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I. COMPRENSIÓN LECTORA"/>
          <p:cNvSpPr txBox="1"/>
          <p:nvPr>
            <p:ph type="title"/>
          </p:nvPr>
        </p:nvSpPr>
        <p:spPr>
          <a:xfrm>
            <a:off x="1079500" y="5308600"/>
            <a:ext cx="11176000" cy="1625600"/>
          </a:xfrm>
          <a:prstGeom prst="rect">
            <a:avLst/>
          </a:prstGeom>
        </p:spPr>
        <p:txBody>
          <a:bodyPr/>
          <a:lstStyle>
            <a:lvl1pPr defTabSz="560830">
              <a:defRPr b="1" spc="199" sz="5500">
                <a:effectLst>
                  <a:outerShdw sx="100000" sy="100000" kx="0" ky="0" algn="b" rotWithShape="0" blurRad="25400" dist="2438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II. Proceso</a:t>
            </a:r>
          </a:p>
        </p:txBody>
      </p:sp>
      <p:sp>
        <p:nvSpPr>
          <p:cNvPr id="139" name="Lección 5. Lenguaje y Proceso de Aprendizaje"/>
          <p:cNvSpPr txBox="1"/>
          <p:nvPr>
            <p:ph type="body" sz="quarter" idx="1"/>
          </p:nvPr>
        </p:nvSpPr>
        <p:spPr>
          <a:xfrm>
            <a:off x="1079500" y="70040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2. Sub-procesos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lenguaje (palabras) oral y escrito es un instrumento del proceso de aprendizaje (porque/cuando comprendemos las palabras).…"/>
          <p:cNvSpPr txBox="1"/>
          <p:nvPr/>
        </p:nvSpPr>
        <p:spPr>
          <a:xfrm>
            <a:off x="708967" y="2349500"/>
            <a:ext cx="11917066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LECTORA</a:t>
            </a:r>
          </a:p>
          <a:p>
            <a:pPr marL="586740" indent="-293370" algn="l" defTabSz="457200">
              <a:buClr>
                <a:srgbClr val="FFFFFF"/>
              </a:buClr>
              <a:buSzPct val="100000"/>
              <a:buChar char="•"/>
              <a:defRPr b="0" sz="5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 </a:t>
            </a:r>
            <a:r>
              <a:rPr sz="4200"/>
              <a:t>Proceso Complejo (RIAI+SET+SPC+RL)</a:t>
            </a:r>
            <a:endParaRPr sz="4200"/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solidFill>
                  <a:srgbClr val="D4FB7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leer</a:t>
            </a:r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solidFill>
                  <a:srgbClr val="D4FB7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comprender</a:t>
            </a:r>
          </a:p>
          <a:p>
            <a:pPr marL="1334770" indent="-293370" algn="l" defTabSz="457200">
              <a:buClr>
                <a:srgbClr val="FFFFFF"/>
              </a:buClr>
              <a:buSzPct val="100000"/>
              <a:buChar char="•"/>
              <a:defRPr b="0" sz="5000">
                <a:solidFill>
                  <a:srgbClr val="D4FB79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Sub-proceso de aprender</a:t>
            </a:r>
            <a:endParaRPr sz="2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Las etapas en que se divide el proceso de percepción del lenguaje (transformación y representación) son divididos en los procesos de percepción en cuatro etapas:…"/>
          <p:cNvSpPr txBox="1"/>
          <p:nvPr/>
        </p:nvSpPr>
        <p:spPr>
          <a:xfrm>
            <a:off x="759766" y="2527300"/>
            <a:ext cx="11305682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93370" indent="-293370" algn="l" defTabSz="457200">
              <a:buSzPct val="100000"/>
              <a:buChar char="•"/>
              <a:defRPr b="0" sz="5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Hoy el bebé desayunó muy temprano.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as etapas en que se divide el proceso de percepción del lenguaje (transformación y representación) son divididos en los procesos de percepción en cuatro etapas:…"/>
          <p:cNvSpPr txBox="1"/>
          <p:nvPr/>
        </p:nvSpPr>
        <p:spPr>
          <a:xfrm>
            <a:off x="759766" y="1536700"/>
            <a:ext cx="11305682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93370" indent="-293370" algn="l" defTabSz="457200">
              <a:buSzPct val="100000"/>
              <a:buChar char="•"/>
              <a:defRPr b="0" sz="5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Hoy el bebé desayunó muy temprano.</a:t>
            </a:r>
          </a:p>
          <a:p>
            <a:pPr lvl="8" marL="1447800" indent="-228600" algn="l" defTabSz="457200">
              <a:buSzPct val="80000"/>
              <a:buBlip>
                <a:blip r:embed="rId2"/>
              </a:buBlip>
              <a:defRPr b="0" sz="5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Leo</a:t>
            </a:r>
          </a:p>
          <a:p>
            <a:pPr lvl="8" marL="1447800" indent="-228600" algn="l" defTabSz="457200">
              <a:buSzPct val="80000"/>
              <a:buBlip>
                <a:blip r:embed="rId2"/>
              </a:buBlip>
              <a:defRPr b="0" sz="5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Comprendo</a:t>
            </a:r>
          </a:p>
          <a:p>
            <a:pPr lvl="8" marL="1447800" indent="-228600" algn="l" defTabSz="457200">
              <a:buSzPct val="80000"/>
              <a:buBlip>
                <a:blip r:embed="rId2"/>
              </a:buBlip>
              <a:defRPr b="0" sz="5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Aprendo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as etapas en que se divide el proceso de percepción del lenguaje (transformación y representación) son divididos en los procesos de percepción en cuatro etapas:…"/>
          <p:cNvSpPr txBox="1"/>
          <p:nvPr/>
        </p:nvSpPr>
        <p:spPr>
          <a:xfrm>
            <a:off x="759766" y="1301750"/>
            <a:ext cx="11305682" cy="646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5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2600"/>
              <a:t>Sub-Procesos del Proceso de Comprensión Lectora</a:t>
            </a:r>
            <a:endParaRPr sz="2600"/>
          </a:p>
          <a:p>
            <a:pPr marL="293370" indent="-293370" algn="l" defTabSz="457200">
              <a:buSzPct val="100000"/>
              <a:buChar char="•"/>
              <a:defRPr b="0" sz="5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Hoy el bebé desayunó muy temprano.</a:t>
            </a:r>
          </a:p>
          <a:p>
            <a:pPr lvl="8" marL="1447800" indent="-228600" algn="l" defTabSz="457200">
              <a:buSzPct val="80000"/>
              <a:buBlip>
                <a:blip r:embed="rId2"/>
              </a:buBlip>
              <a:defRPr b="0" sz="5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Leo</a:t>
            </a:r>
          </a:p>
          <a:p>
            <a:pPr lvl="8" marL="1447800" indent="-228600" algn="l" defTabSz="457200">
              <a:buSzPct val="80000"/>
              <a:buBlip>
                <a:blip r:embed="rId2"/>
              </a:buBlip>
              <a:defRPr b="0" sz="5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Comprendo</a:t>
            </a:r>
          </a:p>
          <a:p>
            <a:pPr lvl="8" marL="1447800" indent="-228600" algn="l" defTabSz="457200">
              <a:buSzPct val="80000"/>
              <a:buBlip>
                <a:blip r:embed="rId2"/>
              </a:buBlip>
              <a:defRPr b="0" sz="5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Aprendo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3459" y="4895695"/>
            <a:ext cx="5114141" cy="2876705"/>
          </a:xfrm>
          <a:prstGeom prst="rect">
            <a:avLst/>
          </a:prstGeom>
          <a:ln w="25400">
            <a:solidFill>
              <a:srgbClr val="D4FB79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