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media/image1.jpeg" ContentType="image/jpeg"/>
  <Override PartName="/ppt/theme/theme2.xml" ContentType="application/vnd.openxmlformats-officedocument.theme+xml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6D6"/>
              </a:solidFill>
              <a:prstDash val="solid"/>
              <a:miter lim="400000"/>
            </a:ln>
          </a:left>
          <a:right>
            <a:ln w="254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254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6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6D6"/>
              </a:solidFill>
              <a:prstDash val="solid"/>
              <a:miter lim="400000"/>
            </a:ln>
          </a:top>
          <a:bottom>
            <a:ln w="254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84E00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-119728"/>
              <a:satOff val="5580"/>
              <a:lumOff val="-12961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09090"/>
              </a:solidFill>
              <a:prstDash val="solid"/>
              <a:miter lim="400000"/>
            </a:ln>
          </a:left>
          <a:right>
            <a:ln w="12700" cap="flat">
              <a:solidFill>
                <a:srgbClr val="909090"/>
              </a:solidFill>
              <a:prstDash val="solid"/>
              <a:miter lim="400000"/>
            </a:ln>
          </a:right>
          <a:top>
            <a:ln w="12700" cap="flat">
              <a:solidFill>
                <a:srgbClr val="909090"/>
              </a:solidFill>
              <a:prstDash val="solid"/>
              <a:miter lim="400000"/>
            </a:ln>
          </a:top>
          <a:bottom>
            <a:ln w="12700" cap="flat">
              <a:solidFill>
                <a:srgbClr val="909090"/>
              </a:solidFill>
              <a:prstDash val="solid"/>
              <a:miter lim="400000"/>
            </a:ln>
          </a:bottom>
          <a:insideH>
            <a:ln w="12700" cap="flat">
              <a:solidFill>
                <a:srgbClr val="909090"/>
              </a:solidFill>
              <a:prstDash val="solid"/>
              <a:miter lim="400000"/>
            </a:ln>
          </a:insideH>
          <a:insideV>
            <a:ln w="12700" cap="flat">
              <a:solidFill>
                <a:srgbClr val="90909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98089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5" name="Shape 135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1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/>
          <p:nvPr>
            <p:ph type="body" sz="quarter" idx="13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i="1" sz="24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“Type a quote here.”"/>
          <p:cNvSpPr txBox="1"/>
          <p:nvPr>
            <p:ph type="body" sz="quarter" idx="14"/>
          </p:nvPr>
        </p:nvSpPr>
        <p:spPr>
          <a:xfrm>
            <a:off x="1270000" y="4308599"/>
            <a:ext cx="10464800" cy="60977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sz="3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/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Image"/>
          <p:cNvSpPr/>
          <p:nvPr>
            <p:ph type="pic" sz="half" idx="13"/>
          </p:nvPr>
        </p:nvSpPr>
        <p:spPr>
          <a:xfrm>
            <a:off x="1854200" y="1441449"/>
            <a:ext cx="9612314" cy="4889502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18" name="Title Text"/>
          <p:cNvSpPr txBox="1"/>
          <p:nvPr>
            <p:ph type="title"/>
          </p:nvPr>
        </p:nvSpPr>
        <p:spPr>
          <a:xfrm>
            <a:off x="1079500" y="6515100"/>
            <a:ext cx="11176000" cy="1625600"/>
          </a:xfrm>
          <a:prstGeom prst="rect">
            <a:avLst/>
          </a:prstGeom>
        </p:spPr>
        <p:txBody>
          <a:bodyPr anchor="b"/>
          <a:lstStyle>
            <a:lvl1pPr>
              <a:defRPr cap="all" spc="232" sz="5800">
                <a:solidFill>
                  <a:srgbClr val="EBEBEB"/>
                </a:solidFill>
                <a:effectLst>
                  <a:outerShdw sx="100000" sy="100000" kx="0" ky="0" algn="b" rotWithShape="0" blurRad="25400" dist="25400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19" name="Body Level One…"/>
          <p:cNvSpPr txBox="1"/>
          <p:nvPr>
            <p:ph type="body" sz="quarter" idx="1"/>
          </p:nvPr>
        </p:nvSpPr>
        <p:spPr>
          <a:xfrm>
            <a:off x="1079500" y="8166100"/>
            <a:ext cx="11176000" cy="1308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1pPr>
            <a:lvl2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2pPr>
            <a:lvl3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3pPr>
            <a:lvl4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4pPr>
            <a:lvl5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0" name="Slide Number"/>
          <p:cNvSpPr txBox="1"/>
          <p:nvPr>
            <p:ph type="sldNum" sz="quarter" idx="2"/>
          </p:nvPr>
        </p:nvSpPr>
        <p:spPr>
          <a:xfrm>
            <a:off x="6324599" y="9118599"/>
            <a:ext cx="342901" cy="355601"/>
          </a:xfrm>
          <a:prstGeom prst="rect">
            <a:avLst/>
          </a:prstGeom>
        </p:spPr>
        <p:txBody>
          <a:bodyPr anchor="ctr"/>
          <a:lstStyle>
            <a:lvl1pPr>
              <a:defRPr sz="1800">
                <a:solidFill>
                  <a:srgbClr val="8C8C8C"/>
                </a:solidFill>
                <a:effectLst>
                  <a:outerShdw sx="100000" sy="100000" kx="0" ky="0" algn="b" rotWithShape="0" blurRad="25400" dist="23648" dir="16200000">
                    <a:srgbClr val="000000">
                      <a:alpha val="20689"/>
                    </a:srgbClr>
                  </a:outerShdw>
                </a:effectLst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Title Text"/>
          <p:cNvSpPr txBox="1"/>
          <p:nvPr>
            <p:ph type="title"/>
          </p:nvPr>
        </p:nvSpPr>
        <p:spPr>
          <a:xfrm>
            <a:off x="1079500" y="3416300"/>
            <a:ext cx="11176000" cy="2921000"/>
          </a:xfrm>
          <a:prstGeom prst="rect">
            <a:avLst/>
          </a:prstGeom>
        </p:spPr>
        <p:txBody>
          <a:bodyPr/>
          <a:lstStyle>
            <a:lvl1pPr>
              <a:defRPr cap="all" spc="232" sz="5800">
                <a:solidFill>
                  <a:srgbClr val="EBEBEB"/>
                </a:solidFill>
                <a:effectLst>
                  <a:outerShdw sx="100000" sy="100000" kx="0" ky="0" algn="b" rotWithShape="0" blurRad="25400" dist="25400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28" name="Slide Number"/>
          <p:cNvSpPr txBox="1"/>
          <p:nvPr>
            <p:ph type="sldNum" sz="quarter" idx="2"/>
          </p:nvPr>
        </p:nvSpPr>
        <p:spPr>
          <a:xfrm>
            <a:off x="6324599" y="9118599"/>
            <a:ext cx="342901" cy="355601"/>
          </a:xfrm>
          <a:prstGeom prst="rect">
            <a:avLst/>
          </a:prstGeom>
        </p:spPr>
        <p:txBody>
          <a:bodyPr anchor="ctr"/>
          <a:lstStyle>
            <a:lvl1pPr>
              <a:defRPr sz="1800">
                <a:solidFill>
                  <a:srgbClr val="8C8C8C"/>
                </a:solidFill>
                <a:effectLst>
                  <a:outerShdw sx="100000" sy="100000" kx="0" ky="0" algn="b" rotWithShape="0" blurRad="25400" dist="23648" dir="16200000">
                    <a:srgbClr val="000000">
                      <a:alpha val="20689"/>
                    </a:srgbClr>
                  </a:outerShdw>
                </a:effectLst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/>
          <p:nvPr>
            <p:ph type="pic" idx="13"/>
          </p:nvPr>
        </p:nvSpPr>
        <p:spPr>
          <a:xfrm>
            <a:off x="1619250" y="673100"/>
            <a:ext cx="9758016" cy="5905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/>
          <p:nvPr>
            <p:ph type="pic" sz="half" idx="13"/>
          </p:nvPr>
        </p:nvSpPr>
        <p:spPr>
          <a:xfrm>
            <a:off x="6718300" y="638919"/>
            <a:ext cx="5334001" cy="82169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/>
          <p:nvPr>
            <p:ph type="pic" sz="half" idx="13"/>
          </p:nvPr>
        </p:nvSpPr>
        <p:spPr>
          <a:xfrm>
            <a:off x="6718300" y="25908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buClrTx/>
              <a:defRPr sz="2800"/>
            </a:lvl1pPr>
            <a:lvl2pPr marL="685800" indent="-342900">
              <a:spcBef>
                <a:spcPts val="3200"/>
              </a:spcBef>
              <a:buClrTx/>
              <a:defRPr sz="2800"/>
            </a:lvl2pPr>
            <a:lvl3pPr marL="1028700" indent="-342900">
              <a:spcBef>
                <a:spcPts val="3200"/>
              </a:spcBef>
              <a:buClrTx/>
              <a:defRPr sz="2800"/>
            </a:lvl3pPr>
            <a:lvl4pPr marL="1371600" indent="-342900">
              <a:spcBef>
                <a:spcPts val="3200"/>
              </a:spcBef>
              <a:buClrTx/>
              <a:defRPr sz="2800"/>
            </a:lvl4pPr>
            <a:lvl5pPr marL="1714500" indent="-342900">
              <a:spcBef>
                <a:spcPts val="3200"/>
              </a:spcBef>
              <a:buClrTx/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/>
          <p:nvPr>
            <p:ph type="pic" sz="quarter" idx="13"/>
          </p:nvPr>
        </p:nvSpPr>
        <p:spPr>
          <a:xfrm>
            <a:off x="6731000" y="49657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"/>
          <p:cNvSpPr/>
          <p:nvPr>
            <p:ph type="pic" sz="quarter" idx="14"/>
          </p:nvPr>
        </p:nvSpPr>
        <p:spPr>
          <a:xfrm>
            <a:off x="6731000" y="6350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age"/>
          <p:cNvSpPr/>
          <p:nvPr>
            <p:ph type="pic" sz="half" idx="15"/>
          </p:nvPr>
        </p:nvSpPr>
        <p:spPr>
          <a:xfrm>
            <a:off x="9525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.png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.png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.png"/><Relationship Id="rId3" Type="http://schemas.openxmlformats.org/officeDocument/2006/relationships/image" Target="../media/image1.tif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Image" descr="Image"/>
          <p:cNvPicPr>
            <a:picLocks noChangeAspect="1"/>
          </p:cNvPicPr>
          <p:nvPr>
            <p:ph type="pic" idx="13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1759742" y="768348"/>
            <a:ext cx="9815516" cy="5080003"/>
          </a:xfrm>
          <a:prstGeom prst="rect">
            <a:avLst/>
          </a:prstGeom>
        </p:spPr>
      </p:pic>
      <p:sp>
        <p:nvSpPr>
          <p:cNvPr id="138" name="II. COMPRENSIÓN LECTORA"/>
          <p:cNvSpPr txBox="1"/>
          <p:nvPr>
            <p:ph type="title"/>
          </p:nvPr>
        </p:nvSpPr>
        <p:spPr>
          <a:xfrm>
            <a:off x="1079500" y="5308600"/>
            <a:ext cx="11176000" cy="1625600"/>
          </a:xfrm>
          <a:prstGeom prst="rect">
            <a:avLst/>
          </a:prstGeom>
        </p:spPr>
        <p:txBody>
          <a:bodyPr/>
          <a:lstStyle>
            <a:lvl1pPr defTabSz="560830">
              <a:defRPr b="1" spc="199" sz="5500">
                <a:effectLst>
                  <a:outerShdw sx="100000" sy="100000" kx="0" ky="0" algn="b" rotWithShape="0" blurRad="25400" dist="24384" dir="16200000">
                    <a:srgbClr val="000000">
                      <a:alpha val="50000"/>
                    </a:srgbClr>
                  </a:outerShdw>
                </a:effectLst>
              </a:defRPr>
            </a:lvl1pPr>
          </a:lstStyle>
          <a:p>
            <a:pPr/>
            <a:r>
              <a:t>II. Proceso</a:t>
            </a:r>
          </a:p>
        </p:txBody>
      </p:sp>
      <p:sp>
        <p:nvSpPr>
          <p:cNvPr id="139" name="Lección 5. Lenguaje y Proceso de Aprendizaje"/>
          <p:cNvSpPr txBox="1"/>
          <p:nvPr>
            <p:ph type="body" sz="quarter" idx="1"/>
          </p:nvPr>
        </p:nvSpPr>
        <p:spPr>
          <a:xfrm>
            <a:off x="1079500" y="7004050"/>
            <a:ext cx="11176000" cy="1308100"/>
          </a:xfrm>
          <a:prstGeom prst="rect">
            <a:avLst/>
          </a:prstGeom>
        </p:spPr>
        <p:txBody>
          <a:bodyPr/>
          <a:lstStyle>
            <a:lvl1pPr>
              <a:defRPr b="1" spc="100">
                <a:solidFill>
                  <a:srgbClr val="D4FB79"/>
                </a:solidFill>
              </a:defRPr>
            </a:lvl1pPr>
          </a:lstStyle>
          <a:p>
            <a:pPr/>
            <a:r>
              <a:t>Lección 2. Sub-procesos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El lenguaje (palabras) oral y escrito es un instrumento del proceso de aprendizaje (porque/cuando comprendemos las palabras).…"/>
          <p:cNvSpPr txBox="1"/>
          <p:nvPr/>
        </p:nvSpPr>
        <p:spPr>
          <a:xfrm>
            <a:off x="708967" y="2349500"/>
            <a:ext cx="11917066" cy="464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457200">
              <a:defRPr b="0" sz="40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PROCESO DE COMPRENSIóN LECTORA</a:t>
            </a:r>
          </a:p>
          <a:p>
            <a:pPr marL="586740" indent="-293370" algn="l" defTabSz="457200">
              <a:buClr>
                <a:srgbClr val="FFFFFF"/>
              </a:buClr>
              <a:buSzPct val="100000"/>
              <a:buChar char="•"/>
              <a:defRPr b="0" sz="5000">
                <a:latin typeface="Avenir Book"/>
                <a:ea typeface="Avenir Book"/>
                <a:cs typeface="Avenir Book"/>
                <a:sym typeface="Avenir Book"/>
              </a:defRPr>
            </a:pPr>
            <a:r>
              <a:t> </a:t>
            </a:r>
            <a:r>
              <a:rPr sz="4200"/>
              <a:t>Proceso Complejo (RIAI+SET+SPC+RL)</a:t>
            </a:r>
            <a:endParaRPr sz="4200"/>
          </a:p>
          <a:p>
            <a:pPr marL="1334770" indent="-293370" algn="l" defTabSz="457200">
              <a:buClr>
                <a:srgbClr val="FFFFFF"/>
              </a:buClr>
              <a:buSzPct val="100000"/>
              <a:buChar char="•"/>
              <a:defRPr b="0" sz="5000">
                <a:solidFill>
                  <a:srgbClr val="D4FB79"/>
                </a:solidFill>
                <a:latin typeface="Avenir Book"/>
                <a:ea typeface="Avenir Book"/>
                <a:cs typeface="Avenir Book"/>
                <a:sym typeface="Avenir Book"/>
              </a:defRPr>
            </a:pPr>
            <a:r>
              <a:t>Sub-proceso de leer</a:t>
            </a:r>
          </a:p>
          <a:p>
            <a:pPr marL="1334770" indent="-293370" algn="l" defTabSz="457200">
              <a:buClr>
                <a:srgbClr val="FFFFFF"/>
              </a:buClr>
              <a:buSzPct val="100000"/>
              <a:buChar char="•"/>
              <a:defRPr b="0" sz="5000">
                <a:solidFill>
                  <a:srgbClr val="D4FB79"/>
                </a:solidFill>
                <a:latin typeface="Avenir Book"/>
                <a:ea typeface="Avenir Book"/>
                <a:cs typeface="Avenir Book"/>
                <a:sym typeface="Avenir Book"/>
              </a:defRPr>
            </a:pPr>
            <a:r>
              <a:t>Sub-proceso de comprender</a:t>
            </a:r>
          </a:p>
          <a:p>
            <a:pPr marL="1334770" indent="-293370" algn="l" defTabSz="457200">
              <a:buClr>
                <a:srgbClr val="FFFFFF"/>
              </a:buClr>
              <a:buSzPct val="100000"/>
              <a:buChar char="•"/>
              <a:defRPr b="0" sz="5000">
                <a:solidFill>
                  <a:srgbClr val="D4FB79"/>
                </a:solidFill>
                <a:latin typeface="Avenir Book"/>
                <a:ea typeface="Avenir Book"/>
                <a:cs typeface="Avenir Book"/>
                <a:sym typeface="Avenir Book"/>
              </a:defRPr>
            </a:pPr>
            <a:r>
              <a:t>Sub-proceso de aprender</a:t>
            </a:r>
            <a:endParaRPr sz="2200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Las etapas en que se divide el proceso de percepción del lenguaje (transformación y representación) son divididos en los procesos de percepción en cuatro etapas:…"/>
          <p:cNvSpPr txBox="1"/>
          <p:nvPr/>
        </p:nvSpPr>
        <p:spPr>
          <a:xfrm>
            <a:off x="759766" y="2527300"/>
            <a:ext cx="11305682" cy="4013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457200">
              <a:defRPr b="0" sz="2600">
                <a:latin typeface="Arial Black"/>
                <a:ea typeface="Arial Black"/>
                <a:cs typeface="Arial Black"/>
                <a:sym typeface="Arial Black"/>
              </a:defRPr>
            </a:pPr>
          </a:p>
          <a:p>
            <a:pPr algn="l" defTabSz="457200">
              <a:defRPr b="0" sz="2600">
                <a:latin typeface="Arial Black"/>
                <a:ea typeface="Arial Black"/>
                <a:cs typeface="Arial Black"/>
                <a:sym typeface="Arial Black"/>
              </a:defRPr>
            </a:pPr>
          </a:p>
          <a:p>
            <a:pPr marL="293370" indent="-293370" algn="l" defTabSz="457200">
              <a:buSzPct val="100000"/>
              <a:buChar char="•"/>
              <a:defRPr b="0" sz="55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Hoy el bebé desayunó muy temprano.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Las etapas en que se divide el proceso de percepción del lenguaje (transformación y representación) son divididos en los procesos de percepción en cuatro etapas:…"/>
          <p:cNvSpPr txBox="1"/>
          <p:nvPr/>
        </p:nvSpPr>
        <p:spPr>
          <a:xfrm>
            <a:off x="759766" y="1536700"/>
            <a:ext cx="11305682" cy="5994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457200">
              <a:defRPr b="0" sz="2600">
                <a:latin typeface="Arial Black"/>
                <a:ea typeface="Arial Black"/>
                <a:cs typeface="Arial Black"/>
                <a:sym typeface="Arial Black"/>
              </a:defRPr>
            </a:pPr>
          </a:p>
          <a:p>
            <a:pPr algn="l" defTabSz="457200">
              <a:defRPr b="0" sz="2600">
                <a:latin typeface="Arial Black"/>
                <a:ea typeface="Arial Black"/>
                <a:cs typeface="Arial Black"/>
                <a:sym typeface="Arial Black"/>
              </a:defRPr>
            </a:pPr>
          </a:p>
          <a:p>
            <a:pPr marL="293370" indent="-293370" algn="l" defTabSz="457200">
              <a:buSzPct val="100000"/>
              <a:buChar char="•"/>
              <a:defRPr b="0" sz="55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Hoy el bebé desayunó muy temprano.</a:t>
            </a:r>
          </a:p>
          <a:p>
            <a:pPr lvl="8" marL="1447800" indent="-228600" algn="l" defTabSz="457200">
              <a:buSzPct val="80000"/>
              <a:buBlip>
                <a:blip r:embed="rId2"/>
              </a:buBlip>
              <a:defRPr b="0" sz="5500">
                <a:solidFill>
                  <a:srgbClr val="FF2600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Leo</a:t>
            </a:r>
          </a:p>
          <a:p>
            <a:pPr lvl="8" marL="1447800" indent="-228600" algn="l" defTabSz="457200">
              <a:buSzPct val="80000"/>
              <a:buBlip>
                <a:blip r:embed="rId2"/>
              </a:buBlip>
              <a:defRPr b="0" sz="5500">
                <a:solidFill>
                  <a:srgbClr val="FF2600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Comprendo</a:t>
            </a:r>
          </a:p>
          <a:p>
            <a:pPr lvl="8" marL="1447800" indent="-228600" algn="l" defTabSz="457200">
              <a:buSzPct val="80000"/>
              <a:buBlip>
                <a:blip r:embed="rId2"/>
              </a:buBlip>
              <a:defRPr b="0" sz="5500">
                <a:solidFill>
                  <a:srgbClr val="FF2600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Aprendo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Las etapas en que se divide el proceso de percepción del lenguaje (transformación y representación) son divididos en los procesos de percepción en cuatro etapas:…"/>
          <p:cNvSpPr txBox="1"/>
          <p:nvPr/>
        </p:nvSpPr>
        <p:spPr>
          <a:xfrm>
            <a:off x="759766" y="1301750"/>
            <a:ext cx="11305682" cy="6464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457200">
              <a:defRPr b="0" sz="2600">
                <a:latin typeface="Arial Black"/>
                <a:ea typeface="Arial Black"/>
                <a:cs typeface="Arial Black"/>
                <a:sym typeface="Arial Black"/>
              </a:defRPr>
            </a:pPr>
          </a:p>
          <a:p>
            <a:pPr algn="l" defTabSz="457200">
              <a:defRPr b="0" sz="2600">
                <a:latin typeface="Arial Black"/>
                <a:ea typeface="Arial Black"/>
                <a:cs typeface="Arial Black"/>
                <a:sym typeface="Arial Black"/>
              </a:defRPr>
            </a:pPr>
          </a:p>
          <a:p>
            <a:pPr algn="l" defTabSz="457200">
              <a:defRPr b="0" sz="5500">
                <a:solidFill>
                  <a:srgbClr val="D4FB79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sz="2600"/>
              <a:t>Sub-Procesos del Proceso de Comprensión Lectora</a:t>
            </a:r>
            <a:endParaRPr sz="2600"/>
          </a:p>
          <a:p>
            <a:pPr marL="293370" indent="-293370" algn="l" defTabSz="457200">
              <a:buSzPct val="100000"/>
              <a:buChar char="•"/>
              <a:defRPr b="0" sz="55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Hoy el bebé desayunó muy temprano.</a:t>
            </a:r>
          </a:p>
          <a:p>
            <a:pPr lvl="8" marL="1447800" indent="-228600" algn="l" defTabSz="457200">
              <a:buSzPct val="80000"/>
              <a:buBlip>
                <a:blip r:embed="rId2"/>
              </a:buBlip>
              <a:defRPr b="0" sz="5500">
                <a:solidFill>
                  <a:srgbClr val="FF2600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Leo</a:t>
            </a:r>
          </a:p>
          <a:p>
            <a:pPr lvl="8" marL="1447800" indent="-228600" algn="l" defTabSz="457200">
              <a:buSzPct val="80000"/>
              <a:buBlip>
                <a:blip r:embed="rId2"/>
              </a:buBlip>
              <a:defRPr b="0" sz="5500">
                <a:solidFill>
                  <a:srgbClr val="FF2600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Comprendo</a:t>
            </a:r>
          </a:p>
          <a:p>
            <a:pPr lvl="8" marL="1447800" indent="-228600" algn="l" defTabSz="457200">
              <a:buSzPct val="80000"/>
              <a:buBlip>
                <a:blip r:embed="rId2"/>
              </a:buBlip>
              <a:defRPr b="0" sz="5500">
                <a:solidFill>
                  <a:srgbClr val="FF2600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Aprendo</a:t>
            </a:r>
          </a:p>
        </p:txBody>
      </p:sp>
      <p:pic>
        <p:nvPicPr>
          <p:cNvPr id="148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433459" y="4895695"/>
            <a:ext cx="5114141" cy="2876705"/>
          </a:xfrm>
          <a:prstGeom prst="rect">
            <a:avLst/>
          </a:prstGeom>
          <a:ln w="25400">
            <a:solidFill>
              <a:srgbClr val="D4FB79"/>
            </a:solidFill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