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0" r:id="rId3"/>
    <p:sldId id="269" r:id="rId4"/>
    <p:sldId id="257" r:id="rId5"/>
    <p:sldId id="258" r:id="rId6"/>
    <p:sldId id="260" r:id="rId7"/>
    <p:sldId id="261" r:id="rId8"/>
    <p:sldId id="271" r:id="rId9"/>
    <p:sldId id="272" r:id="rId10"/>
    <p:sldId id="262" r:id="rId11"/>
    <p:sldId id="263" r:id="rId12"/>
    <p:sldId id="274" r:id="rId13"/>
    <p:sldId id="273" r:id="rId14"/>
    <p:sldId id="275" r:id="rId15"/>
    <p:sldId id="277" r:id="rId16"/>
    <p:sldId id="276" r:id="rId17"/>
    <p:sldId id="265" r:id="rId18"/>
    <p:sldId id="278" r:id="rId19"/>
    <p:sldId id="266" r:id="rId20"/>
    <p:sldId id="268" r:id="rId21"/>
    <p:sldId id="267" r:id="rId22"/>
    <p:sldId id="279" r:id="rId23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19EF6-9A2B-4B00-AA5B-2B9064C4D64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CF987-5BF3-4B4E-9B62-3D118BE014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152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264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097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32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07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319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12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82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54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20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CF987-5BF3-4B4E-9B62-3D118BE0142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66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4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4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9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57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97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0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38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16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96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67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8D134-6812-43B1-9861-F017A4978B8F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6915A-3A39-4289-87EC-FFC541BDF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38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4320480"/>
          </a:xfrm>
        </p:spPr>
        <p:txBody>
          <a:bodyPr>
            <a:noAutofit/>
          </a:bodyPr>
          <a:lstStyle/>
          <a:p>
            <a:br>
              <a:rPr lang="ru-RU" sz="2800" dirty="0"/>
            </a:br>
            <a:endParaRPr lang="ru-RU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uk" sz="2800" u="sng" dirty="0">
                <a:solidFill>
                  <a:schemeClr val="tx1"/>
                </a:solidFill>
              </a:rPr>
              <a:t>Як ми можемо знати, що Бог існує?</a:t>
            </a: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Він створив нас з усвідомленням того, що Він є.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9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7016" y="2098092"/>
            <a:ext cx="8856984" cy="4320480"/>
          </a:xfrm>
        </p:spPr>
        <p:txBody>
          <a:bodyPr>
            <a:noAutofit/>
          </a:bodyPr>
          <a:lstStyle/>
          <a:p>
            <a:pPr marL="514350" lvl="0" indent="-514350" algn="l">
              <a:buAutoNum type="arabicPeriod" startAt="2"/>
            </a:pPr>
            <a:r>
              <a:rPr lang="uk" sz="2800" u="sng" dirty="0">
                <a:solidFill>
                  <a:schemeClr val="tx1"/>
                </a:solidFill>
              </a:rPr>
              <a:t>Усі докази залежать від особистісного</a:t>
            </a:r>
            <a:endParaRPr lang="en-US" sz="2800" u="sng" dirty="0">
              <a:solidFill>
                <a:schemeClr val="tx1"/>
              </a:solidFill>
            </a:endParaRP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     </a:t>
            </a:r>
            <a:r>
              <a:rPr lang="uk" sz="2800" u="sng" dirty="0">
                <a:solidFill>
                  <a:schemeClr val="tx1"/>
                </a:solidFill>
              </a:rPr>
              <a:t>сприйняття </a:t>
            </a:r>
            <a:r>
              <a:rPr lang="uk" sz="2800" dirty="0">
                <a:solidFill>
                  <a:schemeClr val="tx1"/>
                </a:solidFill>
              </a:rPr>
              <a:t>. - Джордж Мавроді. Віра в      </a:t>
            </a: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     Бога .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400" dirty="0">
                <a:solidFill>
                  <a:schemeClr val="tx1"/>
                </a:solidFill>
              </a:rPr>
              <a:t>Істинність утвердження залежить від особистісного сприйняття. Це властивість самого утвердження.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400" dirty="0">
                <a:solidFill>
                  <a:schemeClr val="tx1"/>
                </a:solidFill>
              </a:rPr>
              <a:t>Обґрунтованість аргументу залежить від особистісного сприйняття</a:t>
            </a:r>
          </a:p>
        </p:txBody>
      </p:sp>
    </p:spTree>
    <p:extLst>
      <p:ext uri="{BB962C8B-B14F-4D97-AF65-F5344CB8AC3E}">
        <p14:creationId xmlns:p14="http://schemas.microsoft.com/office/powerpoint/2010/main" val="1535116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9288" y="1988840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uk" sz="2000" dirty="0">
                <a:solidFill>
                  <a:schemeClr val="tx1"/>
                </a:solidFill>
              </a:rPr>
              <a:t>3. </a:t>
            </a:r>
            <a:r>
              <a:rPr lang="uk" sz="2000" u="sng" dirty="0">
                <a:solidFill>
                  <a:schemeClr val="tx1"/>
                </a:solidFill>
              </a:rPr>
              <a:t>Побудова аргументації</a:t>
            </a:r>
          </a:p>
          <a:p>
            <a:pPr lvl="0" algn="l"/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   Аргумент складається з двох або більше думок, які приводять до  </a:t>
            </a: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    певних висновків або висліду.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i="1" dirty="0">
                <a:solidFill>
                  <a:schemeClr val="tx1"/>
                </a:solidFill>
              </a:rPr>
              <a:t>Обґрунтованість </a:t>
            </a:r>
            <a:r>
              <a:rPr lang="uk" sz="1800" dirty="0">
                <a:solidFill>
                  <a:schemeClr val="tx1"/>
                </a:solidFill>
              </a:rPr>
              <a:t>. Це властивість аргументу. Якщо не руйнує законів логіки. Чи не заперечює сам собі.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51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9288" y="1988840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uk" sz="2000" dirty="0">
                <a:solidFill>
                  <a:schemeClr val="tx1"/>
                </a:solidFill>
              </a:rPr>
              <a:t>3. </a:t>
            </a:r>
            <a:r>
              <a:rPr lang="uk" sz="2000" u="sng" dirty="0">
                <a:solidFill>
                  <a:schemeClr val="tx1"/>
                </a:solidFill>
              </a:rPr>
              <a:t>Побудова аргументації</a:t>
            </a:r>
          </a:p>
          <a:p>
            <a:pPr lvl="0" algn="l"/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   Аргумент складається з двох або більше думок, які приводять до  </a:t>
            </a: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    певних висновків або висліду.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i="1" dirty="0">
                <a:solidFill>
                  <a:schemeClr val="tx1"/>
                </a:solidFill>
              </a:rPr>
              <a:t>Обґрунтованість </a:t>
            </a:r>
            <a:r>
              <a:rPr lang="uk" sz="1800" dirty="0">
                <a:solidFill>
                  <a:schemeClr val="tx1"/>
                </a:solidFill>
              </a:rPr>
              <a:t>. Це властивість аргументу. Якщо не руйнує законів логіки. Чи не заперечює сам собі.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i="1" dirty="0">
                <a:solidFill>
                  <a:schemeClr val="tx1"/>
                </a:solidFill>
              </a:rPr>
              <a:t>Розумність </a:t>
            </a:r>
            <a:r>
              <a:rPr lang="uk" sz="1800" dirty="0">
                <a:solidFill>
                  <a:schemeClr val="tx1"/>
                </a:solidFill>
              </a:rPr>
              <a:t>. Аргумент розумний якщо всі його твердження правдиві, і він обґрунтований.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44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9288" y="1988840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uk" sz="2000" dirty="0">
                <a:solidFill>
                  <a:schemeClr val="tx1"/>
                </a:solidFill>
              </a:rPr>
              <a:t>3. </a:t>
            </a:r>
            <a:r>
              <a:rPr lang="uk" sz="2000" u="sng" dirty="0">
                <a:solidFill>
                  <a:schemeClr val="tx1"/>
                </a:solidFill>
              </a:rPr>
              <a:t>Побудова аргументації</a:t>
            </a:r>
          </a:p>
          <a:p>
            <a:pPr lvl="0" algn="l"/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   Аргумент складається з двох або більше думок, які приводять до  </a:t>
            </a: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    певних висновків або висліду.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i="1" dirty="0">
                <a:solidFill>
                  <a:schemeClr val="tx1"/>
                </a:solidFill>
              </a:rPr>
              <a:t>Обґрунтованість </a:t>
            </a:r>
            <a:r>
              <a:rPr lang="uk" sz="1800" dirty="0">
                <a:solidFill>
                  <a:schemeClr val="tx1"/>
                </a:solidFill>
              </a:rPr>
              <a:t>. Це властивість аргументу. Якщо не руйнує законів логіки. Чи не заперечює сам собі.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i="1" dirty="0">
                <a:solidFill>
                  <a:schemeClr val="tx1"/>
                </a:solidFill>
              </a:rPr>
              <a:t>Розумність </a:t>
            </a:r>
            <a:r>
              <a:rPr lang="uk" sz="1800" dirty="0">
                <a:solidFill>
                  <a:schemeClr val="tx1"/>
                </a:solidFill>
              </a:rPr>
              <a:t>. Аргумент розумний якщо всі його твердження правдиві, і він обґрунтований.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2000" i="1" dirty="0">
                <a:solidFill>
                  <a:schemeClr val="tx1"/>
                </a:solidFill>
              </a:rPr>
              <a:t>Переконливість </a:t>
            </a:r>
            <a:r>
              <a:rPr lang="uk" sz="2000" dirty="0">
                <a:solidFill>
                  <a:schemeClr val="tx1"/>
                </a:solidFill>
              </a:rPr>
              <a:t>. Якщо аргумент обґрунтований, розумний і приводить до переконання.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Твої твердження обґрунтовані, але я не готовий їх прийняти. Аргументи це інструменти.</a:t>
            </a:r>
            <a:br>
              <a:rPr lang="ru-RU" dirty="0">
                <a:solidFill>
                  <a:schemeClr val="tx1"/>
                </a:solidFill>
              </a:rPr>
            </a:b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466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marL="457200" lvl="0" indent="-457200" algn="l">
              <a:buAutoNum type="arabicPeriod" startAt="4"/>
            </a:pPr>
            <a:r>
              <a:rPr lang="uk" sz="2000" u="sng" dirty="0">
                <a:solidFill>
                  <a:schemeClr val="tx1"/>
                </a:solidFill>
              </a:rPr>
              <a:t>Вимоги до переконливості аргументу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    </a:t>
            </a: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        Наскільки високі мають бути вимоги до переконливості аргументу?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0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marL="457200" lvl="0" indent="-457200" algn="l">
              <a:buAutoNum type="arabicPeriod" startAt="4"/>
            </a:pPr>
            <a:r>
              <a:rPr lang="uk" sz="2000" u="sng" dirty="0">
                <a:solidFill>
                  <a:schemeClr val="tx1"/>
                </a:solidFill>
              </a:rPr>
              <a:t>Вимоги до переконливості аргументу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    </a:t>
            </a: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        Наскільки високі мають бути вимоги до переконливості аргументу?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2000" dirty="0">
                <a:solidFill>
                  <a:schemeClr val="tx1"/>
                </a:solidFill>
              </a:rPr>
              <a:t>Чи можлива аподиктична достовірність? </a:t>
            </a:r>
            <a:r>
              <a:rPr lang="uk-UA" sz="2000" dirty="0">
                <a:solidFill>
                  <a:schemeClr val="tx1"/>
                </a:solidFill>
              </a:rPr>
              <a:t>рівень ймовірної </a:t>
            </a:r>
            <a:r>
              <a:rPr lang="uk-UA" sz="2000" dirty="0" err="1">
                <a:solidFill>
                  <a:schemeClr val="tx1"/>
                </a:solidFill>
              </a:rPr>
              <a:t>вірогідности</a:t>
            </a:r>
            <a:r>
              <a:rPr lang="uk-UA" sz="2000" dirty="0">
                <a:solidFill>
                  <a:schemeClr val="tx1"/>
                </a:solidFill>
              </a:rPr>
              <a:t> для нас здебільшого достатній</a:t>
            </a:r>
            <a:r>
              <a:rPr lang="uk" sz="2000" dirty="0">
                <a:solidFill>
                  <a:schemeClr val="tx1"/>
                </a:solidFill>
              </a:rPr>
              <a:t>. Можливо, </a:t>
            </a:r>
            <a:r>
              <a:rPr lang="uk-UA" sz="2000" dirty="0">
                <a:solidFill>
                  <a:schemeClr val="tx1"/>
                </a:solidFill>
              </a:rPr>
              <a:t>жоден філософський арґумент не задовольнить цю вимогу.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699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marL="457200" lvl="0" indent="-457200" algn="l">
              <a:buAutoNum type="arabicPeriod" startAt="4"/>
            </a:pPr>
            <a:r>
              <a:rPr lang="uk" sz="2000" u="sng" dirty="0">
                <a:solidFill>
                  <a:schemeClr val="tx1"/>
                </a:solidFill>
              </a:rPr>
              <a:t>Вимоги до переконливості аргументу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    </a:t>
            </a:r>
          </a:p>
          <a:p>
            <a:pPr lvl="0" algn="l"/>
            <a:r>
              <a:rPr lang="uk" sz="2000" dirty="0">
                <a:solidFill>
                  <a:schemeClr val="tx1"/>
                </a:solidFill>
              </a:rPr>
              <a:t>        Наскільки високі мають бути вимоги до переконливості аргументу?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2000" dirty="0">
                <a:solidFill>
                  <a:schemeClr val="tx1"/>
                </a:solidFill>
              </a:rPr>
              <a:t>Чи можлива аподиктична достовірність? </a:t>
            </a:r>
            <a:r>
              <a:rPr lang="uk-UA" sz="2000" dirty="0">
                <a:solidFill>
                  <a:schemeClr val="tx1"/>
                </a:solidFill>
              </a:rPr>
              <a:t>рівень ймовірної </a:t>
            </a:r>
            <a:r>
              <a:rPr lang="uk-UA" sz="2000" dirty="0" err="1">
                <a:solidFill>
                  <a:schemeClr val="tx1"/>
                </a:solidFill>
              </a:rPr>
              <a:t>вірогідности</a:t>
            </a:r>
            <a:r>
              <a:rPr lang="uk-UA" sz="2000" dirty="0">
                <a:solidFill>
                  <a:schemeClr val="tx1"/>
                </a:solidFill>
              </a:rPr>
              <a:t> для нас здебільшого достатній</a:t>
            </a:r>
            <a:r>
              <a:rPr lang="uk" sz="2000" dirty="0">
                <a:solidFill>
                  <a:schemeClr val="tx1"/>
                </a:solidFill>
              </a:rPr>
              <a:t>. Можливо, </a:t>
            </a:r>
            <a:r>
              <a:rPr lang="uk-UA" sz="2000" dirty="0">
                <a:solidFill>
                  <a:schemeClr val="tx1"/>
                </a:solidFill>
              </a:rPr>
              <a:t>жоден філософський арґумент не задовольнить цю вимогу.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2000" dirty="0">
                <a:solidFill>
                  <a:schemeClr val="tx1"/>
                </a:solidFill>
              </a:rPr>
              <a:t>" Який рівень аргументації вас задовольнить?" </a:t>
            </a:r>
            <a:r>
              <a:rPr lang="uk-UA" sz="2000" dirty="0">
                <a:solidFill>
                  <a:schemeClr val="tx1"/>
                </a:solidFill>
              </a:rPr>
              <a:t>завжди запитайте співбесідника перед тим як говорити йому про існування Бога. </a:t>
            </a:r>
            <a:r>
              <a:rPr lang="uk" sz="2000" dirty="0">
                <a:solidFill>
                  <a:schemeClr val="tx1"/>
                </a:solidFill>
              </a:rPr>
              <a:t>Люди можуть бути дуже упередженими проти Бога.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endParaRPr lang="ru-RU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2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uk" sz="2800" dirty="0">
                <a:solidFill>
                  <a:schemeClr val="tx1"/>
                </a:solidFill>
              </a:rPr>
              <a:t>5. </a:t>
            </a:r>
            <a:r>
              <a:rPr lang="uk" sz="2800" u="sng" dirty="0">
                <a:solidFill>
                  <a:schemeClr val="tx1"/>
                </a:solidFill>
              </a:rPr>
              <a:t>Сукупна аргументація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400" dirty="0">
                <a:solidFill>
                  <a:schemeClr val="tx1"/>
                </a:solidFill>
              </a:rPr>
              <a:t>Юридичні питання. Р</a:t>
            </a:r>
            <a:r>
              <a:rPr lang="uk-UA" sz="2400" dirty="0" err="1">
                <a:solidFill>
                  <a:schemeClr val="tx1"/>
                </a:solidFill>
              </a:rPr>
              <a:t>ізний</a:t>
            </a:r>
            <a:r>
              <a:rPr lang="uk-UA" sz="2400" dirty="0">
                <a:solidFill>
                  <a:schemeClr val="tx1"/>
                </a:solidFill>
              </a:rPr>
              <a:t> ступінь </a:t>
            </a:r>
            <a:r>
              <a:rPr lang="uk-UA" sz="2400" dirty="0" err="1">
                <a:solidFill>
                  <a:schemeClr val="tx1"/>
                </a:solidFill>
              </a:rPr>
              <a:t>упевнености</a:t>
            </a:r>
            <a:r>
              <a:rPr lang="uk-UA" sz="2400" dirty="0">
                <a:solidFill>
                  <a:schemeClr val="tx1"/>
                </a:solidFill>
              </a:rPr>
              <a:t> в різних питаннях вважається за достатній. Вина вважається доведеною тоді, коли докази вище всіх розумних заперечень. </a:t>
            </a:r>
            <a:r>
              <a:rPr lang="uk" sz="2400" dirty="0">
                <a:solidFill>
                  <a:schemeClr val="tx1"/>
                </a:solidFill>
              </a:rPr>
              <a:t>Якщо злочин не дуже тяжкий, то, напевно, достатньо мати 50% + 1% упевненості.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88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uk" sz="2800" dirty="0">
                <a:solidFill>
                  <a:schemeClr val="tx1"/>
                </a:solidFill>
              </a:rPr>
              <a:t>5. </a:t>
            </a:r>
            <a:r>
              <a:rPr lang="uk" sz="2800" u="sng" dirty="0">
                <a:solidFill>
                  <a:schemeClr val="tx1"/>
                </a:solidFill>
              </a:rPr>
              <a:t>Сукупна аргументація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400" dirty="0">
                <a:solidFill>
                  <a:schemeClr val="tx1"/>
                </a:solidFill>
              </a:rPr>
              <a:t>Юридичні питання. Р</a:t>
            </a:r>
            <a:r>
              <a:rPr lang="uk-UA" sz="2400" dirty="0" err="1">
                <a:solidFill>
                  <a:schemeClr val="tx1"/>
                </a:solidFill>
              </a:rPr>
              <a:t>ізний</a:t>
            </a:r>
            <a:r>
              <a:rPr lang="uk-UA" sz="2400" dirty="0">
                <a:solidFill>
                  <a:schemeClr val="tx1"/>
                </a:solidFill>
              </a:rPr>
              <a:t> ступінь </a:t>
            </a:r>
            <a:r>
              <a:rPr lang="uk-UA" sz="2400" dirty="0" err="1">
                <a:solidFill>
                  <a:schemeClr val="tx1"/>
                </a:solidFill>
              </a:rPr>
              <a:t>упевнености</a:t>
            </a:r>
            <a:r>
              <a:rPr lang="uk-UA" sz="2400" dirty="0">
                <a:solidFill>
                  <a:schemeClr val="tx1"/>
                </a:solidFill>
              </a:rPr>
              <a:t> в різних питаннях вважається за достатній. Вина вважається доведеною тоді, коли докази вище всіх розумних заперечень. </a:t>
            </a:r>
            <a:r>
              <a:rPr lang="uk" sz="2400" dirty="0">
                <a:solidFill>
                  <a:schemeClr val="tx1"/>
                </a:solidFill>
              </a:rPr>
              <a:t>Якщо злочин не дуже тяжкий, то, напевно, достатньо мати 50% + 1% упевненості.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400" dirty="0">
                <a:solidFill>
                  <a:schemeClr val="tx1"/>
                </a:solidFill>
              </a:rPr>
              <a:t>Краще кілька аргументів, ніж один добрий.</a:t>
            </a:r>
            <a:br>
              <a:rPr lang="ru-RU" dirty="0"/>
            </a:br>
            <a:br>
              <a:rPr lang="ru-RU" sz="4800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595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marL="342900" lvl="0" indent="-342900" algn="l">
              <a:buAutoNum type="arabicPeriod" startAt="6"/>
            </a:pPr>
            <a:r>
              <a:rPr lang="uk" sz="1800" u="sng" dirty="0">
                <a:solidFill>
                  <a:schemeClr val="tx1"/>
                </a:solidFill>
              </a:rPr>
              <a:t>Дедуктивна та індуктивна аргументація</a:t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  <a:p>
            <a:pPr lvl="0" algn="l"/>
            <a:r>
              <a:rPr lang="uk-UA" sz="1800" dirty="0">
                <a:solidFill>
                  <a:schemeClr val="tx1"/>
                </a:solidFill>
              </a:rPr>
              <a:t>           А</a:t>
            </a:r>
            <a:r>
              <a:rPr lang="uk" sz="1800" dirty="0">
                <a:solidFill>
                  <a:schemeClr val="tx1"/>
                </a:solidFill>
              </a:rPr>
              <a:t>) </a:t>
            </a:r>
            <a:r>
              <a:rPr lang="uk" sz="1800" i="1" dirty="0">
                <a:solidFill>
                  <a:schemeClr val="tx1"/>
                </a:solidFill>
              </a:rPr>
              <a:t>Дедуктивний аргумент</a:t>
            </a: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r>
              <a:rPr lang="uk" sz="1800" dirty="0">
                <a:solidFill>
                  <a:schemeClr val="tx1"/>
                </a:solidFill>
              </a:rPr>
              <a:t>               </a:t>
            </a:r>
            <a:r>
              <a:rPr lang="uk-UA" sz="1800" dirty="0">
                <a:solidFill>
                  <a:schemeClr val="tx1"/>
                </a:solidFill>
              </a:rPr>
              <a:t>Дедуктивний аргумент починається від загального факту, і шукає якісь  </a:t>
            </a:r>
          </a:p>
          <a:p>
            <a:pPr lvl="0" algn="l"/>
            <a:r>
              <a:rPr lang="uk-UA" sz="1800" dirty="0">
                <a:solidFill>
                  <a:schemeClr val="tx1"/>
                </a:solidFill>
              </a:rPr>
              <a:t>               поодинокі складники цього факту. Якщо арґумент розумний, то по-суті своїй    </a:t>
            </a:r>
          </a:p>
          <a:p>
            <a:pPr lvl="0" algn="l"/>
            <a:r>
              <a:rPr lang="uk-UA" sz="1800" dirty="0">
                <a:solidFill>
                  <a:schemeClr val="tx1"/>
                </a:solidFill>
              </a:rPr>
              <a:t>               він неспростовний</a:t>
            </a: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r>
              <a:rPr lang="uk" sz="1800" dirty="0">
                <a:solidFill>
                  <a:schemeClr val="tx1"/>
                </a:solidFill>
              </a:rPr>
              <a:t>               Але цей вид аргументації не може сказати нічого нового, а лише досліджувати   </a:t>
            </a: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               те , що відомо.</a:t>
            </a: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r>
              <a:rPr lang="uk" sz="1800" dirty="0">
                <a:solidFill>
                  <a:schemeClr val="tx1"/>
                </a:solidFill>
              </a:rPr>
              <a:t>               </a:t>
            </a:r>
            <a:r>
              <a:rPr lang="uk-UA" sz="1800" dirty="0">
                <a:solidFill>
                  <a:schemeClr val="tx1"/>
                </a:solidFill>
              </a:rPr>
              <a:t>В цьому виді аргументу висновок міститься в першому ствердженні</a:t>
            </a:r>
            <a:r>
              <a:rPr lang="uk" sz="1800" dirty="0">
                <a:solidFill>
                  <a:schemeClr val="tx1"/>
                </a:solidFill>
              </a:rPr>
              <a:t>, і не може  </a:t>
            </a: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               додати нічого нового. Якщо ви починаєте з кінцевої істоти, то ви не можете  </a:t>
            </a: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               стверджувати про існування нескінченної Істоти. 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3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4320480"/>
          </a:xfrm>
        </p:spPr>
        <p:txBody>
          <a:bodyPr>
            <a:noAutofit/>
          </a:bodyPr>
          <a:lstStyle/>
          <a:p>
            <a:br>
              <a:rPr lang="ru-RU" sz="2800" dirty="0"/>
            </a:br>
            <a:endParaRPr lang="ru-RU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uk" sz="2800" u="sng" dirty="0">
                <a:solidFill>
                  <a:schemeClr val="tx1"/>
                </a:solidFill>
              </a:rPr>
              <a:t>Як ми можемо знати, що Бог існує?</a:t>
            </a: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Він створив нас з усвідомленням того, що Він є.</a:t>
            </a: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Він дав нам особливе об’явлення про Себе – Біблію.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036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marL="342900" lvl="0" indent="-342900" algn="l">
              <a:buAutoNum type="arabicPeriod" startAt="6"/>
            </a:pPr>
            <a:r>
              <a:rPr lang="uk" sz="2200" u="sng" dirty="0">
                <a:solidFill>
                  <a:schemeClr val="tx1"/>
                </a:solidFill>
              </a:rPr>
              <a:t>Дедуктивна та індуктивна аргументація</a:t>
            </a:r>
            <a:br>
              <a:rPr lang="ru-RU" sz="2200" dirty="0">
                <a:solidFill>
                  <a:schemeClr val="tx1"/>
                </a:solidFill>
              </a:rPr>
            </a:br>
            <a:endParaRPr lang="en-US" sz="2200" dirty="0">
              <a:solidFill>
                <a:schemeClr val="tx1"/>
              </a:solidFill>
            </a:endParaRPr>
          </a:p>
          <a:p>
            <a:pPr lvl="0" algn="l"/>
            <a:r>
              <a:rPr lang="uk" sz="2200" dirty="0">
                <a:solidFill>
                  <a:schemeClr val="tx1"/>
                </a:solidFill>
              </a:rPr>
              <a:t>      Б) Індуктивний аргумент.</a:t>
            </a:r>
            <a:br>
              <a:rPr lang="ru-RU" sz="2200" dirty="0">
                <a:solidFill>
                  <a:schemeClr val="tx1"/>
                </a:solidFill>
              </a:rPr>
            </a:b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           Індуктивний аргумент відштовхується від приватних частин і   </a:t>
            </a:r>
          </a:p>
          <a:p>
            <a:pPr lvl="0" algn="l"/>
            <a:r>
              <a:rPr lang="uk" sz="2200" dirty="0">
                <a:solidFill>
                  <a:schemeClr val="tx1"/>
                </a:solidFill>
              </a:rPr>
              <a:t>           проєктує можливе узагальнене .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           Наприклад : Ми не бачили злочину, але декілька сукупних  </a:t>
            </a:r>
          </a:p>
          <a:p>
            <a:pPr lvl="0" algn="l"/>
            <a:r>
              <a:rPr lang="uk" sz="2200" dirty="0">
                <a:solidFill>
                  <a:schemeClr val="tx1"/>
                </a:solidFill>
              </a:rPr>
              <a:t>           факторів можуть направити нас у правильному напрямку.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          </a:t>
            </a:r>
            <a:r>
              <a:rPr lang="uk" sz="2200" dirty="0">
                <a:solidFill>
                  <a:schemeClr val="tx1"/>
                </a:solidFill>
              </a:rPr>
              <a:t>Індуктивний аргумент не може мати незаперечного висновку, а   </a:t>
            </a:r>
          </a:p>
          <a:p>
            <a:pPr lvl="0" algn="l"/>
            <a:r>
              <a:rPr lang="uk" sz="2200" dirty="0">
                <a:solidFill>
                  <a:schemeClr val="tx1"/>
                </a:solidFill>
              </a:rPr>
              <a:t>           лише ймовірне 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63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uk" sz="2800" dirty="0">
                <a:solidFill>
                  <a:schemeClr val="tx1"/>
                </a:solidFill>
              </a:rPr>
              <a:t>7. </a:t>
            </a:r>
            <a:r>
              <a:rPr lang="uk" sz="2800" u="sng" dirty="0">
                <a:solidFill>
                  <a:schemeClr val="tx1"/>
                </a:solidFill>
              </a:rPr>
              <a:t>Види пояснень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400" i="1" dirty="0">
                <a:solidFill>
                  <a:schemeClr val="tx1"/>
                </a:solidFill>
              </a:rPr>
              <a:t>Наукове пояснення </a:t>
            </a:r>
            <a:r>
              <a:rPr lang="uk" sz="2400" dirty="0">
                <a:solidFill>
                  <a:schemeClr val="tx1"/>
                </a:solidFill>
              </a:rPr>
              <a:t>(на підставі наукових відкриттів – вода замерзає і радіатор розірвало за ніч та вранці калюжа під машиною)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335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784976" cy="4032448"/>
          </a:xfrm>
        </p:spPr>
        <p:txBody>
          <a:bodyPr>
            <a:noAutofit/>
          </a:bodyPr>
          <a:lstStyle/>
          <a:p>
            <a:pPr lvl="0" algn="l"/>
            <a:r>
              <a:rPr lang="uk" sz="2800" dirty="0">
                <a:solidFill>
                  <a:schemeClr val="tx1"/>
                </a:solidFill>
              </a:rPr>
              <a:t>7. </a:t>
            </a:r>
            <a:r>
              <a:rPr lang="uk" sz="2800" u="sng" dirty="0">
                <a:solidFill>
                  <a:schemeClr val="tx1"/>
                </a:solidFill>
              </a:rPr>
              <a:t>Види пояснень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400" i="1" dirty="0">
                <a:solidFill>
                  <a:schemeClr val="tx1"/>
                </a:solidFill>
              </a:rPr>
              <a:t>Наукове пояснення </a:t>
            </a:r>
            <a:r>
              <a:rPr lang="uk" sz="2400" dirty="0">
                <a:solidFill>
                  <a:schemeClr val="tx1"/>
                </a:solidFill>
              </a:rPr>
              <a:t>(на підставі наукових відкриттів – вода замерзає і радіатор розірвало за ніч та вранці калюжа під машиною)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400" i="1" dirty="0">
                <a:solidFill>
                  <a:schemeClr val="tx1"/>
                </a:solidFill>
              </a:rPr>
              <a:t>Особистісне пояснення </a:t>
            </a:r>
            <a:r>
              <a:rPr lang="uk" sz="2400" dirty="0">
                <a:solidFill>
                  <a:schemeClr val="tx1"/>
                </a:solidFill>
              </a:rPr>
              <a:t>(морозу не було, а видно удари твердим предметом і пошкодження,а також порізи на шинах, то тут не підійдуть наукові пояснення, необхідне пояснення. Т</a:t>
            </a:r>
            <a:r>
              <a:rPr lang="uk-UA" sz="2400" dirty="0" err="1">
                <a:solidFill>
                  <a:schemeClr val="tx1"/>
                </a:solidFill>
              </a:rPr>
              <a:t>ут</a:t>
            </a:r>
            <a:r>
              <a:rPr lang="uk-UA" sz="2400" dirty="0">
                <a:solidFill>
                  <a:schemeClr val="tx1"/>
                </a:solidFill>
              </a:rPr>
              <a:t> була присутня якась особа, був якийсь задум, була якась думка</a:t>
            </a:r>
            <a:r>
              <a:rPr lang="uk" sz="2400" dirty="0">
                <a:solidFill>
                  <a:schemeClr val="tx1"/>
                </a:solidFill>
              </a:rPr>
              <a:t>).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13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4320480"/>
          </a:xfrm>
        </p:spPr>
        <p:txBody>
          <a:bodyPr>
            <a:noAutofit/>
          </a:bodyPr>
          <a:lstStyle/>
          <a:p>
            <a:br>
              <a:rPr lang="ru-RU" sz="2800" dirty="0"/>
            </a:br>
            <a:endParaRPr lang="ru-RU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uk" sz="2800" u="sng" dirty="0">
                <a:solidFill>
                  <a:schemeClr val="tx1"/>
                </a:solidFill>
              </a:rPr>
              <a:t>Як ми можемо знати, що Бог існує?</a:t>
            </a: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Він створив нас з усвідомленням того, що Він є.</a:t>
            </a: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Він дав нам особливе об’явлення про Себе – Біблію.</a:t>
            </a:r>
            <a:endParaRPr lang="en-US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Він відкривається нам у Своїм твориві. Природне богослів'я.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90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280920" cy="4320480"/>
          </a:xfrm>
        </p:spPr>
        <p:txBody>
          <a:bodyPr>
            <a:noAutofit/>
          </a:bodyPr>
          <a:lstStyle/>
          <a:p>
            <a:pPr algn="l"/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До Римлян 1:19-20 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«тому,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те,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можна</a:t>
            </a:r>
            <a:r>
              <a:rPr lang="ru-RU" dirty="0">
                <a:solidFill>
                  <a:schemeClr val="tx1"/>
                </a:solidFill>
              </a:rPr>
              <a:t> знати про Бога, </a:t>
            </a:r>
            <a:r>
              <a:rPr lang="ru-RU" dirty="0" err="1">
                <a:solidFill>
                  <a:schemeClr val="tx1"/>
                </a:solidFill>
              </a:rPr>
              <a:t>явне</a:t>
            </a:r>
            <a:r>
              <a:rPr lang="ru-RU" dirty="0">
                <a:solidFill>
                  <a:schemeClr val="tx1"/>
                </a:solidFill>
              </a:rPr>
              <a:t> для них, </a:t>
            </a:r>
            <a:r>
              <a:rPr lang="ru-RU" dirty="0" err="1">
                <a:solidFill>
                  <a:schemeClr val="tx1"/>
                </a:solidFill>
              </a:rPr>
              <a:t>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їм</a:t>
            </a:r>
            <a:r>
              <a:rPr lang="ru-RU" dirty="0">
                <a:solidFill>
                  <a:schemeClr val="tx1"/>
                </a:solidFill>
              </a:rPr>
              <a:t> Бог </a:t>
            </a:r>
            <a:r>
              <a:rPr lang="ru-RU" dirty="0" err="1">
                <a:solidFill>
                  <a:schemeClr val="tx1"/>
                </a:solidFill>
              </a:rPr>
              <a:t>об'явив.Бо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невидиме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створення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світу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власне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вічна</a:t>
            </a:r>
            <a:r>
              <a:rPr lang="ru-RU" dirty="0">
                <a:solidFill>
                  <a:schemeClr val="tx1"/>
                </a:solidFill>
              </a:rPr>
              <a:t> сила й Божество, </a:t>
            </a:r>
            <a:r>
              <a:rPr lang="ru-RU" dirty="0" err="1">
                <a:solidFill>
                  <a:schemeClr val="tx1"/>
                </a:solidFill>
              </a:rPr>
              <a:t>думанням</a:t>
            </a:r>
            <a:r>
              <a:rPr lang="ru-RU" dirty="0">
                <a:solidFill>
                  <a:schemeClr val="tx1"/>
                </a:solidFill>
              </a:rPr>
              <a:t> про твори </a:t>
            </a:r>
            <a:r>
              <a:rPr lang="ru-RU" dirty="0" err="1">
                <a:solidFill>
                  <a:schemeClr val="tx1"/>
                </a:solidFill>
              </a:rPr>
              <a:t>стає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видиме</a:t>
            </a:r>
            <a:r>
              <a:rPr lang="ru-RU" dirty="0">
                <a:solidFill>
                  <a:schemeClr val="tx1"/>
                </a:solidFill>
              </a:rPr>
              <a:t>. Так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нема </a:t>
            </a:r>
            <a:r>
              <a:rPr lang="ru-RU" dirty="0" err="1">
                <a:solidFill>
                  <a:schemeClr val="tx1"/>
                </a:solidFill>
              </a:rPr>
              <a:t>їм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виправдання</a:t>
            </a:r>
            <a:r>
              <a:rPr lang="ru-RU" dirty="0">
                <a:solidFill>
                  <a:schemeClr val="tx1"/>
                </a:solidFill>
              </a:rPr>
              <a:t>,»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09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928" y="1556792"/>
            <a:ext cx="9256984" cy="4320480"/>
          </a:xfrm>
        </p:spPr>
        <p:txBody>
          <a:bodyPr>
            <a:noAutofit/>
          </a:bodyPr>
          <a:lstStyle/>
          <a:p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lvl="1" algn="l"/>
            <a:r>
              <a:rPr lang="uk-UA" sz="2400" dirty="0">
                <a:solidFill>
                  <a:schemeClr val="tx1"/>
                </a:solidFill>
              </a:rPr>
              <a:t>Досвід життя людини віри показує, що все має першопричину свого існування. І якщо ми будемо розмірковувати над цим і робити висновки, то ми побачимо, що причини виринають з минулого, з </a:t>
            </a:r>
            <a:r>
              <a:rPr lang="uk-UA" sz="2400" dirty="0" err="1">
                <a:solidFill>
                  <a:schemeClr val="tx1"/>
                </a:solidFill>
              </a:rPr>
              <a:t>безкінечности</a:t>
            </a:r>
            <a:r>
              <a:rPr lang="uk-UA" sz="2400" dirty="0">
                <a:solidFill>
                  <a:schemeClr val="tx1"/>
                </a:solidFill>
              </a:rPr>
              <a:t>. Якщо є те, що існує нині, то щось повинно існувати вічно. Але ми розуміємо, що це неможливо, що це нелогічно по закону  </a:t>
            </a:r>
            <a:r>
              <a:rPr lang="uk-UA" sz="2400" dirty="0" err="1">
                <a:solidFill>
                  <a:schemeClr val="tx1"/>
                </a:solidFill>
              </a:rPr>
              <a:t>несуперечности</a:t>
            </a:r>
            <a:r>
              <a:rPr lang="uk-UA" sz="2400" dirty="0">
                <a:solidFill>
                  <a:schemeClr val="tx1"/>
                </a:solidFill>
              </a:rPr>
              <a:t>, якщо ми кажемо про те, що немає першопричини, то немає й останньої причини. І також ми знаємо, шо згідно з законами фізичного світу нашого світу, другим законом термодинаміки, який каже, що все прямує до хаосу, до безладу, до </a:t>
            </a:r>
            <a:r>
              <a:rPr lang="uk-UA" sz="2400" dirty="0" err="1">
                <a:solidFill>
                  <a:schemeClr val="tx1"/>
                </a:solidFill>
              </a:rPr>
              <a:t>смерти</a:t>
            </a:r>
            <a:r>
              <a:rPr lang="uk-UA" sz="2400" dirty="0">
                <a:solidFill>
                  <a:schemeClr val="tx1"/>
                </a:solidFill>
              </a:rPr>
              <a:t>, до зупинки, матерія не може існувати вічно. 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83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0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280920" cy="4320480"/>
          </a:xfrm>
        </p:spPr>
        <p:txBody>
          <a:bodyPr>
            <a:noAutofit/>
          </a:bodyPr>
          <a:lstStyle/>
          <a:p>
            <a:endParaRPr lang="ru-RU" sz="2400" dirty="0">
              <a:solidFill>
                <a:schemeClr val="tx1"/>
              </a:solidFill>
            </a:endParaRPr>
          </a:p>
          <a:p>
            <a:pPr lvl="1" algn="l"/>
            <a:r>
              <a:rPr lang="uk-UA" sz="2400" dirty="0">
                <a:solidFill>
                  <a:schemeClr val="tx1"/>
                </a:solidFill>
              </a:rPr>
              <a:t>Ми прийшли до висновку, що повинна бути першопричина існування всього, яка була б сама </a:t>
            </a:r>
            <a:r>
              <a:rPr lang="uk-UA" sz="2400" dirty="0" err="1">
                <a:solidFill>
                  <a:schemeClr val="tx1"/>
                </a:solidFill>
              </a:rPr>
              <a:t>безпричиновою</a:t>
            </a:r>
            <a:r>
              <a:rPr lang="uk-UA" sz="2400" dirty="0">
                <a:solidFill>
                  <a:schemeClr val="tx1"/>
                </a:solidFill>
              </a:rPr>
              <a:t>, тобто, вона сама не потребує якоїсь причини.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" sz="2400" dirty="0">
                <a:solidFill>
                  <a:schemeClr val="tx1"/>
                </a:solidFill>
              </a:rPr>
              <a:t>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" sz="2400" dirty="0">
                <a:solidFill>
                  <a:schemeClr val="tx1"/>
                </a:solidFill>
              </a:rPr>
              <a:t>Цю причину люди називають словом “Бог”.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" sz="2400" dirty="0">
                <a:solidFill>
                  <a:schemeClr val="tx1"/>
                </a:solidFill>
              </a:rPr>
              <a:t>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-UA" sz="2400" dirty="0">
                <a:solidFill>
                  <a:schemeClr val="tx1"/>
                </a:solidFill>
              </a:rPr>
              <a:t>Але так, як ніщо не може стати причиною існування самого себе чи створити самого себе, то, отже, ця причина повинна існувати сама собою вічно, і вона повинна бути </a:t>
            </a:r>
            <a:r>
              <a:rPr lang="uk-UA" sz="2400" dirty="0" err="1">
                <a:solidFill>
                  <a:schemeClr val="tx1"/>
                </a:solidFill>
              </a:rPr>
              <a:t>нематеріяльною</a:t>
            </a:r>
            <a:r>
              <a:rPr lang="uk-UA" sz="2400" dirty="0">
                <a:solidFill>
                  <a:schemeClr val="tx1"/>
                </a:solidFill>
              </a:rPr>
              <a:t>. </a:t>
            </a:r>
            <a:br>
              <a:rPr lang="ru-RU" sz="24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04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508" y="2204864"/>
            <a:ext cx="8856984" cy="4320480"/>
          </a:xfrm>
        </p:spPr>
        <p:txBody>
          <a:bodyPr>
            <a:noAutofit/>
          </a:bodyPr>
          <a:lstStyle/>
          <a:p>
            <a:pPr marL="514350" lvl="0" indent="-514350" algn="l">
              <a:buAutoNum type="arabicPeriod" startAt="2"/>
            </a:pPr>
            <a:r>
              <a:rPr lang="uk" sz="2800" u="sng" dirty="0">
                <a:solidFill>
                  <a:schemeClr val="tx1"/>
                </a:solidFill>
              </a:rPr>
              <a:t>Всі докази залежать від особистісного</a:t>
            </a:r>
            <a:endParaRPr lang="en-US" sz="2800" u="sng" dirty="0">
              <a:solidFill>
                <a:schemeClr val="tx1"/>
              </a:solidFill>
            </a:endParaRP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     </a:t>
            </a:r>
            <a:r>
              <a:rPr lang="uk" sz="2800" u="sng" dirty="0">
                <a:solidFill>
                  <a:schemeClr val="tx1"/>
                </a:solidFill>
              </a:rPr>
              <a:t>сприйняття </a:t>
            </a:r>
            <a:r>
              <a:rPr lang="uk" sz="2800" dirty="0">
                <a:solidFill>
                  <a:schemeClr val="tx1"/>
                </a:solidFill>
              </a:rPr>
              <a:t>. - Джордж Мавроді. Віра в      </a:t>
            </a: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     Бога .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400" dirty="0">
                <a:solidFill>
                  <a:schemeClr val="tx1"/>
                </a:solidFill>
              </a:rPr>
              <a:t>Істинність твердження залежить від особистісного сприйняття. Це властивість самого твердження.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400" dirty="0">
                <a:solidFill>
                  <a:schemeClr val="tx1"/>
                </a:solidFill>
              </a:rPr>
              <a:t>Обґрунтованість аргументу залежить від особистісного сприйняття</a:t>
            </a:r>
          </a:p>
        </p:txBody>
      </p:sp>
    </p:spTree>
    <p:extLst>
      <p:ext uri="{BB962C8B-B14F-4D97-AF65-F5344CB8AC3E}">
        <p14:creationId xmlns:p14="http://schemas.microsoft.com/office/powerpoint/2010/main" val="2663323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508" y="2204864"/>
            <a:ext cx="8856984" cy="4320480"/>
          </a:xfrm>
        </p:spPr>
        <p:txBody>
          <a:bodyPr>
            <a:noAutofit/>
          </a:bodyPr>
          <a:lstStyle/>
          <a:p>
            <a:pPr marL="514350" lvl="0" indent="-514350" algn="l">
              <a:buAutoNum type="arabicPeriod" startAt="2"/>
            </a:pPr>
            <a:r>
              <a:rPr lang="uk" sz="2800" u="sng" dirty="0">
                <a:solidFill>
                  <a:schemeClr val="tx1"/>
                </a:solidFill>
              </a:rPr>
              <a:t>Всі докази залежать від особистісного</a:t>
            </a:r>
            <a:endParaRPr lang="en-US" sz="2800" u="sng" dirty="0">
              <a:solidFill>
                <a:schemeClr val="tx1"/>
              </a:solidFill>
            </a:endParaRP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     </a:t>
            </a:r>
            <a:r>
              <a:rPr lang="uk" sz="2800" u="sng" dirty="0">
                <a:solidFill>
                  <a:schemeClr val="tx1"/>
                </a:solidFill>
              </a:rPr>
              <a:t>сприйняття </a:t>
            </a:r>
            <a:r>
              <a:rPr lang="uk" sz="2800" dirty="0">
                <a:solidFill>
                  <a:schemeClr val="tx1"/>
                </a:solidFill>
              </a:rPr>
              <a:t>. - Джордж Мавроді. Віра в      </a:t>
            </a: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     Бога .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74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sz="4800" b="1" dirty="0"/>
              <a:t>Розуміння аргументації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508" y="2204864"/>
            <a:ext cx="8856984" cy="4320480"/>
          </a:xfrm>
        </p:spPr>
        <p:txBody>
          <a:bodyPr>
            <a:noAutofit/>
          </a:bodyPr>
          <a:lstStyle/>
          <a:p>
            <a:pPr marL="514350" lvl="0" indent="-514350" algn="l">
              <a:buAutoNum type="arabicPeriod" startAt="2"/>
            </a:pPr>
            <a:r>
              <a:rPr lang="uk" sz="2800" u="sng" dirty="0">
                <a:solidFill>
                  <a:schemeClr val="tx1"/>
                </a:solidFill>
              </a:rPr>
              <a:t>Всі докази залежать від особистісного</a:t>
            </a:r>
            <a:endParaRPr lang="en-US" sz="2800" u="sng" dirty="0">
              <a:solidFill>
                <a:schemeClr val="tx1"/>
              </a:solidFill>
            </a:endParaRP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     </a:t>
            </a:r>
            <a:r>
              <a:rPr lang="uk" sz="2800" u="sng" dirty="0">
                <a:solidFill>
                  <a:schemeClr val="tx1"/>
                </a:solidFill>
              </a:rPr>
              <a:t>сприйняття </a:t>
            </a:r>
            <a:r>
              <a:rPr lang="uk" sz="2800" dirty="0">
                <a:solidFill>
                  <a:schemeClr val="tx1"/>
                </a:solidFill>
              </a:rPr>
              <a:t>. - Джордж Мавроді. Віра в      </a:t>
            </a: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     Бога .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2400" dirty="0">
                <a:solidFill>
                  <a:schemeClr val="tx1"/>
                </a:solidFill>
              </a:rPr>
              <a:t>Істинність твердження залежить від особистісного сприйняття. Це властивість самого твердження.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243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1230</Words>
  <Application>Microsoft Office PowerPoint</Application>
  <PresentationFormat>Экран (4:3)</PresentationFormat>
  <Paragraphs>120</Paragraphs>
  <Slides>22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Тема Office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  <vt:lpstr>Розуміння аргументації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Ruslan Lvov</cp:lastModifiedBy>
  <cp:revision>8</cp:revision>
  <dcterms:created xsi:type="dcterms:W3CDTF">2020-06-19T10:17:21Z</dcterms:created>
  <dcterms:modified xsi:type="dcterms:W3CDTF">2022-10-31T20:21:28Z</dcterms:modified>
</cp:coreProperties>
</file>