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5"/>
  </p:notesMasterIdLst>
  <p:sldIdLst>
    <p:sldId id="315" r:id="rId2"/>
    <p:sldId id="264" r:id="rId3"/>
    <p:sldId id="302" r:id="rId4"/>
    <p:sldId id="309" r:id="rId5"/>
    <p:sldId id="295" r:id="rId6"/>
    <p:sldId id="292" r:id="rId7"/>
    <p:sldId id="304" r:id="rId8"/>
    <p:sldId id="303" r:id="rId9"/>
    <p:sldId id="300" r:id="rId10"/>
    <p:sldId id="301" r:id="rId11"/>
    <p:sldId id="312" r:id="rId12"/>
    <p:sldId id="296" r:id="rId13"/>
    <p:sldId id="299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906"/>
    <p:restoredTop sz="94643"/>
  </p:normalViewPr>
  <p:slideViewPr>
    <p:cSldViewPr snapToGrid="0" snapToObjects="1">
      <p:cViewPr varScale="1">
        <p:scale>
          <a:sx n="75" d="100"/>
          <a:sy n="75" d="100"/>
        </p:scale>
        <p:origin x="176" y="9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0BCC89-B0FC-DA44-AF7A-6AF53F07F6DE}" type="datetimeFigureOut">
              <a:rPr lang="en-US" smtClean="0"/>
              <a:t>1/13/21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1DDAFD-FE53-6E43-8DFE-B84887E199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43318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F02171-1D5C-CC46-A1B5-EF3D98308AC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312C804-D8E1-0547-8829-87426F3A10B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F99BBD-ED48-0941-A703-BD66264602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76376-6B70-9342-9B29-AC13E95BC1B4}" type="datetimeFigureOut">
              <a:rPr lang="en-US" smtClean="0"/>
              <a:t>1/13/21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9DF47B-65B9-7C4A-BE88-9EC32BF097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59A519-5B27-CC45-B7BA-E62ECFBB19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971B4-5E93-8F4E-A809-33A7766A89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78451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34CB94-84F7-244D-9B03-8BFF1BC3F2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66EC555-8DD6-B942-8AA9-818B40AB50C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61B398-7239-2948-A082-6034A12034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76376-6B70-9342-9B29-AC13E95BC1B4}" type="datetimeFigureOut">
              <a:rPr lang="en-US" smtClean="0"/>
              <a:t>1/13/21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7ECA6E-6B8D-A449-9EB1-45CBFB5AE5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AB9335-C92A-7147-B7D8-80C300B9B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971B4-5E93-8F4E-A809-33A7766A89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56104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76B1A68-A024-4D41-B051-E1E1A703A59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D87A1BD-64D4-2B46-94D7-58F01A34003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0FF429-F77A-714E-B64A-20E5DF1E1C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76376-6B70-9342-9B29-AC13E95BC1B4}" type="datetimeFigureOut">
              <a:rPr lang="en-US" smtClean="0"/>
              <a:t>1/13/21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C07129-ED32-7340-BA1B-D6047CBB07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DC2595-A735-FC48-89C1-495BAF6B0F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971B4-5E93-8F4E-A809-33A7766A89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441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36C151-D7E0-1F43-A365-982D660B46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9D3010-0016-BF49-88CE-63EE2FAED1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57A2A4-A2C4-2A4B-B6BA-3005A5794A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76376-6B70-9342-9B29-AC13E95BC1B4}" type="datetimeFigureOut">
              <a:rPr lang="en-US" smtClean="0"/>
              <a:t>1/13/21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3EB4D1-BE62-C947-8C1F-A7C763A0CD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914E7A-E37E-C043-BF53-373A5366FF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971B4-5E93-8F4E-A809-33A7766A89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28041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74B890-C124-0642-B77C-B908B3F905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E6D1EC8-805C-2F4B-A69F-B1C146F756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84884C-390E-BF46-86A0-A81B2D0999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76376-6B70-9342-9B29-AC13E95BC1B4}" type="datetimeFigureOut">
              <a:rPr lang="en-US" smtClean="0"/>
              <a:t>1/13/21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6AEF90-1983-FB41-AC21-75644C3679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E5E382-45A4-4942-B87A-AC58CC573E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971B4-5E93-8F4E-A809-33A7766A89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87551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1963A9-5147-2943-A8F7-2FEA6FF79D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3089F1-45F3-5246-B40C-7B29B196E9E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4C7F70B-F57C-1748-9B42-6D705C39F79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9FB699C-3596-3A42-B150-1696178B44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76376-6B70-9342-9B29-AC13E95BC1B4}" type="datetimeFigureOut">
              <a:rPr lang="en-US" smtClean="0"/>
              <a:t>1/13/21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C380870-5DEA-D743-8D73-F78006F385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49501F-8B7A-BC4D-BF16-CB6FAF3EF2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971B4-5E93-8F4E-A809-33A7766A89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86084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8E8C82-D1DD-9F4C-B4E3-1C0863CCE8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418993-2122-FC43-984C-55B7739095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9FBD555-7082-3C41-8190-7B7CF6A2347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0B06864-0F71-7F46-8477-A3A710FD045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CE1AFC5-D318-D645-AC42-F63745409F8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DBC44C8-A74B-5146-B1CD-F159941DE3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76376-6B70-9342-9B29-AC13E95BC1B4}" type="datetimeFigureOut">
              <a:rPr lang="en-US" smtClean="0"/>
              <a:t>1/13/21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D882CDF-A6B8-4846-A042-0B2297CA26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9A45598-EB7E-AF48-9146-5D20A1DCCF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971B4-5E93-8F4E-A809-33A7766A89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64489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6ADE1F-83A3-564B-B324-ECE831B012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549FE11-141F-1F44-B276-C4B1DC6783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76376-6B70-9342-9B29-AC13E95BC1B4}" type="datetimeFigureOut">
              <a:rPr lang="en-US" smtClean="0"/>
              <a:t>1/13/21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6636B3D-BE90-8A41-9D6A-0E5DE9D0CE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332C562-1BE5-0D4F-BA72-B27779E188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971B4-5E93-8F4E-A809-33A7766A89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03562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39ADAA6-EABD-194A-A578-37F823D42F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76376-6B70-9342-9B29-AC13E95BC1B4}" type="datetimeFigureOut">
              <a:rPr lang="en-US" smtClean="0"/>
              <a:t>1/13/21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D4A656F-EBD9-1046-8FC3-3E8F2C2AF2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5D40BF8-9EDB-A94F-B59C-8B16E2CD12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971B4-5E93-8F4E-A809-33A7766A89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7670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792E51-C843-FC45-BD3D-4D46A6FE06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1F35C2-3AC0-C346-9A18-F0083C977D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660B25E-1858-9649-A463-09088CA4C50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FFC3EB6-0F2E-E148-AD05-2D38ECA4B6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76376-6B70-9342-9B29-AC13E95BC1B4}" type="datetimeFigureOut">
              <a:rPr lang="en-US" smtClean="0"/>
              <a:t>1/13/21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560A4CE-11DA-1E41-8FCF-328118249B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8D5E563-458D-7E4B-A6C7-95D24604FE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971B4-5E93-8F4E-A809-33A7766A89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97340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2F17C7-F2EB-9240-A31D-A158127F79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4AA42FA-7AE5-3D4A-B9B9-078FDCA07C6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D546F59-400A-5C49-8636-EE8EDADB3EA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50ACD49-2821-0946-ADC6-9809787947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76376-6B70-9342-9B29-AC13E95BC1B4}" type="datetimeFigureOut">
              <a:rPr lang="en-US" smtClean="0"/>
              <a:t>1/13/21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FE2B53E-8601-AE45-A730-93AA6B4737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01E26BD-4961-2249-84B8-1E0F61F9A8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971B4-5E93-8F4E-A809-33A7766A89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97944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B13D75B-F793-3C4B-86F2-EB17DFDFFD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79563B9-5BBA-DA41-9837-0D2BFB5D50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891FB9-066E-FA49-A6BC-3C74A35B85D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876376-6B70-9342-9B29-AC13E95BC1B4}" type="datetimeFigureOut">
              <a:rPr lang="en-US" smtClean="0"/>
              <a:t>1/13/21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0CF812-CD21-1F4C-8849-03C8A55B194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DB2D6B-4051-0144-ADDB-B0C517BB762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1971B4-5E93-8F4E-A809-33A7766A89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03764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s://cnbible.com/2_corinthians/6-9.htm" TargetMode="External"/><Relationship Id="rId3" Type="http://schemas.openxmlformats.org/officeDocument/2006/relationships/hyperlink" Target="https://cnbible.com/2_corinthians/6-4.htm" TargetMode="External"/><Relationship Id="rId7" Type="http://schemas.openxmlformats.org/officeDocument/2006/relationships/hyperlink" Target="https://cnbible.com/2_corinthians/6-8.htm" TargetMode="External"/><Relationship Id="rId2" Type="http://schemas.openxmlformats.org/officeDocument/2006/relationships/hyperlink" Target="https://cnbible.com/2_corinthians/6-2.htm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cnbible.com/2_corinthians/6-7.htm" TargetMode="External"/><Relationship Id="rId5" Type="http://schemas.openxmlformats.org/officeDocument/2006/relationships/hyperlink" Target="https://cnbible.com/2_corinthians/6-6.htm" TargetMode="External"/><Relationship Id="rId4" Type="http://schemas.openxmlformats.org/officeDocument/2006/relationships/hyperlink" Target="https://cnbible.com/2_corinthians/6-5.htm" TargetMode="External"/><Relationship Id="rId9" Type="http://schemas.openxmlformats.org/officeDocument/2006/relationships/hyperlink" Target="https://cnbible.com/2_corinthians/6-10.htm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cnbible.com/cuvmps/colossians/1.htm#footnotes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F1A07A-2E3E-1643-9ACE-D520F613DD7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ja-JP" altLang="en-US" b="1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执事的侍奉</a:t>
            </a:r>
            <a:r>
              <a:rPr lang="zh-CN" altLang="en-US" b="1" dirty="0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（</a:t>
            </a:r>
            <a:r>
              <a:rPr lang="en-US" altLang="zh-CN" b="1" dirty="0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VI)</a:t>
            </a:r>
            <a:endParaRPr lang="en-US" b="1" dirty="0">
              <a:solidFill>
                <a:schemeClr val="bg1"/>
              </a:solidFill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EC0EC5F-E245-6142-8655-F4FF28A3FAD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96358E83-5803-4240-8F1A-4890D1FD9AE9}"/>
              </a:ext>
            </a:extLst>
          </p:cNvPr>
          <p:cNvSpPr/>
          <p:nvPr/>
        </p:nvSpPr>
        <p:spPr>
          <a:xfrm>
            <a:off x="1707931" y="3602038"/>
            <a:ext cx="8776138" cy="106154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4000" b="1">
                <a:solidFill>
                  <a:srgbClr val="FFFF00"/>
                </a:solidFill>
                <a:cs typeface="Al Nile" pitchFamily="2" charset="-78"/>
              </a:rPr>
              <a:t>执事的工作</a:t>
            </a:r>
            <a:endParaRPr lang="en-US" sz="4000" b="1" dirty="0">
              <a:solidFill>
                <a:srgbClr val="FFFF00"/>
              </a:solidFill>
              <a:cs typeface="Al Nile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090663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0FEAC3-FDAF-A94B-ACDE-449138BD64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zh-CN" b="1" dirty="0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V</a:t>
            </a:r>
            <a:r>
              <a:rPr lang="en-US" b="1" dirty="0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I</a:t>
            </a:r>
            <a:r>
              <a:rPr lang="en-US" altLang="zh-CN" b="1" dirty="0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.</a:t>
            </a:r>
            <a:r>
              <a:rPr lang="zh-CN" altLang="en-US" b="1" dirty="0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 </a:t>
            </a:r>
            <a:r>
              <a:rPr lang="ja-JP" altLang="en-US" b="1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执事的工作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50CB12-F591-BF4B-9D3E-E13AAC785B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altLang="zh-CN" dirty="0">
                <a:solidFill>
                  <a:schemeClr val="bg1"/>
                </a:solidFill>
              </a:rPr>
              <a:t>. .</a:t>
            </a:r>
            <a:r>
              <a:rPr lang="zh-CN" altLang="en-US" dirty="0">
                <a:solidFill>
                  <a:schemeClr val="bg1"/>
                </a:solidFill>
              </a:rPr>
              <a:t>和教会的执事。</a:t>
            </a:r>
          </a:p>
          <a:p>
            <a:pPr lvl="1"/>
            <a:r>
              <a:rPr lang="zh-CN" altLang="en-US" dirty="0">
                <a:solidFill>
                  <a:schemeClr val="bg1"/>
                </a:solidFill>
              </a:rPr>
              <a:t>歌罗西书一</a:t>
            </a:r>
            <a:r>
              <a:rPr lang="en-US" altLang="zh-CN" dirty="0">
                <a:solidFill>
                  <a:schemeClr val="bg1"/>
                </a:solidFill>
              </a:rPr>
              <a:t>24 </a:t>
            </a:r>
            <a:r>
              <a:rPr lang="zh-CN" altLang="en-US" dirty="0">
                <a:solidFill>
                  <a:schemeClr val="bg1"/>
                </a:solidFill>
              </a:rPr>
              <a:t>我为基督的身体，就是教会，要在我身上补满基督患难的缺欠。</a:t>
            </a:r>
          </a:p>
          <a:p>
            <a:pPr lvl="1"/>
            <a:r>
              <a:rPr lang="zh-CN" altLang="en-US" dirty="0">
                <a:solidFill>
                  <a:schemeClr val="bg1"/>
                </a:solidFill>
              </a:rPr>
              <a:t>参见哥林多前书</a:t>
            </a:r>
            <a:r>
              <a:rPr lang="en-US" altLang="zh-CN" dirty="0">
                <a:solidFill>
                  <a:schemeClr val="bg1"/>
                </a:solidFill>
              </a:rPr>
              <a:t>3:5</a:t>
            </a:r>
            <a:r>
              <a:rPr lang="zh-CN" altLang="en-US" dirty="0">
                <a:solidFill>
                  <a:schemeClr val="bg1"/>
                </a:solidFill>
              </a:rPr>
              <a:t>。</a:t>
            </a:r>
          </a:p>
          <a:p>
            <a:r>
              <a:rPr lang="zh-CN" altLang="en-US" b="1" dirty="0">
                <a:solidFill>
                  <a:schemeClr val="bg1"/>
                </a:solidFill>
              </a:rPr>
              <a:t>推基古在主里称为忠信的仆人。</a:t>
            </a:r>
            <a:endParaRPr lang="zh-CN" altLang="en-US" dirty="0">
              <a:solidFill>
                <a:schemeClr val="bg1"/>
              </a:solidFill>
            </a:endParaRPr>
          </a:p>
          <a:p>
            <a:pPr lvl="1"/>
            <a:r>
              <a:rPr lang="zh-CN" altLang="en-US" dirty="0">
                <a:solidFill>
                  <a:schemeClr val="bg1"/>
                </a:solidFill>
              </a:rPr>
              <a:t>以弗所书</a:t>
            </a:r>
            <a:r>
              <a:rPr lang="en-US" altLang="zh-CN" dirty="0">
                <a:solidFill>
                  <a:schemeClr val="bg1"/>
                </a:solidFill>
              </a:rPr>
              <a:t>6</a:t>
            </a:r>
            <a:r>
              <a:rPr lang="zh-CN" altLang="en-US" dirty="0">
                <a:solidFill>
                  <a:schemeClr val="bg1"/>
                </a:solidFill>
              </a:rPr>
              <a:t>：</a:t>
            </a:r>
            <a:r>
              <a:rPr lang="en-US" altLang="zh-CN" dirty="0">
                <a:solidFill>
                  <a:schemeClr val="bg1"/>
                </a:solidFill>
              </a:rPr>
              <a:t>21 </a:t>
            </a:r>
            <a:r>
              <a:rPr lang="zh-CN" altLang="en-US" dirty="0">
                <a:solidFill>
                  <a:schemeClr val="bg1"/>
                </a:solidFill>
              </a:rPr>
              <a:t>今有所亲爱、忠心侍奉（名字传道人）的兄弟推基古，他要把这我的事情并我的景况都告诉你们。</a:t>
            </a:r>
          </a:p>
          <a:p>
            <a:r>
              <a:rPr lang="zh-CN" altLang="en-US" b="1" dirty="0">
                <a:solidFill>
                  <a:schemeClr val="bg1"/>
                </a:solidFill>
              </a:rPr>
              <a:t>提摩太被称为上帝的仆人。</a:t>
            </a:r>
            <a:endParaRPr lang="zh-CN" altLang="en-US" dirty="0">
              <a:solidFill>
                <a:schemeClr val="bg1"/>
              </a:solidFill>
            </a:endParaRPr>
          </a:p>
          <a:p>
            <a:pPr lvl="1"/>
            <a:r>
              <a:rPr lang="zh-CN" altLang="en-US" dirty="0">
                <a:solidFill>
                  <a:schemeClr val="bg1"/>
                </a:solidFill>
              </a:rPr>
              <a:t>帖撒罗尼迦前书</a:t>
            </a:r>
            <a:r>
              <a:rPr lang="en-US" altLang="zh-CN" dirty="0">
                <a:solidFill>
                  <a:schemeClr val="bg1"/>
                </a:solidFill>
              </a:rPr>
              <a:t>3:2 </a:t>
            </a:r>
            <a:r>
              <a:rPr lang="zh-CN" altLang="en-US" dirty="0">
                <a:solidFill>
                  <a:schemeClr val="bg1"/>
                </a:solidFill>
              </a:rPr>
              <a:t>我们打发兄弟，在基督福音上做上帝执事的（直译仆人）提摩太前去。</a:t>
            </a:r>
          </a:p>
          <a:p>
            <a:r>
              <a:rPr lang="zh-CN" altLang="en-US" b="1" dirty="0">
                <a:solidFill>
                  <a:schemeClr val="bg1"/>
                </a:solidFill>
              </a:rPr>
              <a:t>门徒们被告知，如果他们想为大，他们必须成为仆人。</a:t>
            </a:r>
            <a:endParaRPr lang="zh-CN" altLang="en-US" dirty="0">
              <a:solidFill>
                <a:schemeClr val="bg1"/>
              </a:solidFill>
            </a:endParaRPr>
          </a:p>
          <a:p>
            <a:pPr lvl="1"/>
            <a:r>
              <a:rPr lang="zh-CN" altLang="en-US" dirty="0">
                <a:solidFill>
                  <a:schemeClr val="bg1"/>
                </a:solidFill>
              </a:rPr>
              <a:t>马太福音</a:t>
            </a:r>
            <a:r>
              <a:rPr lang="en-US" altLang="zh-CN" dirty="0">
                <a:solidFill>
                  <a:schemeClr val="bg1"/>
                </a:solidFill>
              </a:rPr>
              <a:t>20:26 </a:t>
            </a:r>
            <a:r>
              <a:rPr lang="zh-CN" altLang="en-US" dirty="0">
                <a:solidFill>
                  <a:schemeClr val="bg1"/>
                </a:solidFill>
              </a:rPr>
              <a:t>你们中间谁愿为大，就必作你们的用人（即执事）。</a:t>
            </a:r>
          </a:p>
          <a:p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26150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B4DADF-4154-AC4A-B1EA-0A74D0A0CB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zh-CN" b="1" dirty="0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VI.</a:t>
            </a:r>
            <a:r>
              <a:rPr lang="ja-JP" altLang="en-US" b="1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执事的工作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8FDE2C-63B1-4E48-B4CC-46150B2CA8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ja-JP" altLang="en-US" b="1">
                <a:solidFill>
                  <a:schemeClr val="bg1"/>
                </a:solidFill>
              </a:rPr>
              <a:t>场地管理：</a:t>
            </a:r>
            <a:r>
              <a:rPr lang="ja-JP" altLang="en-US">
                <a:solidFill>
                  <a:schemeClr val="bg1"/>
                </a:solidFill>
              </a:rPr>
              <a:t>执事可以负责管理教会的财产，包括预备敬拜的场所，清洁打扫，以及其他确保教会正常运作的工作。</a:t>
            </a:r>
          </a:p>
          <a:p>
            <a:r>
              <a:rPr lang="ja-JP" altLang="en-US" b="1">
                <a:solidFill>
                  <a:schemeClr val="bg1"/>
                </a:solidFill>
              </a:rPr>
              <a:t>慈善救济：</a:t>
            </a:r>
            <a:r>
              <a:rPr lang="ja-JP" altLang="en-US">
                <a:solidFill>
                  <a:schemeClr val="bg1"/>
                </a:solidFill>
              </a:rPr>
              <a:t>就像</a:t>
            </a:r>
            <a:r>
              <a:rPr lang="en-US" altLang="ja-JP" dirty="0">
                <a:solidFill>
                  <a:schemeClr val="bg1"/>
                </a:solidFill>
              </a:rPr>
              <a:t>《</a:t>
            </a:r>
            <a:r>
              <a:rPr lang="ja-JP" altLang="en-US">
                <a:solidFill>
                  <a:schemeClr val="bg1"/>
                </a:solidFill>
              </a:rPr>
              <a:t>使徒行传</a:t>
            </a:r>
            <a:r>
              <a:rPr lang="en-US" altLang="ja-JP" dirty="0">
                <a:solidFill>
                  <a:schemeClr val="bg1"/>
                </a:solidFill>
              </a:rPr>
              <a:t>》6</a:t>
            </a:r>
            <a:r>
              <a:rPr lang="ja-JP" altLang="en-US">
                <a:solidFill>
                  <a:schemeClr val="bg1"/>
                </a:solidFill>
              </a:rPr>
              <a:t>章</a:t>
            </a:r>
            <a:r>
              <a:rPr lang="en-US" altLang="ja-JP" dirty="0">
                <a:solidFill>
                  <a:schemeClr val="bg1"/>
                </a:solidFill>
              </a:rPr>
              <a:t>1-6</a:t>
            </a:r>
            <a:r>
              <a:rPr lang="ja-JP" altLang="en-US">
                <a:solidFill>
                  <a:schemeClr val="bg1"/>
                </a:solidFill>
              </a:rPr>
              <a:t>节中照顾寡妇，执事可以参与管理善款和其他救济，帮助有需要的人。</a:t>
            </a:r>
          </a:p>
          <a:p>
            <a:r>
              <a:rPr lang="ja-JP" altLang="en-US" b="1">
                <a:solidFill>
                  <a:schemeClr val="bg1"/>
                </a:solidFill>
              </a:rPr>
              <a:t>教会财务：</a:t>
            </a:r>
            <a:r>
              <a:rPr lang="ja-JP" altLang="en-US">
                <a:solidFill>
                  <a:schemeClr val="bg1"/>
                </a:solidFill>
              </a:rPr>
              <a:t>在长老对教会的财务进行监管时（徒</a:t>
            </a:r>
            <a:r>
              <a:rPr lang="en-US" altLang="ja-JP" dirty="0">
                <a:solidFill>
                  <a:schemeClr val="bg1"/>
                </a:solidFill>
              </a:rPr>
              <a:t>11:30</a:t>
            </a:r>
            <a:r>
              <a:rPr lang="ja-JP" altLang="en-US">
                <a:solidFill>
                  <a:schemeClr val="bg1"/>
                </a:solidFill>
              </a:rPr>
              <a:t>），最好由执事处理日常的财务工作，包括收取清点奉献，进行财务记录等等。</a:t>
            </a:r>
          </a:p>
          <a:p>
            <a:r>
              <a:rPr lang="ja-JP" altLang="en-US" b="1">
                <a:solidFill>
                  <a:schemeClr val="bg1"/>
                </a:solidFill>
              </a:rPr>
              <a:t>聚会招待：</a:t>
            </a:r>
            <a:r>
              <a:rPr lang="ja-JP" altLang="en-US">
                <a:solidFill>
                  <a:schemeClr val="bg1"/>
                </a:solidFill>
              </a:rPr>
              <a:t>执事可以负责分发教会通知，引导会众就坐，预备圣餐。</a:t>
            </a:r>
          </a:p>
          <a:p>
            <a:r>
              <a:rPr lang="ja-JP" altLang="en-US" b="1">
                <a:solidFill>
                  <a:schemeClr val="bg1"/>
                </a:solidFill>
              </a:rPr>
              <a:t>行政事务：</a:t>
            </a:r>
            <a:r>
              <a:rPr lang="ja-JP" altLang="en-US">
                <a:solidFill>
                  <a:schemeClr val="bg1"/>
                </a:solidFill>
              </a:rPr>
              <a:t>执事应该帮助教会处理各种事宜，从而使长老专心教导和牧养教会。</a:t>
            </a:r>
          </a:p>
          <a:p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584311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0FEAC3-FDAF-A94B-ACDE-449138BD64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altLang="zh-CN" sz="4800" b="1" dirty="0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VI.</a:t>
            </a:r>
            <a:r>
              <a:rPr lang="ja-JP" altLang="en-US" sz="4800" b="1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给弟兄姐妹的话</a:t>
            </a:r>
            <a:endParaRPr lang="en-US" sz="4800" dirty="0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50CB12-F591-BF4B-9D3E-E13AAC785B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ja-JP" altLang="en-US" b="1">
                <a:solidFill>
                  <a:schemeClr val="bg1"/>
                </a:solidFill>
              </a:rPr>
              <a:t>几个重要的观察</a:t>
            </a:r>
            <a:br>
              <a:rPr lang="ja-JP" altLang="en-US">
                <a:solidFill>
                  <a:schemeClr val="bg1"/>
                </a:solidFill>
              </a:rPr>
            </a:br>
            <a:endParaRPr lang="ja-JP" altLang="en-US">
              <a:solidFill>
                <a:schemeClr val="bg1"/>
              </a:solidFill>
            </a:endParaRPr>
          </a:p>
          <a:p>
            <a:pPr lvl="1"/>
            <a:r>
              <a:rPr lang="en-US" dirty="0" err="1">
                <a:solidFill>
                  <a:schemeClr val="bg1"/>
                </a:solidFill>
              </a:rPr>
              <a:t>diakonos</a:t>
            </a:r>
            <a:r>
              <a:rPr lang="ja-JP" altLang="en-US">
                <a:solidFill>
                  <a:schemeClr val="bg1"/>
                </a:solidFill>
              </a:rPr>
              <a:t>的职份、称呼或功用，在新约中非常丰富内容</a:t>
            </a:r>
          </a:p>
          <a:p>
            <a:pPr lvl="1"/>
            <a:r>
              <a:rPr lang="en-US" dirty="0" err="1">
                <a:solidFill>
                  <a:schemeClr val="bg1"/>
                </a:solidFill>
              </a:rPr>
              <a:t>Diakonos</a:t>
            </a:r>
            <a:r>
              <a:rPr lang="ja-JP" altLang="en-US">
                <a:solidFill>
                  <a:schemeClr val="bg1"/>
                </a:solidFill>
              </a:rPr>
              <a:t>是对传道人的丰富比喻</a:t>
            </a:r>
          </a:p>
          <a:p>
            <a:pPr lvl="1"/>
            <a:r>
              <a:rPr lang="en-US" dirty="0" err="1">
                <a:solidFill>
                  <a:schemeClr val="bg1"/>
                </a:solidFill>
              </a:rPr>
              <a:t>Diakonos</a:t>
            </a:r>
            <a:r>
              <a:rPr lang="ja-JP" altLang="en-US">
                <a:solidFill>
                  <a:schemeClr val="bg1"/>
                </a:solidFill>
              </a:rPr>
              <a:t>角色包括男人和女人</a:t>
            </a:r>
          </a:p>
          <a:p>
            <a:pPr lvl="1"/>
            <a:r>
              <a:rPr lang="ja-JP" altLang="en-US">
                <a:solidFill>
                  <a:schemeClr val="bg1"/>
                </a:solidFill>
              </a:rPr>
              <a:t>执事似乎是事奉的实干家</a:t>
            </a:r>
          </a:p>
          <a:p>
            <a:pPr lvl="1"/>
            <a:r>
              <a:rPr lang="ja-JP" altLang="en-US">
                <a:solidFill>
                  <a:schemeClr val="bg1"/>
                </a:solidFill>
              </a:rPr>
              <a:t>事工训练的实质是执事训练</a:t>
            </a:r>
          </a:p>
          <a:p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59937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C161FB-E784-FF4B-A2C3-F9E00B54B4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zh-CN" b="1" dirty="0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VI.</a:t>
            </a:r>
            <a:r>
              <a:rPr lang="ja-JP" altLang="en-US" b="1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给弟兄姐妹的话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B2E828-035E-0343-985B-A0C6DA245C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09823"/>
            <a:ext cx="10515600" cy="4667140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30000"/>
              </a:lnSpc>
            </a:pPr>
            <a:r>
              <a:rPr lang="ja-JP" altLang="en-US" sz="3400" b="1">
                <a:solidFill>
                  <a:schemeClr val="bg1"/>
                </a:solidFill>
              </a:rPr>
              <a:t>角色：神的儿女</a:t>
            </a:r>
            <a:r>
              <a:rPr lang="zh-CN" altLang="en-US" sz="3400" b="1" dirty="0">
                <a:solidFill>
                  <a:schemeClr val="bg1"/>
                </a:solidFill>
              </a:rPr>
              <a:t>、</a:t>
            </a:r>
            <a:r>
              <a:rPr lang="ja-JP" altLang="en-US" sz="3400" b="1">
                <a:solidFill>
                  <a:schemeClr val="bg1"/>
                </a:solidFill>
              </a:rPr>
              <a:t>神的仆人</a:t>
            </a:r>
            <a:r>
              <a:rPr lang="zh-CN" altLang="en-US" sz="3400" b="1" dirty="0">
                <a:solidFill>
                  <a:schemeClr val="bg1"/>
                </a:solidFill>
              </a:rPr>
              <a:t>、</a:t>
            </a:r>
            <a:r>
              <a:rPr lang="ja-JP" altLang="en-US" sz="3400" b="1">
                <a:solidFill>
                  <a:schemeClr val="bg1"/>
                </a:solidFill>
              </a:rPr>
              <a:t>与上帝同工</a:t>
            </a:r>
          </a:p>
          <a:p>
            <a:pPr>
              <a:lnSpc>
                <a:spcPct val="130000"/>
              </a:lnSpc>
            </a:pPr>
            <a:r>
              <a:rPr lang="ja-JP" altLang="en-US" sz="3400" b="1">
                <a:solidFill>
                  <a:schemeClr val="bg1"/>
                </a:solidFill>
              </a:rPr>
              <a:t>处境：在拯救的日子</a:t>
            </a:r>
          </a:p>
          <a:p>
            <a:pPr>
              <a:lnSpc>
                <a:spcPct val="130000"/>
              </a:lnSpc>
            </a:pPr>
            <a:r>
              <a:rPr lang="ja-JP" altLang="en-US" sz="3400" b="1">
                <a:solidFill>
                  <a:schemeClr val="bg1"/>
                </a:solidFill>
              </a:rPr>
              <a:t>目的：</a:t>
            </a:r>
          </a:p>
          <a:p>
            <a:pPr lvl="1">
              <a:lnSpc>
                <a:spcPct val="130000"/>
              </a:lnSpc>
            </a:pPr>
            <a:r>
              <a:rPr lang="ja-JP" altLang="en-US" sz="2900" b="1">
                <a:solidFill>
                  <a:schemeClr val="bg1"/>
                </a:solidFill>
              </a:rPr>
              <a:t>在人：不叫人有妨碍</a:t>
            </a:r>
          </a:p>
          <a:p>
            <a:pPr lvl="1">
              <a:lnSpc>
                <a:spcPct val="130000"/>
              </a:lnSpc>
            </a:pPr>
            <a:r>
              <a:rPr lang="ja-JP" altLang="en-US" sz="2900" b="1">
                <a:solidFill>
                  <a:schemeClr val="bg1"/>
                </a:solidFill>
              </a:rPr>
              <a:t>在神：表明是上帝的用人</a:t>
            </a:r>
          </a:p>
          <a:p>
            <a:pPr>
              <a:lnSpc>
                <a:spcPct val="130000"/>
              </a:lnSpc>
            </a:pPr>
            <a:r>
              <a:rPr lang="ja-JP" altLang="en-US" sz="3400" b="1">
                <a:solidFill>
                  <a:schemeClr val="bg1"/>
                </a:solidFill>
              </a:rPr>
              <a:t>服事的方法：</a:t>
            </a:r>
          </a:p>
          <a:p>
            <a:pPr lvl="1">
              <a:lnSpc>
                <a:spcPct val="130000"/>
              </a:lnSpc>
            </a:pPr>
            <a:r>
              <a:rPr lang="ja-JP" altLang="en-US" sz="2900" b="1">
                <a:solidFill>
                  <a:schemeClr val="bg1"/>
                </a:solidFill>
              </a:rPr>
              <a:t>对待环境</a:t>
            </a:r>
          </a:p>
          <a:p>
            <a:pPr lvl="1">
              <a:lnSpc>
                <a:spcPct val="130000"/>
              </a:lnSpc>
            </a:pPr>
            <a:r>
              <a:rPr lang="ja-JP" altLang="en-US" sz="2900" b="1">
                <a:solidFill>
                  <a:schemeClr val="bg1"/>
                </a:solidFill>
              </a:rPr>
              <a:t>自己的品格</a:t>
            </a:r>
          </a:p>
          <a:p>
            <a:pPr lvl="1">
              <a:lnSpc>
                <a:spcPct val="130000"/>
              </a:lnSpc>
            </a:pPr>
            <a:r>
              <a:rPr lang="ja-JP" altLang="en-US" sz="2900" b="1">
                <a:solidFill>
                  <a:schemeClr val="bg1"/>
                </a:solidFill>
              </a:rPr>
              <a:t>对待他人心态</a:t>
            </a:r>
            <a:endParaRPr lang="ja-JP" altLang="en-US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35289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977728-5374-2145-92B6-804F2410DB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dirty="0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V</a:t>
            </a:r>
            <a:r>
              <a:rPr lang="en-US" b="1" dirty="0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I</a:t>
            </a:r>
            <a:r>
              <a:rPr lang="en-US" altLang="zh-CN" b="1" dirty="0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.</a:t>
            </a:r>
            <a:r>
              <a:rPr lang="zh-CN" altLang="en-US" b="1" dirty="0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 </a:t>
            </a:r>
            <a:r>
              <a:rPr lang="ja-JP" altLang="en-US" b="1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执事的工作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8219BF-971F-2D4D-BC27-3411740D03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>
            <a:normAutofit fontScale="92500" lnSpcReduction="20000"/>
          </a:bodyPr>
          <a:lstStyle/>
          <a:p>
            <a:r>
              <a:rPr lang="ja-JP" altLang="en-US" b="1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耶稣如何使用“</a:t>
            </a:r>
            <a:r>
              <a:rPr lang="en-US" b="1" dirty="0" err="1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Diakonos</a:t>
            </a:r>
            <a:r>
              <a:rPr lang="en-US" b="1" dirty="0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”</a:t>
            </a:r>
          </a:p>
          <a:p>
            <a:pPr lvl="1">
              <a:lnSpc>
                <a:spcPct val="120000"/>
              </a:lnSpc>
            </a:pPr>
            <a:r>
              <a:rPr lang="ja-JP" altLang="en-US" b="1">
                <a:solidFill>
                  <a:schemeClr val="bg1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马太福音</a:t>
            </a:r>
            <a:r>
              <a:rPr lang="en-US" altLang="ja-JP" b="1" dirty="0">
                <a:solidFill>
                  <a:schemeClr val="bg1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20:26  </a:t>
            </a:r>
            <a:r>
              <a:rPr lang="ja-JP" altLang="en-US" b="1">
                <a:solidFill>
                  <a:schemeClr val="bg1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只是在你们中间不可这样，你们中间谁愿为大，就必作你们的用人。</a:t>
            </a:r>
          </a:p>
          <a:p>
            <a:pPr lvl="1">
              <a:lnSpc>
                <a:spcPct val="120000"/>
              </a:lnSpc>
            </a:pPr>
            <a:r>
              <a:rPr lang="ja-JP" altLang="en-US" b="1">
                <a:solidFill>
                  <a:schemeClr val="bg1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马太福音</a:t>
            </a:r>
            <a:r>
              <a:rPr lang="en-US" altLang="ja-JP" b="1" dirty="0">
                <a:solidFill>
                  <a:schemeClr val="bg1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23:11</a:t>
            </a:r>
            <a:r>
              <a:rPr lang="ja-JP" altLang="en-US" b="1">
                <a:solidFill>
                  <a:schemeClr val="bg1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你们中间谁为大，谁就要作你们的用人。</a:t>
            </a:r>
            <a:endParaRPr lang="en-US" altLang="ja-JP" b="1" dirty="0">
              <a:solidFill>
                <a:schemeClr val="bg1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lvl="1">
              <a:lnSpc>
                <a:spcPct val="120000"/>
              </a:lnSpc>
            </a:pPr>
            <a:r>
              <a:rPr lang="ja-JP" altLang="en-US" b="1">
                <a:solidFill>
                  <a:schemeClr val="bg1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约翰福音</a:t>
            </a:r>
            <a:r>
              <a:rPr lang="en-US" altLang="ja-JP" b="1" dirty="0">
                <a:solidFill>
                  <a:schemeClr val="bg1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2:5 ‘</a:t>
            </a:r>
            <a:r>
              <a:rPr lang="ja-JP" altLang="en-US" b="1">
                <a:solidFill>
                  <a:schemeClr val="bg1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他母亲对用人说，他对你们说什么，你们就作什么。’</a:t>
            </a:r>
          </a:p>
          <a:p>
            <a:pPr lvl="1">
              <a:lnSpc>
                <a:spcPct val="120000"/>
              </a:lnSpc>
            </a:pPr>
            <a:r>
              <a:rPr lang="ja-JP" altLang="en-US" sz="2600" b="1">
                <a:solidFill>
                  <a:srgbClr val="FFFF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约翰福音</a:t>
            </a:r>
            <a:r>
              <a:rPr lang="en-US" altLang="ja-JP" sz="2600" b="1" dirty="0">
                <a:solidFill>
                  <a:srgbClr val="FFFF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12:26 “</a:t>
            </a:r>
            <a:r>
              <a:rPr lang="ja-JP" altLang="en-US" sz="2600" b="1">
                <a:solidFill>
                  <a:srgbClr val="FFFF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若有人服事我，就当跟从我。我在哪里，我的仆人</a:t>
            </a:r>
            <a:r>
              <a:rPr lang="en-US" altLang="ja-JP" sz="2600" b="1" dirty="0">
                <a:solidFill>
                  <a:srgbClr val="FFFF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(</a:t>
            </a:r>
            <a:r>
              <a:rPr lang="en-US" sz="2600" b="1" dirty="0" err="1">
                <a:solidFill>
                  <a:srgbClr val="FFFF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diakonos</a:t>
            </a:r>
            <a:r>
              <a:rPr lang="en-US" sz="2600" b="1" dirty="0">
                <a:solidFill>
                  <a:srgbClr val="FFFF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)</a:t>
            </a:r>
            <a:r>
              <a:rPr lang="ja-JP" altLang="en-US" sz="2600" b="1">
                <a:solidFill>
                  <a:srgbClr val="FFFF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也在哪里。若有人服事我，父必尊敬他。”</a:t>
            </a:r>
          </a:p>
          <a:p>
            <a:pPr lvl="1">
              <a:lnSpc>
                <a:spcPct val="120000"/>
              </a:lnSpc>
            </a:pPr>
            <a:r>
              <a:rPr lang="ja-JP" altLang="en-US" b="1">
                <a:solidFill>
                  <a:schemeClr val="bg1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约翰福音</a:t>
            </a:r>
            <a:r>
              <a:rPr lang="en-US" altLang="ja-JP" b="1" dirty="0">
                <a:solidFill>
                  <a:schemeClr val="bg1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12</a:t>
            </a:r>
            <a:r>
              <a:rPr lang="ja-JP" altLang="en-US" b="1">
                <a:solidFill>
                  <a:schemeClr val="bg1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：</a:t>
            </a:r>
            <a:r>
              <a:rPr lang="en-US" altLang="ja-JP" b="1" dirty="0">
                <a:solidFill>
                  <a:schemeClr val="bg1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26</a:t>
            </a:r>
            <a:r>
              <a:rPr lang="ja-JP" altLang="en-US" b="1">
                <a:solidFill>
                  <a:schemeClr val="bg1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节可以翻译成：“若有人服事我作管家，作执事，作传道人，就当跟从我。我在那里，我的仆人，传道人、执事，也必在那里。若有人服事我作管家，作传道人，作执事，父必尊敬他。</a:t>
            </a:r>
          </a:p>
          <a:p>
            <a:pPr marL="0" indent="0">
              <a:buNone/>
            </a:pPr>
            <a:br>
              <a:rPr lang="ja-JP" altLang="en-US">
                <a:solidFill>
                  <a:schemeClr val="bg1"/>
                </a:solidFill>
              </a:rPr>
            </a:br>
            <a:endParaRPr lang="en-US" dirty="0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13836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0FEAC3-FDAF-A94B-ACDE-449138BD64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dirty="0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V</a:t>
            </a:r>
            <a:r>
              <a:rPr lang="en-US" b="1" dirty="0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I</a:t>
            </a:r>
            <a:r>
              <a:rPr lang="en-US" altLang="zh-CN" b="1" dirty="0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.</a:t>
            </a:r>
            <a:r>
              <a:rPr lang="zh-CN" altLang="en-US" b="1" dirty="0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 </a:t>
            </a:r>
            <a:r>
              <a:rPr lang="ja-JP" altLang="en-US" b="1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执事的工作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50CB12-F591-BF4B-9D3E-E13AAC785B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456642"/>
          </a:xfrm>
        </p:spPr>
        <p:txBody>
          <a:bodyPr>
            <a:normAutofit/>
          </a:bodyPr>
          <a:lstStyle/>
          <a:p>
            <a:r>
              <a:rPr lang="en-US" b="1" dirty="0" err="1">
                <a:solidFill>
                  <a:schemeClr val="bg1"/>
                </a:solidFill>
              </a:rPr>
              <a:t>diakonos</a:t>
            </a:r>
            <a:r>
              <a:rPr lang="zh-CN" altLang="en-US" b="1" dirty="0">
                <a:solidFill>
                  <a:schemeClr val="bg1"/>
                </a:solidFill>
              </a:rPr>
              <a:t>希腊语名词是</a:t>
            </a:r>
            <a:r>
              <a:rPr lang="en-US" b="1" dirty="0" err="1">
                <a:solidFill>
                  <a:schemeClr val="bg1"/>
                </a:solidFill>
              </a:rPr>
              <a:t>diakonia</a:t>
            </a:r>
            <a:r>
              <a:rPr lang="zh-CN" altLang="en-US" b="1" dirty="0">
                <a:solidFill>
                  <a:schemeClr val="bg1"/>
                </a:solidFill>
              </a:rPr>
              <a:t>，意思广泛。</a:t>
            </a:r>
            <a:endParaRPr lang="zh-CN" altLang="en-US" dirty="0">
              <a:solidFill>
                <a:schemeClr val="bg1"/>
              </a:solidFill>
            </a:endParaRPr>
          </a:p>
          <a:p>
            <a:r>
              <a:rPr lang="zh-CN" altLang="en-US" dirty="0">
                <a:solidFill>
                  <a:schemeClr val="bg1"/>
                </a:solidFill>
              </a:rPr>
              <a:t>马大担心</a:t>
            </a:r>
            <a:r>
              <a:rPr lang="zh-CN" altLang="en-US" b="1" dirty="0">
                <a:solidFill>
                  <a:schemeClr val="bg1"/>
                </a:solidFill>
              </a:rPr>
              <a:t>伺候</a:t>
            </a:r>
            <a:r>
              <a:rPr lang="en-US" altLang="zh-CN" b="1" dirty="0">
                <a:solidFill>
                  <a:schemeClr val="bg1"/>
                </a:solidFill>
              </a:rPr>
              <a:t>/</a:t>
            </a:r>
            <a:r>
              <a:rPr lang="zh-CN" altLang="en-US" b="1" dirty="0">
                <a:solidFill>
                  <a:schemeClr val="bg1"/>
                </a:solidFill>
              </a:rPr>
              <a:t>服事</a:t>
            </a:r>
            <a:r>
              <a:rPr lang="zh-CN" altLang="en-US" dirty="0">
                <a:solidFill>
                  <a:schemeClr val="bg1"/>
                </a:solidFill>
              </a:rPr>
              <a:t>的事太多</a:t>
            </a:r>
            <a:r>
              <a:rPr lang="en-US" altLang="zh-CN" dirty="0">
                <a:solidFill>
                  <a:schemeClr val="bg1"/>
                </a:solidFill>
              </a:rPr>
              <a:t>(</a:t>
            </a:r>
            <a:r>
              <a:rPr lang="zh-CN" altLang="en-US" dirty="0">
                <a:solidFill>
                  <a:schemeClr val="bg1"/>
                </a:solidFill>
              </a:rPr>
              <a:t>路</a:t>
            </a:r>
            <a:r>
              <a:rPr lang="en-US" altLang="zh-CN" dirty="0">
                <a:solidFill>
                  <a:schemeClr val="bg1"/>
                </a:solidFill>
              </a:rPr>
              <a:t>10</a:t>
            </a:r>
            <a:r>
              <a:rPr lang="zh-CN" altLang="en-US" dirty="0">
                <a:solidFill>
                  <a:schemeClr val="bg1"/>
                </a:solidFill>
              </a:rPr>
              <a:t>：</a:t>
            </a:r>
            <a:r>
              <a:rPr lang="en-US" altLang="zh-CN" dirty="0">
                <a:solidFill>
                  <a:schemeClr val="bg1"/>
                </a:solidFill>
              </a:rPr>
              <a:t>40</a:t>
            </a:r>
            <a:r>
              <a:rPr lang="zh-CN" altLang="en-US" dirty="0">
                <a:solidFill>
                  <a:schemeClr val="bg1"/>
                </a:solidFill>
              </a:rPr>
              <a:t>节</a:t>
            </a:r>
            <a:r>
              <a:rPr lang="en-US" altLang="zh-CN" dirty="0">
                <a:solidFill>
                  <a:schemeClr val="bg1"/>
                </a:solidFill>
              </a:rPr>
              <a:t>)</a:t>
            </a:r>
            <a:r>
              <a:rPr lang="zh-CN" altLang="en-US" dirty="0">
                <a:solidFill>
                  <a:schemeClr val="bg1"/>
                </a:solidFill>
              </a:rPr>
              <a:t>。</a:t>
            </a:r>
          </a:p>
          <a:p>
            <a:r>
              <a:rPr lang="zh-CN" altLang="en-US" dirty="0">
                <a:solidFill>
                  <a:schemeClr val="bg1"/>
                </a:solidFill>
              </a:rPr>
              <a:t>在每日的</a:t>
            </a:r>
            <a:r>
              <a:rPr lang="zh-CN" altLang="en-US" b="1" dirty="0">
                <a:solidFill>
                  <a:schemeClr val="bg1"/>
                </a:solidFill>
              </a:rPr>
              <a:t>供给</a:t>
            </a:r>
            <a:r>
              <a:rPr lang="zh-CN" altLang="en-US" dirty="0">
                <a:solidFill>
                  <a:schemeClr val="bg1"/>
                </a:solidFill>
              </a:rPr>
              <a:t>中，忽略了希腊基督徒的寡妇</a:t>
            </a:r>
            <a:r>
              <a:rPr lang="en-US" altLang="zh-CN" dirty="0">
                <a:solidFill>
                  <a:schemeClr val="bg1"/>
                </a:solidFill>
              </a:rPr>
              <a:t>(</a:t>
            </a:r>
            <a:r>
              <a:rPr lang="zh-CN" altLang="en-US" dirty="0">
                <a:solidFill>
                  <a:schemeClr val="bg1"/>
                </a:solidFill>
              </a:rPr>
              <a:t>徒</a:t>
            </a:r>
            <a:r>
              <a:rPr lang="en-US" altLang="zh-CN" dirty="0">
                <a:solidFill>
                  <a:schemeClr val="bg1"/>
                </a:solidFill>
              </a:rPr>
              <a:t>6:1)</a:t>
            </a:r>
            <a:r>
              <a:rPr lang="zh-CN" altLang="en-US" dirty="0">
                <a:solidFill>
                  <a:schemeClr val="bg1"/>
                </a:solidFill>
              </a:rPr>
              <a:t>。</a:t>
            </a:r>
          </a:p>
          <a:p>
            <a:r>
              <a:rPr lang="zh-CN" altLang="en-US" dirty="0">
                <a:solidFill>
                  <a:schemeClr val="bg1"/>
                </a:solidFill>
              </a:rPr>
              <a:t>但三节之后</a:t>
            </a:r>
            <a:r>
              <a:rPr lang="en-US" altLang="zh-CN" dirty="0">
                <a:solidFill>
                  <a:schemeClr val="bg1"/>
                </a:solidFill>
              </a:rPr>
              <a:t>(</a:t>
            </a:r>
            <a:r>
              <a:rPr lang="zh-CN" altLang="en-US" dirty="0">
                <a:solidFill>
                  <a:schemeClr val="bg1"/>
                </a:solidFill>
              </a:rPr>
              <a:t>徒</a:t>
            </a:r>
            <a:r>
              <a:rPr lang="en-US" altLang="zh-CN" dirty="0">
                <a:solidFill>
                  <a:schemeClr val="bg1"/>
                </a:solidFill>
              </a:rPr>
              <a:t>6:4)</a:t>
            </a:r>
            <a:r>
              <a:rPr lang="zh-CN" altLang="en-US" dirty="0">
                <a:solidFill>
                  <a:schemeClr val="bg1"/>
                </a:solidFill>
              </a:rPr>
              <a:t>，路加提到使徒的任务是</a:t>
            </a:r>
            <a:r>
              <a:rPr lang="zh-CN" altLang="en-US" b="1" dirty="0">
                <a:solidFill>
                  <a:schemeClr val="bg1"/>
                </a:solidFill>
              </a:rPr>
              <a:t>传道</a:t>
            </a:r>
            <a:r>
              <a:rPr lang="en-US" altLang="zh-CN" dirty="0">
                <a:solidFill>
                  <a:schemeClr val="bg1"/>
                </a:solidFill>
              </a:rPr>
              <a:t>(</a:t>
            </a:r>
            <a:r>
              <a:rPr lang="zh-CN" altLang="en-US" dirty="0">
                <a:solidFill>
                  <a:schemeClr val="bg1"/>
                </a:solidFill>
              </a:rPr>
              <a:t>见徒</a:t>
            </a:r>
            <a:r>
              <a:rPr lang="en-US" altLang="zh-CN" dirty="0">
                <a:solidFill>
                  <a:schemeClr val="bg1"/>
                </a:solidFill>
              </a:rPr>
              <a:t>1:17,25)</a:t>
            </a:r>
            <a:r>
              <a:rPr lang="zh-CN" altLang="en-US" dirty="0">
                <a:solidFill>
                  <a:schemeClr val="bg1"/>
                </a:solidFill>
              </a:rPr>
              <a:t>。</a:t>
            </a:r>
          </a:p>
          <a:p>
            <a:r>
              <a:rPr lang="zh-CN" altLang="en-US" dirty="0">
                <a:solidFill>
                  <a:schemeClr val="bg1"/>
                </a:solidFill>
              </a:rPr>
              <a:t>为贫穷的圣徒捐助的款项被称为</a:t>
            </a:r>
            <a:r>
              <a:rPr lang="zh-CN" altLang="en-US" b="1" dirty="0">
                <a:solidFill>
                  <a:schemeClr val="bg1"/>
                </a:solidFill>
              </a:rPr>
              <a:t>事奉（</a:t>
            </a:r>
            <a:r>
              <a:rPr lang="zh-CN" altLang="en-US" dirty="0">
                <a:solidFill>
                  <a:schemeClr val="bg1"/>
                </a:solidFill>
              </a:rPr>
              <a:t>徒</a:t>
            </a:r>
            <a:r>
              <a:rPr lang="en-US" altLang="zh-CN" dirty="0">
                <a:solidFill>
                  <a:schemeClr val="bg1"/>
                </a:solidFill>
              </a:rPr>
              <a:t>11:29</a:t>
            </a:r>
            <a:r>
              <a:rPr lang="zh-CN" altLang="en-US" dirty="0">
                <a:solidFill>
                  <a:schemeClr val="bg1"/>
                </a:solidFill>
              </a:rPr>
              <a:t>；</a:t>
            </a:r>
            <a:r>
              <a:rPr lang="en-US" altLang="zh-CN" dirty="0">
                <a:solidFill>
                  <a:schemeClr val="bg1"/>
                </a:solidFill>
              </a:rPr>
              <a:t>12</a:t>
            </a:r>
            <a:r>
              <a:rPr lang="zh-CN" altLang="en-US" dirty="0">
                <a:solidFill>
                  <a:schemeClr val="bg1"/>
                </a:solidFill>
              </a:rPr>
              <a:t>：</a:t>
            </a:r>
            <a:r>
              <a:rPr lang="en-US" altLang="zh-CN" dirty="0">
                <a:solidFill>
                  <a:schemeClr val="bg1"/>
                </a:solidFill>
              </a:rPr>
              <a:t>25</a:t>
            </a:r>
            <a:r>
              <a:rPr lang="zh-CN" altLang="en-US" dirty="0">
                <a:solidFill>
                  <a:schemeClr val="bg1"/>
                </a:solidFill>
              </a:rPr>
              <a:t>；罗</a:t>
            </a:r>
            <a:r>
              <a:rPr lang="en-US" altLang="zh-CN" dirty="0">
                <a:solidFill>
                  <a:schemeClr val="bg1"/>
                </a:solidFill>
              </a:rPr>
              <a:t>15:31</a:t>
            </a:r>
            <a:r>
              <a:rPr lang="zh-CN" altLang="en-US" dirty="0">
                <a:solidFill>
                  <a:schemeClr val="bg1"/>
                </a:solidFill>
              </a:rPr>
              <a:t>；林后八</a:t>
            </a:r>
            <a:r>
              <a:rPr lang="en-US" altLang="zh-CN" dirty="0">
                <a:solidFill>
                  <a:schemeClr val="bg1"/>
                </a:solidFill>
              </a:rPr>
              <a:t>4</a:t>
            </a:r>
            <a:r>
              <a:rPr lang="zh-CN" altLang="en-US" dirty="0">
                <a:solidFill>
                  <a:schemeClr val="bg1"/>
                </a:solidFill>
              </a:rPr>
              <a:t>；</a:t>
            </a:r>
            <a:r>
              <a:rPr lang="en-US" altLang="zh-CN" dirty="0">
                <a:solidFill>
                  <a:schemeClr val="bg1"/>
                </a:solidFill>
              </a:rPr>
              <a:t>9:1,12</a:t>
            </a:r>
            <a:r>
              <a:rPr lang="zh-CN" altLang="en-US" dirty="0">
                <a:solidFill>
                  <a:schemeClr val="bg1"/>
                </a:solidFill>
              </a:rPr>
              <a:t>、</a:t>
            </a:r>
            <a:r>
              <a:rPr lang="en-US" altLang="zh-CN" dirty="0">
                <a:solidFill>
                  <a:schemeClr val="bg1"/>
                </a:solidFill>
              </a:rPr>
              <a:t>13)</a:t>
            </a:r>
            <a:r>
              <a:rPr lang="zh-CN" altLang="en-US" dirty="0">
                <a:solidFill>
                  <a:schemeClr val="bg1"/>
                </a:solidFill>
              </a:rPr>
              <a:t>。</a:t>
            </a:r>
          </a:p>
          <a:p>
            <a:r>
              <a:rPr lang="en-US" altLang="zh-CN" dirty="0">
                <a:solidFill>
                  <a:schemeClr val="bg1"/>
                </a:solidFill>
              </a:rPr>
              <a:t>1:4)</a:t>
            </a:r>
            <a:r>
              <a:rPr lang="zh-CN" altLang="en-US" dirty="0">
                <a:solidFill>
                  <a:schemeClr val="bg1"/>
                </a:solidFill>
              </a:rPr>
              <a:t>。</a:t>
            </a:r>
          </a:p>
          <a:p>
            <a:endParaRPr lang="zh-CN" altLang="en-US" dirty="0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46124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C161FB-E784-FF4B-A2C3-F9E00B54B4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ja-JP" altLang="en-US" sz="4800" b="1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用行动表明神的执事</a:t>
            </a:r>
            <a:endParaRPr lang="en-US" sz="4800" b="1" dirty="0"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B2E828-035E-0343-985B-A0C6DA245C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05467"/>
            <a:ext cx="10515600" cy="4771496"/>
          </a:xfrm>
        </p:spPr>
        <p:txBody>
          <a:bodyPr>
            <a:normAutofit fontScale="70000" lnSpcReduction="20000"/>
          </a:bodyPr>
          <a:lstStyle/>
          <a:p>
            <a:pPr marL="0" indent="0">
              <a:lnSpc>
                <a:spcPct val="170000"/>
              </a:lnSpc>
              <a:buNone/>
            </a:pPr>
            <a:r>
              <a:rPr lang="ja-JP" altLang="en-US">
                <a:solidFill>
                  <a:schemeClr val="bg1"/>
                </a:solidFill>
              </a:rPr>
              <a:t>林后</a:t>
            </a:r>
            <a:r>
              <a:rPr lang="en-US" altLang="ja-JP" dirty="0">
                <a:solidFill>
                  <a:schemeClr val="bg1"/>
                </a:solidFill>
              </a:rPr>
              <a:t>6:3-5 </a:t>
            </a:r>
            <a:r>
              <a:rPr lang="ja-JP" altLang="en-US">
                <a:solidFill>
                  <a:schemeClr val="bg1"/>
                </a:solidFill>
              </a:rPr>
              <a:t>我们与神同工的，也劝你们不可徒受他的恩典。 </a:t>
            </a:r>
            <a:r>
              <a:rPr lang="en-US" altLang="ja-JP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2 </a:t>
            </a:r>
            <a:r>
              <a:rPr lang="ja-JP" altLang="en-US">
                <a:solidFill>
                  <a:schemeClr val="bg1"/>
                </a:solidFill>
              </a:rPr>
              <a:t>因为他说：“在悦纳的时候，我应允了你；在拯救的日子，我搭救了你。”看哪，现在正是悦纳的时候！现在正是拯救的日子！我们凡事都不叫人有妨碍，免得这职分被人毁谤； </a:t>
            </a:r>
            <a:r>
              <a:rPr lang="en-US" altLang="ja-JP" dirty="0">
                <a:solidFill>
                  <a:schemeClr val="bg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4 </a:t>
            </a:r>
            <a:r>
              <a:rPr lang="ja-JP" altLang="en-US">
                <a:solidFill>
                  <a:schemeClr val="bg1"/>
                </a:solidFill>
              </a:rPr>
              <a:t>反倒在各样的事上表明自己是神的用人（</a:t>
            </a:r>
            <a:r>
              <a:rPr lang="en-US" dirty="0" err="1">
                <a:solidFill>
                  <a:schemeClr val="bg1"/>
                </a:solidFill>
              </a:rPr>
              <a:t>diakonos</a:t>
            </a:r>
            <a:r>
              <a:rPr lang="en-US" dirty="0">
                <a:solidFill>
                  <a:schemeClr val="bg1"/>
                </a:solidFill>
              </a:rPr>
              <a:t>)，</a:t>
            </a:r>
            <a:r>
              <a:rPr lang="ja-JP" altLang="en-US">
                <a:solidFill>
                  <a:schemeClr val="bg1"/>
                </a:solidFill>
              </a:rPr>
              <a:t>就如在</a:t>
            </a:r>
            <a:r>
              <a:rPr lang="ja-JP" altLang="en-US" b="1">
                <a:solidFill>
                  <a:srgbClr val="FF0000"/>
                </a:solidFill>
              </a:rPr>
              <a:t>许多的忍耐，患难，穷乏，困苦， </a:t>
            </a:r>
            <a:r>
              <a:rPr lang="en-US" altLang="ja-JP" b="1" dirty="0">
                <a:solidFill>
                  <a:srgbClr val="FF0000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5 </a:t>
            </a:r>
            <a:r>
              <a:rPr lang="ja-JP" altLang="en-US" b="1">
                <a:solidFill>
                  <a:srgbClr val="FF0000"/>
                </a:solidFill>
              </a:rPr>
              <a:t>鞭打，监禁，扰乱，勤劳，警醒，不食， </a:t>
            </a:r>
            <a:r>
              <a:rPr lang="en-US" altLang="ja-JP" b="1" dirty="0">
                <a:solidFill>
                  <a:srgbClr val="FF0000"/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6 </a:t>
            </a:r>
            <a:r>
              <a:rPr lang="ja-JP" altLang="en-US" b="1">
                <a:solidFill>
                  <a:srgbClr val="FF0000"/>
                </a:solidFill>
              </a:rPr>
              <a:t>廉洁，知识，恒忍，恩慈，圣灵的感化，无伪的爱心， </a:t>
            </a:r>
            <a:r>
              <a:rPr lang="en-US" altLang="ja-JP" b="1" dirty="0">
                <a:solidFill>
                  <a:srgbClr val="FF0000"/>
                </a:solidFill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7 </a:t>
            </a:r>
            <a:r>
              <a:rPr lang="ja-JP" altLang="en-US" b="1">
                <a:solidFill>
                  <a:srgbClr val="FF0000"/>
                </a:solidFill>
              </a:rPr>
              <a:t>真实的道理，神的大能；仁义的兵器在左在右， </a:t>
            </a:r>
            <a:r>
              <a:rPr lang="en-US" altLang="ja-JP" b="1" dirty="0">
                <a:solidFill>
                  <a:srgbClr val="FF0000"/>
                </a:solidFill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8 </a:t>
            </a:r>
            <a:r>
              <a:rPr lang="ja-JP" altLang="en-US" b="1">
                <a:solidFill>
                  <a:srgbClr val="FF0000"/>
                </a:solidFill>
              </a:rPr>
              <a:t>荣耀羞辱，恶名美名；似乎是诱惑人的，却是诚实的； </a:t>
            </a:r>
            <a:r>
              <a:rPr lang="en-US" altLang="ja-JP" b="1" dirty="0">
                <a:solidFill>
                  <a:srgbClr val="FF0000"/>
                </a:solidFill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9 </a:t>
            </a:r>
            <a:r>
              <a:rPr lang="ja-JP" altLang="en-US" b="1">
                <a:solidFill>
                  <a:srgbClr val="FF0000"/>
                </a:solidFill>
              </a:rPr>
              <a:t>似乎不为人所知，却是人所共知的；似乎要死，却是活着的；似乎受责罚，却是不致丧命的； </a:t>
            </a:r>
            <a:r>
              <a:rPr lang="en-US" altLang="ja-JP" b="1" dirty="0">
                <a:solidFill>
                  <a:srgbClr val="FF0000"/>
                </a:solidFill>
                <a:hlinkClick r:id="rId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10 </a:t>
            </a:r>
            <a:r>
              <a:rPr lang="ja-JP" altLang="en-US" b="1">
                <a:solidFill>
                  <a:srgbClr val="FF0000"/>
                </a:solidFill>
              </a:rPr>
              <a:t>似乎忧愁，却是常常快乐的；似乎贫穷，却是叫许多人富足的；似乎一无所有，</a:t>
            </a:r>
            <a:r>
              <a:rPr lang="ja-JP" altLang="en-US">
                <a:solidFill>
                  <a:schemeClr val="bg1"/>
                </a:solidFill>
              </a:rPr>
              <a:t>却是样样都有的</a:t>
            </a:r>
            <a:br>
              <a:rPr lang="ja-JP" altLang="en-US">
                <a:solidFill>
                  <a:schemeClr val="bg1"/>
                </a:solidFill>
              </a:rPr>
            </a:br>
            <a:endParaRPr lang="ja-JP" altLang="en-US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03898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110318-AD26-2741-8A08-CEC7E1BC01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zh-CN" b="1" dirty="0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VI.</a:t>
            </a:r>
            <a:r>
              <a:rPr lang="ja-JP" altLang="en-US" b="1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圣经中</a:t>
            </a:r>
            <a:r>
              <a:rPr lang="zh-CN" altLang="en-US" b="1" dirty="0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“</a:t>
            </a:r>
            <a:r>
              <a:rPr lang="ja-JP" altLang="en-US" b="1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执事</a:t>
            </a:r>
            <a:r>
              <a:rPr lang="zh-CN" altLang="en-US" b="1" dirty="0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”</a:t>
            </a:r>
            <a:r>
              <a:rPr lang="ja-JP" altLang="en-US" b="1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例子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1717BE-68EC-7444-A233-CF79A25EAA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lnSpc>
                <a:spcPct val="130000"/>
              </a:lnSpc>
              <a:buNone/>
            </a:pPr>
            <a:r>
              <a:rPr lang="ja-JP" altLang="en-US" b="1">
                <a:solidFill>
                  <a:schemeClr val="bg1"/>
                </a:solidFill>
              </a:rPr>
              <a:t>以巴弗和执事</a:t>
            </a:r>
            <a:endParaRPr lang="ja-JP" altLang="en-US">
              <a:solidFill>
                <a:schemeClr val="bg1"/>
              </a:solidFill>
            </a:endParaRPr>
          </a:p>
          <a:p>
            <a:pPr>
              <a:lnSpc>
                <a:spcPct val="130000"/>
              </a:lnSpc>
            </a:pPr>
            <a:r>
              <a:rPr lang="ja-JP" altLang="en-US">
                <a:solidFill>
                  <a:schemeClr val="bg1"/>
                </a:solidFill>
              </a:rPr>
              <a:t>歌罗西书</a:t>
            </a:r>
            <a:r>
              <a:rPr lang="en-US" altLang="ja-JP" dirty="0">
                <a:solidFill>
                  <a:schemeClr val="bg1"/>
                </a:solidFill>
              </a:rPr>
              <a:t>1:7 </a:t>
            </a:r>
            <a:r>
              <a:rPr lang="ja-JP" altLang="en-US">
                <a:solidFill>
                  <a:schemeClr val="bg1"/>
                </a:solidFill>
              </a:rPr>
              <a:t>正如你们从我们所亲爱、一同做仆人的以巴弗所学的。他为我们</a:t>
            </a:r>
            <a:r>
              <a:rPr lang="ja-JP" altLang="en-US">
                <a:solidFill>
                  <a:schemeClr val="bg1"/>
                </a:solidFill>
                <a:hlinkClick r:id="rId2" tooltip="1:7 有古卷作：你们。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 </a:t>
            </a:r>
            <a:r>
              <a:rPr lang="en-US" dirty="0">
                <a:solidFill>
                  <a:schemeClr val="bg1"/>
                </a:solidFill>
                <a:hlinkClick r:id="rId2" tooltip="1:7 有古卷作：你们。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</a:t>
            </a:r>
            <a:r>
              <a:rPr lang="ja-JP" altLang="en-US">
                <a:solidFill>
                  <a:schemeClr val="bg1"/>
                </a:solidFill>
              </a:rPr>
              <a:t>做了基督忠心的执事，</a:t>
            </a:r>
          </a:p>
          <a:p>
            <a:pPr>
              <a:lnSpc>
                <a:spcPct val="130000"/>
              </a:lnSpc>
            </a:pPr>
            <a:r>
              <a:rPr lang="ja-JP" altLang="en-US">
                <a:solidFill>
                  <a:schemeClr val="bg1"/>
                </a:solidFill>
              </a:rPr>
              <a:t>歌罗西书</a:t>
            </a:r>
            <a:r>
              <a:rPr lang="en-US" altLang="ja-JP" dirty="0">
                <a:solidFill>
                  <a:schemeClr val="bg1"/>
                </a:solidFill>
              </a:rPr>
              <a:t>1:23 </a:t>
            </a:r>
            <a:r>
              <a:rPr lang="ja-JP" altLang="en-US">
                <a:solidFill>
                  <a:schemeClr val="bg1"/>
                </a:solidFill>
              </a:rPr>
              <a:t>只要你们在所信的道上恒心，根基稳固，坚定不移，不致被引动失去</a:t>
            </a:r>
            <a:r>
              <a:rPr lang="ja-JP" altLang="en-US">
                <a:solidFill>
                  <a:schemeClr val="bg1"/>
                </a:solidFill>
                <a:hlinkClick r:id="rId2" tooltip="1:23 原文作：离开。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 </a:t>
            </a:r>
            <a:r>
              <a:rPr lang="en-US" dirty="0">
                <a:solidFill>
                  <a:schemeClr val="bg1"/>
                </a:solidFill>
                <a:hlinkClick r:id="rId2" tooltip="1:23 原文作：离开。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b</a:t>
            </a:r>
            <a:r>
              <a:rPr lang="ja-JP" altLang="en-US">
                <a:solidFill>
                  <a:schemeClr val="bg1"/>
                </a:solidFill>
              </a:rPr>
              <a:t>福音的盼望。这福音就是你们所听过的，也是传于普天下万人听的</a:t>
            </a:r>
            <a:r>
              <a:rPr lang="ja-JP" altLang="en-US">
                <a:solidFill>
                  <a:schemeClr val="bg1"/>
                </a:solidFill>
                <a:hlinkClick r:id="rId2" tooltip="1:23 “万人”原文作“凡受造的”。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 </a:t>
            </a:r>
            <a:r>
              <a:rPr lang="en-US" dirty="0">
                <a:solidFill>
                  <a:schemeClr val="bg1"/>
                </a:solidFill>
                <a:hlinkClick r:id="rId2" tooltip="1:23 “万人”原文作“凡受造的”。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</a:t>
            </a:r>
            <a:r>
              <a:rPr lang="en-US" dirty="0">
                <a:solidFill>
                  <a:schemeClr val="bg1"/>
                </a:solidFill>
              </a:rPr>
              <a:t>。</a:t>
            </a:r>
            <a:r>
              <a:rPr lang="ja-JP" altLang="en-US">
                <a:solidFill>
                  <a:schemeClr val="bg1"/>
                </a:solidFill>
              </a:rPr>
              <a:t>我保罗也做了这福音的执事。</a:t>
            </a:r>
          </a:p>
          <a:p>
            <a:pPr>
              <a:lnSpc>
                <a:spcPct val="130000"/>
              </a:lnSpc>
            </a:pPr>
            <a:r>
              <a:rPr lang="ja-JP" altLang="en-US">
                <a:solidFill>
                  <a:schemeClr val="bg1"/>
                </a:solidFill>
              </a:rPr>
              <a:t>歌罗西书</a:t>
            </a:r>
            <a:r>
              <a:rPr lang="en-US" altLang="ja-JP" dirty="0">
                <a:solidFill>
                  <a:schemeClr val="bg1"/>
                </a:solidFill>
              </a:rPr>
              <a:t>1:25 </a:t>
            </a:r>
            <a:r>
              <a:rPr lang="ja-JP" altLang="en-US">
                <a:solidFill>
                  <a:schemeClr val="bg1"/>
                </a:solidFill>
              </a:rPr>
              <a:t>我照神为你们所赐我的职分做了教会的执事，要把神的道理传得全备。</a:t>
            </a:r>
          </a:p>
          <a:p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40794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84DA07-3D4D-0544-B1C3-9C174D2B64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zh-CN" b="1" dirty="0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VI.</a:t>
            </a:r>
            <a:r>
              <a:rPr lang="zh-CN" altLang="en-US" b="1" dirty="0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 </a:t>
            </a:r>
            <a:r>
              <a:rPr lang="ja-JP" altLang="en-US" b="1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执事的态度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96477A-CA6C-1049-AD70-DCEFEC032C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88558"/>
            <a:ext cx="10515600" cy="4891221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ja-JP" altLang="en-US" b="1">
                <a:solidFill>
                  <a:schemeClr val="bg1"/>
                </a:solidFill>
              </a:rPr>
              <a:t>执事必须跟随耶稣</a:t>
            </a:r>
          </a:p>
          <a:p>
            <a:pPr lvl="1">
              <a:lnSpc>
                <a:spcPct val="150000"/>
              </a:lnSpc>
            </a:pPr>
            <a:r>
              <a:rPr lang="ja-JP" altLang="en-US" b="1">
                <a:solidFill>
                  <a:schemeClr val="bg1"/>
                </a:solidFill>
              </a:rPr>
              <a:t>约翰福音</a:t>
            </a:r>
            <a:r>
              <a:rPr lang="en-US" altLang="ja-JP" b="1" dirty="0">
                <a:solidFill>
                  <a:schemeClr val="bg1"/>
                </a:solidFill>
              </a:rPr>
              <a:t>12:26 </a:t>
            </a:r>
            <a:r>
              <a:rPr lang="ja-JP" altLang="en-US" b="1">
                <a:solidFill>
                  <a:schemeClr val="bg1"/>
                </a:solidFill>
              </a:rPr>
              <a:t>若有人服事我，就当跟从我。我在哪里，我的仆人</a:t>
            </a:r>
            <a:r>
              <a:rPr lang="en-US" altLang="ja-JP" b="1" dirty="0">
                <a:solidFill>
                  <a:schemeClr val="bg1"/>
                </a:solidFill>
              </a:rPr>
              <a:t>(</a:t>
            </a:r>
            <a:r>
              <a:rPr lang="en-US" b="1" dirty="0" err="1">
                <a:solidFill>
                  <a:schemeClr val="bg1"/>
                </a:solidFill>
              </a:rPr>
              <a:t>diakonos</a:t>
            </a:r>
            <a:r>
              <a:rPr lang="en-US" b="1" dirty="0">
                <a:solidFill>
                  <a:schemeClr val="bg1"/>
                </a:solidFill>
              </a:rPr>
              <a:t>)</a:t>
            </a:r>
            <a:r>
              <a:rPr lang="ja-JP" altLang="en-US" b="1">
                <a:solidFill>
                  <a:schemeClr val="bg1"/>
                </a:solidFill>
              </a:rPr>
              <a:t>也在哪里。若有人服事我，父必尊敬他。</a:t>
            </a:r>
          </a:p>
          <a:p>
            <a:pPr>
              <a:lnSpc>
                <a:spcPct val="150000"/>
              </a:lnSpc>
            </a:pPr>
            <a:r>
              <a:rPr lang="ja-JP" altLang="en-US" b="1">
                <a:solidFill>
                  <a:schemeClr val="bg1"/>
                </a:solidFill>
              </a:rPr>
              <a:t>基督是受割礼之人的执事</a:t>
            </a:r>
          </a:p>
          <a:p>
            <a:pPr lvl="1">
              <a:lnSpc>
                <a:spcPct val="150000"/>
              </a:lnSpc>
            </a:pPr>
            <a:r>
              <a:rPr lang="ja-JP" altLang="en-US" b="1">
                <a:solidFill>
                  <a:schemeClr val="bg1"/>
                </a:solidFill>
              </a:rPr>
              <a:t>罗马书</a:t>
            </a:r>
            <a:r>
              <a:rPr lang="en-US" altLang="ja-JP" b="1" dirty="0">
                <a:solidFill>
                  <a:schemeClr val="bg1"/>
                </a:solidFill>
              </a:rPr>
              <a:t>15:8</a:t>
            </a:r>
            <a:r>
              <a:rPr lang="ja-JP" altLang="en-US" b="1">
                <a:solidFill>
                  <a:schemeClr val="bg1"/>
                </a:solidFill>
              </a:rPr>
              <a:t>我说，基督已经立了一位执事，</a:t>
            </a:r>
            <a:r>
              <a:rPr lang="en-US" altLang="ja-JP" b="1" dirty="0">
                <a:solidFill>
                  <a:schemeClr val="bg1"/>
                </a:solidFill>
              </a:rPr>
              <a:t>(</a:t>
            </a:r>
            <a:r>
              <a:rPr lang="ja-JP" altLang="en-US" b="1">
                <a:solidFill>
                  <a:schemeClr val="bg1"/>
                </a:solidFill>
              </a:rPr>
              <a:t>执事原文作执事下同</a:t>
            </a:r>
            <a:r>
              <a:rPr lang="en-US" altLang="ja-JP" b="1" dirty="0">
                <a:solidFill>
                  <a:schemeClr val="bg1"/>
                </a:solidFill>
              </a:rPr>
              <a:t>)</a:t>
            </a:r>
            <a:r>
              <a:rPr lang="ja-JP" altLang="en-US" b="1">
                <a:solidFill>
                  <a:schemeClr val="bg1"/>
                </a:solidFill>
              </a:rPr>
              <a:t>为神真理受割礼的人，要证实所应许列祖的话</a:t>
            </a:r>
          </a:p>
        </p:txBody>
      </p:sp>
    </p:spTree>
    <p:extLst>
      <p:ext uri="{BB962C8B-B14F-4D97-AF65-F5344CB8AC3E}">
        <p14:creationId xmlns:p14="http://schemas.microsoft.com/office/powerpoint/2010/main" val="35485827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0FEAC3-FDAF-A94B-ACDE-449138BD64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dirty="0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V</a:t>
            </a:r>
            <a:r>
              <a:rPr lang="en-US" b="1" dirty="0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I</a:t>
            </a:r>
            <a:r>
              <a:rPr lang="en-US" altLang="zh-CN" b="1" dirty="0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.</a:t>
            </a:r>
            <a:r>
              <a:rPr lang="zh-CN" altLang="en-US" b="1" dirty="0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 </a:t>
            </a:r>
            <a:r>
              <a:rPr lang="ja-JP" altLang="en-US" b="1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执事的工作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50CB12-F591-BF4B-9D3E-E13AAC785B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456642"/>
          </a:xfrm>
        </p:spPr>
        <p:txBody>
          <a:bodyPr>
            <a:normAutofit/>
          </a:bodyPr>
          <a:lstStyle/>
          <a:p>
            <a:r>
              <a:rPr lang="zh-CN" altLang="en-US" dirty="0">
                <a:solidFill>
                  <a:schemeClr val="bg1"/>
                </a:solidFill>
              </a:rPr>
              <a:t>保罗称自己从主所受的职分为</a:t>
            </a:r>
            <a:r>
              <a:rPr lang="zh-CN" altLang="en-US" b="1" dirty="0">
                <a:solidFill>
                  <a:schemeClr val="bg1"/>
                </a:solidFill>
              </a:rPr>
              <a:t>事奉</a:t>
            </a:r>
            <a:r>
              <a:rPr lang="zh-CN" altLang="en-US" dirty="0">
                <a:solidFill>
                  <a:schemeClr val="bg1"/>
                </a:solidFill>
              </a:rPr>
              <a:t>（徒</a:t>
            </a:r>
            <a:r>
              <a:rPr lang="en-US" altLang="zh-CN" dirty="0">
                <a:solidFill>
                  <a:schemeClr val="bg1"/>
                </a:solidFill>
              </a:rPr>
              <a:t>20:24;21:19</a:t>
            </a:r>
            <a:r>
              <a:rPr lang="zh-CN" altLang="en-US" dirty="0">
                <a:solidFill>
                  <a:schemeClr val="bg1"/>
                </a:solidFill>
              </a:rPr>
              <a:t>；罗</a:t>
            </a:r>
            <a:r>
              <a:rPr lang="en-US" altLang="zh-CN" dirty="0">
                <a:solidFill>
                  <a:schemeClr val="bg1"/>
                </a:solidFill>
              </a:rPr>
              <a:t>11:13</a:t>
            </a:r>
            <a:r>
              <a:rPr lang="zh-CN" altLang="en-US" dirty="0">
                <a:solidFill>
                  <a:schemeClr val="bg1"/>
                </a:solidFill>
              </a:rPr>
              <a:t>；林后</a:t>
            </a:r>
            <a:r>
              <a:rPr lang="en-US" altLang="zh-CN" dirty="0">
                <a:solidFill>
                  <a:schemeClr val="bg1"/>
                </a:solidFill>
              </a:rPr>
              <a:t>4:1;5:18)</a:t>
            </a:r>
            <a:r>
              <a:rPr lang="zh-CN" altLang="en-US" dirty="0">
                <a:solidFill>
                  <a:schemeClr val="bg1"/>
                </a:solidFill>
              </a:rPr>
              <a:t>。</a:t>
            </a:r>
          </a:p>
          <a:p>
            <a:r>
              <a:rPr lang="en-US" altLang="zh-CN" dirty="0">
                <a:solidFill>
                  <a:schemeClr val="bg1"/>
                </a:solidFill>
              </a:rPr>
              <a:t>《</a:t>
            </a:r>
            <a:r>
              <a:rPr lang="zh-CN" altLang="en-US" dirty="0">
                <a:solidFill>
                  <a:schemeClr val="bg1"/>
                </a:solidFill>
              </a:rPr>
              <a:t>罗马书</a:t>
            </a:r>
            <a:r>
              <a:rPr lang="en-US" altLang="zh-CN" dirty="0">
                <a:solidFill>
                  <a:schemeClr val="bg1"/>
                </a:solidFill>
              </a:rPr>
              <a:t>》12:7</a:t>
            </a:r>
            <a:r>
              <a:rPr lang="zh-CN" altLang="en-US" dirty="0">
                <a:solidFill>
                  <a:schemeClr val="bg1"/>
                </a:solidFill>
              </a:rPr>
              <a:t>预言和教导恩赐中。在</a:t>
            </a:r>
            <a:r>
              <a:rPr lang="en-US" altLang="zh-CN" dirty="0">
                <a:solidFill>
                  <a:schemeClr val="bg1"/>
                </a:solidFill>
              </a:rPr>
              <a:t>《</a:t>
            </a:r>
            <a:r>
              <a:rPr lang="zh-CN" altLang="en-US" dirty="0">
                <a:solidFill>
                  <a:schemeClr val="bg1"/>
                </a:solidFill>
              </a:rPr>
              <a:t>哥林多前书</a:t>
            </a:r>
            <a:r>
              <a:rPr lang="en-US" altLang="zh-CN" dirty="0">
                <a:solidFill>
                  <a:schemeClr val="bg1"/>
                </a:solidFill>
              </a:rPr>
              <a:t>》12:5</a:t>
            </a:r>
            <a:r>
              <a:rPr lang="zh-CN" altLang="en-US" dirty="0">
                <a:solidFill>
                  <a:schemeClr val="bg1"/>
                </a:solidFill>
              </a:rPr>
              <a:t>中，将“职事也有分别”列在“恩赐原有分别”与“功用也有分别”之间。</a:t>
            </a:r>
          </a:p>
          <a:p>
            <a:r>
              <a:rPr lang="zh-CN" altLang="en-US" dirty="0">
                <a:solidFill>
                  <a:schemeClr val="bg1"/>
                </a:solidFill>
              </a:rPr>
              <a:t>旧约称为死和定罪的</a:t>
            </a:r>
            <a:r>
              <a:rPr lang="zh-CN" altLang="en-US" b="1" dirty="0">
                <a:solidFill>
                  <a:schemeClr val="bg1"/>
                </a:solidFill>
              </a:rPr>
              <a:t>职事</a:t>
            </a:r>
            <a:r>
              <a:rPr lang="zh-CN" altLang="en-US" dirty="0">
                <a:solidFill>
                  <a:schemeClr val="bg1"/>
                </a:solidFill>
              </a:rPr>
              <a:t>，新约称为属灵的职事（林后</a:t>
            </a:r>
            <a:r>
              <a:rPr lang="en-US" altLang="zh-CN" dirty="0">
                <a:solidFill>
                  <a:schemeClr val="bg1"/>
                </a:solidFill>
              </a:rPr>
              <a:t>3:7,8,9</a:t>
            </a:r>
            <a:r>
              <a:rPr lang="zh-CN" altLang="en-US" dirty="0">
                <a:solidFill>
                  <a:schemeClr val="bg1"/>
                </a:solidFill>
              </a:rPr>
              <a:t>）。</a:t>
            </a:r>
          </a:p>
          <a:p>
            <a:r>
              <a:rPr lang="zh-CN" altLang="en-US" dirty="0">
                <a:solidFill>
                  <a:schemeClr val="bg1"/>
                </a:solidFill>
              </a:rPr>
              <a:t>牧师</a:t>
            </a:r>
            <a:r>
              <a:rPr lang="en-US" altLang="zh-CN" dirty="0">
                <a:solidFill>
                  <a:schemeClr val="bg1"/>
                </a:solidFill>
              </a:rPr>
              <a:t>/</a:t>
            </a:r>
            <a:r>
              <a:rPr lang="zh-CN" altLang="en-US" dirty="0">
                <a:solidFill>
                  <a:schemeClr val="bg1"/>
                </a:solidFill>
              </a:rPr>
              <a:t>教师要装备圣徒去做传道的工作</a:t>
            </a:r>
            <a:r>
              <a:rPr lang="en-US" altLang="zh-CN" dirty="0">
                <a:solidFill>
                  <a:schemeClr val="bg1"/>
                </a:solidFill>
              </a:rPr>
              <a:t>(</a:t>
            </a:r>
            <a:r>
              <a:rPr lang="zh-CN" altLang="en-US" dirty="0">
                <a:solidFill>
                  <a:schemeClr val="bg1"/>
                </a:solidFill>
              </a:rPr>
              <a:t>弗</a:t>
            </a:r>
            <a:r>
              <a:rPr lang="en-US" altLang="zh-CN" dirty="0">
                <a:solidFill>
                  <a:schemeClr val="bg1"/>
                </a:solidFill>
              </a:rPr>
              <a:t>4:12)</a:t>
            </a:r>
            <a:r>
              <a:rPr lang="zh-CN" altLang="en-US" dirty="0">
                <a:solidFill>
                  <a:schemeClr val="bg1"/>
                </a:solidFill>
              </a:rPr>
              <a:t>。</a:t>
            </a:r>
          </a:p>
          <a:p>
            <a:r>
              <a:rPr lang="zh-CN" altLang="en-US" dirty="0">
                <a:solidFill>
                  <a:schemeClr val="bg1"/>
                </a:solidFill>
              </a:rPr>
              <a:t>天使被派往圣徒那里</a:t>
            </a:r>
            <a:r>
              <a:rPr lang="zh-CN" altLang="en-US" b="1" dirty="0">
                <a:solidFill>
                  <a:schemeClr val="bg1"/>
                </a:solidFill>
              </a:rPr>
              <a:t>服役的</a:t>
            </a:r>
            <a:r>
              <a:rPr lang="en-US" altLang="zh-CN" b="1" dirty="0">
                <a:solidFill>
                  <a:schemeClr val="bg1"/>
                </a:solidFill>
              </a:rPr>
              <a:t>(</a:t>
            </a:r>
            <a:r>
              <a:rPr lang="zh-CN" altLang="en-US" b="1" dirty="0">
                <a:solidFill>
                  <a:schemeClr val="bg1"/>
                </a:solidFill>
              </a:rPr>
              <a:t> </a:t>
            </a:r>
            <a:r>
              <a:rPr lang="ja-JP" altLang="en-US" b="1">
                <a:solidFill>
                  <a:schemeClr val="bg1"/>
                </a:solidFill>
              </a:rPr>
              <a:t>来</a:t>
            </a:r>
            <a:r>
              <a:rPr lang="en-US" altLang="zh-CN" b="1" dirty="0">
                <a:solidFill>
                  <a:schemeClr val="bg1"/>
                </a:solidFill>
              </a:rPr>
              <a:t>1</a:t>
            </a:r>
            <a:r>
              <a:rPr lang="zh-CN" altLang="en-US" b="1" dirty="0">
                <a:solidFill>
                  <a:schemeClr val="bg1"/>
                </a:solidFill>
              </a:rPr>
              <a:t>：</a:t>
            </a:r>
            <a:r>
              <a:rPr lang="en-US" altLang="zh-CN" b="1" dirty="0">
                <a:solidFill>
                  <a:schemeClr val="bg1"/>
                </a:solidFill>
              </a:rPr>
              <a:t>14</a:t>
            </a:r>
            <a:r>
              <a:rPr lang="zh-CN" altLang="en-US" b="1" dirty="0">
                <a:solidFill>
                  <a:schemeClr val="bg1"/>
                </a:solidFill>
              </a:rPr>
              <a:t>）</a:t>
            </a:r>
            <a:endParaRPr lang="zh-CN" alt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64384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0FEAC3-FDAF-A94B-ACDE-449138BD64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dirty="0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V</a:t>
            </a:r>
            <a:r>
              <a:rPr lang="en-US" b="1" dirty="0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I</a:t>
            </a:r>
            <a:r>
              <a:rPr lang="en-US" altLang="zh-CN" b="1" dirty="0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.</a:t>
            </a:r>
            <a:r>
              <a:rPr lang="zh-CN" altLang="en-US" b="1" dirty="0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 </a:t>
            </a:r>
            <a:r>
              <a:rPr lang="ja-JP" altLang="en-US" b="1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执事的工作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50CB12-F591-BF4B-9D3E-E13AAC785B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lnSpc>
                <a:spcPct val="140000"/>
              </a:lnSpc>
              <a:spcBef>
                <a:spcPts val="400"/>
              </a:spcBef>
            </a:pPr>
            <a:r>
              <a:rPr lang="zh-CN" altLang="en-US" sz="3600" b="1" dirty="0">
                <a:solidFill>
                  <a:schemeClr val="bg1"/>
                </a:solidFill>
              </a:rPr>
              <a:t>动词形式</a:t>
            </a:r>
            <a:r>
              <a:rPr lang="en-US" sz="3600" b="1" i="1" dirty="0" err="1">
                <a:solidFill>
                  <a:schemeClr val="bg1"/>
                </a:solidFill>
              </a:rPr>
              <a:t>diakoneo</a:t>
            </a:r>
            <a:r>
              <a:rPr lang="en-US" sz="3600" b="1" i="1" dirty="0">
                <a:solidFill>
                  <a:schemeClr val="bg1"/>
                </a:solidFill>
              </a:rPr>
              <a:t>，</a:t>
            </a:r>
            <a:r>
              <a:rPr lang="zh-CN" altLang="en-US" sz="3600" b="1" dirty="0">
                <a:solidFill>
                  <a:schemeClr val="bg1"/>
                </a:solidFill>
              </a:rPr>
              <a:t>广义</a:t>
            </a:r>
            <a:r>
              <a:rPr lang="ja-JP" altLang="en-US" sz="3600" b="1">
                <a:solidFill>
                  <a:schemeClr val="bg1"/>
                </a:solidFill>
              </a:rPr>
              <a:t>的</a:t>
            </a:r>
            <a:r>
              <a:rPr lang="zh-CN" altLang="en-US" sz="3600" b="1" dirty="0">
                <a:solidFill>
                  <a:schemeClr val="bg1"/>
                </a:solidFill>
              </a:rPr>
              <a:t>“服务” ，包括提供物质需要非常实际行动。</a:t>
            </a:r>
            <a:endParaRPr lang="zh-CN" altLang="en-US" sz="3600" dirty="0">
              <a:solidFill>
                <a:schemeClr val="bg1"/>
              </a:solidFill>
            </a:endParaRPr>
          </a:p>
          <a:p>
            <a:pPr>
              <a:lnSpc>
                <a:spcPct val="140000"/>
              </a:lnSpc>
              <a:spcBef>
                <a:spcPts val="400"/>
              </a:spcBef>
            </a:pPr>
            <a:r>
              <a:rPr lang="zh-CN" altLang="en-US" sz="3600" dirty="0">
                <a:solidFill>
                  <a:schemeClr val="bg1"/>
                </a:solidFill>
              </a:rPr>
              <a:t>耶稣来，</a:t>
            </a:r>
            <a:r>
              <a:rPr lang="zh-CN" altLang="en-US" sz="3600" b="1" dirty="0">
                <a:solidFill>
                  <a:schemeClr val="bg1"/>
                </a:solidFill>
              </a:rPr>
              <a:t>服事</a:t>
            </a:r>
            <a:r>
              <a:rPr lang="zh-CN" altLang="en-US" sz="3600" dirty="0">
                <a:solidFill>
                  <a:schemeClr val="bg1"/>
                </a:solidFill>
              </a:rPr>
              <a:t>人，不是受人服事</a:t>
            </a:r>
            <a:r>
              <a:rPr lang="en-US" altLang="zh-CN" sz="3600" dirty="0">
                <a:solidFill>
                  <a:schemeClr val="bg1"/>
                </a:solidFill>
              </a:rPr>
              <a:t>(</a:t>
            </a:r>
            <a:r>
              <a:rPr lang="zh-CN" altLang="en-US" sz="3600" dirty="0">
                <a:solidFill>
                  <a:schemeClr val="bg1"/>
                </a:solidFill>
              </a:rPr>
              <a:t>太</a:t>
            </a:r>
            <a:r>
              <a:rPr lang="en-US" altLang="zh-CN" sz="3600" dirty="0">
                <a:solidFill>
                  <a:schemeClr val="bg1"/>
                </a:solidFill>
              </a:rPr>
              <a:t>20:28)</a:t>
            </a:r>
            <a:r>
              <a:rPr lang="zh-CN" altLang="en-US" sz="3600" dirty="0">
                <a:solidFill>
                  <a:schemeClr val="bg1"/>
                </a:solidFill>
              </a:rPr>
              <a:t>。</a:t>
            </a:r>
          </a:p>
          <a:p>
            <a:pPr>
              <a:lnSpc>
                <a:spcPct val="140000"/>
              </a:lnSpc>
              <a:spcBef>
                <a:spcPts val="400"/>
              </a:spcBef>
            </a:pPr>
            <a:r>
              <a:rPr lang="zh-CN" altLang="en-US" sz="3600" dirty="0">
                <a:solidFill>
                  <a:schemeClr val="bg1"/>
                </a:solidFill>
              </a:rPr>
              <a:t>他教导门徒说，好领导者是一个</a:t>
            </a:r>
            <a:r>
              <a:rPr lang="zh-CN" altLang="en-US" sz="3600" b="1" dirty="0">
                <a:solidFill>
                  <a:schemeClr val="bg1"/>
                </a:solidFill>
              </a:rPr>
              <a:t>服事</a:t>
            </a:r>
            <a:r>
              <a:rPr lang="zh-CN" altLang="en-US" sz="3600" dirty="0">
                <a:solidFill>
                  <a:schemeClr val="bg1"/>
                </a:solidFill>
              </a:rPr>
              <a:t>人的人</a:t>
            </a:r>
            <a:r>
              <a:rPr lang="en-US" altLang="zh-CN" sz="3600" dirty="0">
                <a:solidFill>
                  <a:schemeClr val="bg1"/>
                </a:solidFill>
              </a:rPr>
              <a:t>(</a:t>
            </a:r>
            <a:r>
              <a:rPr lang="zh-CN" altLang="en-US" sz="3600" dirty="0">
                <a:solidFill>
                  <a:schemeClr val="bg1"/>
                </a:solidFill>
              </a:rPr>
              <a:t>路</a:t>
            </a:r>
            <a:r>
              <a:rPr lang="en-US" altLang="zh-CN" sz="3600" dirty="0">
                <a:solidFill>
                  <a:schemeClr val="bg1"/>
                </a:solidFill>
              </a:rPr>
              <a:t>22:26)</a:t>
            </a:r>
            <a:r>
              <a:rPr lang="zh-CN" altLang="en-US" sz="3600" dirty="0">
                <a:solidFill>
                  <a:schemeClr val="bg1"/>
                </a:solidFill>
              </a:rPr>
              <a:t>。</a:t>
            </a:r>
          </a:p>
          <a:p>
            <a:pPr>
              <a:lnSpc>
                <a:spcPct val="140000"/>
              </a:lnSpc>
              <a:spcBef>
                <a:spcPts val="400"/>
              </a:spcBef>
            </a:pPr>
            <a:r>
              <a:rPr lang="zh-CN" altLang="en-US" sz="3600" dirty="0">
                <a:solidFill>
                  <a:schemeClr val="bg1"/>
                </a:solidFill>
              </a:rPr>
              <a:t>耶稣说，若有人</a:t>
            </a:r>
            <a:r>
              <a:rPr lang="zh-CN" altLang="en-US" sz="3600" b="1" dirty="0">
                <a:solidFill>
                  <a:schemeClr val="bg1"/>
                </a:solidFill>
              </a:rPr>
              <a:t>服事</a:t>
            </a:r>
            <a:r>
              <a:rPr lang="zh-CN" altLang="en-US" sz="3600" dirty="0">
                <a:solidFill>
                  <a:schemeClr val="bg1"/>
                </a:solidFill>
              </a:rPr>
              <a:t>他，父必尊敬他</a:t>
            </a:r>
            <a:r>
              <a:rPr lang="en-US" altLang="zh-CN" sz="3600" dirty="0">
                <a:solidFill>
                  <a:schemeClr val="bg1"/>
                </a:solidFill>
              </a:rPr>
              <a:t>(</a:t>
            </a:r>
            <a:r>
              <a:rPr lang="zh-CN" altLang="en-US" sz="3600" dirty="0">
                <a:solidFill>
                  <a:schemeClr val="bg1"/>
                </a:solidFill>
              </a:rPr>
              <a:t>约</a:t>
            </a:r>
            <a:r>
              <a:rPr lang="en-US" altLang="zh-CN" sz="3600" dirty="0">
                <a:solidFill>
                  <a:schemeClr val="bg1"/>
                </a:solidFill>
              </a:rPr>
              <a:t>12:26)</a:t>
            </a:r>
            <a:r>
              <a:rPr lang="zh-CN" altLang="en-US" sz="3600" dirty="0">
                <a:solidFill>
                  <a:schemeClr val="bg1"/>
                </a:solidFill>
              </a:rPr>
              <a:t>。</a:t>
            </a:r>
          </a:p>
          <a:p>
            <a:pPr>
              <a:lnSpc>
                <a:spcPct val="140000"/>
              </a:lnSpc>
              <a:spcBef>
                <a:spcPts val="400"/>
              </a:spcBef>
            </a:pPr>
            <a:r>
              <a:rPr lang="zh-CN" altLang="en-US" sz="3600" dirty="0">
                <a:solidFill>
                  <a:schemeClr val="bg1"/>
                </a:solidFill>
              </a:rPr>
              <a:t>提摩太和以拉都是</a:t>
            </a:r>
            <a:r>
              <a:rPr lang="zh-CN" altLang="en-US" sz="3600" b="1" dirty="0">
                <a:solidFill>
                  <a:schemeClr val="bg1"/>
                </a:solidFill>
              </a:rPr>
              <a:t>服侍</a:t>
            </a:r>
            <a:r>
              <a:rPr lang="zh-CN" altLang="en-US" sz="3600" dirty="0">
                <a:solidFill>
                  <a:schemeClr val="bg1"/>
                </a:solidFill>
              </a:rPr>
              <a:t>保罗的人</a:t>
            </a:r>
            <a:r>
              <a:rPr lang="en-US" altLang="zh-CN" sz="3600" dirty="0">
                <a:solidFill>
                  <a:schemeClr val="bg1"/>
                </a:solidFill>
              </a:rPr>
              <a:t>(</a:t>
            </a:r>
            <a:r>
              <a:rPr lang="zh-CN" altLang="en-US" sz="3600" dirty="0">
                <a:solidFill>
                  <a:schemeClr val="bg1"/>
                </a:solidFill>
              </a:rPr>
              <a:t>徒</a:t>
            </a:r>
            <a:r>
              <a:rPr lang="en-US" altLang="zh-CN" sz="3600" dirty="0">
                <a:solidFill>
                  <a:schemeClr val="bg1"/>
                </a:solidFill>
              </a:rPr>
              <a:t>19</a:t>
            </a:r>
            <a:r>
              <a:rPr lang="zh-CN" altLang="en-US" sz="3600" dirty="0">
                <a:solidFill>
                  <a:schemeClr val="bg1"/>
                </a:solidFill>
              </a:rPr>
              <a:t>章</a:t>
            </a:r>
            <a:r>
              <a:rPr lang="en-US" altLang="zh-CN" sz="3600" dirty="0">
                <a:solidFill>
                  <a:schemeClr val="bg1"/>
                </a:solidFill>
              </a:rPr>
              <a:t>22</a:t>
            </a:r>
            <a:r>
              <a:rPr lang="zh-CN" altLang="en-US" sz="3600" dirty="0">
                <a:solidFill>
                  <a:schemeClr val="bg1"/>
                </a:solidFill>
              </a:rPr>
              <a:t>节</a:t>
            </a:r>
            <a:r>
              <a:rPr lang="en-US" altLang="zh-CN" sz="3600" dirty="0">
                <a:solidFill>
                  <a:schemeClr val="bg1"/>
                </a:solidFill>
              </a:rPr>
              <a:t>)</a:t>
            </a:r>
            <a:r>
              <a:rPr lang="zh-CN" altLang="en-US" sz="3600" dirty="0">
                <a:solidFill>
                  <a:schemeClr val="bg1"/>
                </a:solidFill>
              </a:rPr>
              <a:t>。</a:t>
            </a:r>
          </a:p>
          <a:p>
            <a:pPr>
              <a:lnSpc>
                <a:spcPct val="140000"/>
              </a:lnSpc>
              <a:spcBef>
                <a:spcPts val="400"/>
              </a:spcBef>
            </a:pPr>
            <a:r>
              <a:rPr lang="zh-CN" altLang="en-US" sz="3600" dirty="0">
                <a:solidFill>
                  <a:schemeClr val="bg1"/>
                </a:solidFill>
              </a:rPr>
              <a:t>天使在旷野来</a:t>
            </a:r>
            <a:r>
              <a:rPr lang="zh-CN" altLang="en-US" sz="3600" b="1" dirty="0">
                <a:solidFill>
                  <a:schemeClr val="bg1"/>
                </a:solidFill>
              </a:rPr>
              <a:t>服侍</a:t>
            </a:r>
            <a:r>
              <a:rPr lang="zh-CN" altLang="en-US" sz="3600" dirty="0">
                <a:solidFill>
                  <a:schemeClr val="bg1"/>
                </a:solidFill>
              </a:rPr>
              <a:t>耶稣，</a:t>
            </a:r>
            <a:r>
              <a:rPr lang="ja-JP" altLang="en-US" sz="3600">
                <a:solidFill>
                  <a:schemeClr val="bg1"/>
                </a:solidFill>
              </a:rPr>
              <a:t>即</a:t>
            </a:r>
            <a:r>
              <a:rPr lang="zh-CN" altLang="en-US" sz="3600" dirty="0">
                <a:solidFill>
                  <a:schemeClr val="bg1"/>
                </a:solidFill>
              </a:rPr>
              <a:t>服侍他的需要</a:t>
            </a:r>
            <a:r>
              <a:rPr lang="en-US" altLang="zh-CN" sz="3600" dirty="0">
                <a:solidFill>
                  <a:schemeClr val="bg1"/>
                </a:solidFill>
              </a:rPr>
              <a:t>(</a:t>
            </a:r>
            <a:r>
              <a:rPr lang="zh-CN" altLang="en-US" sz="3600" dirty="0">
                <a:solidFill>
                  <a:schemeClr val="bg1"/>
                </a:solidFill>
              </a:rPr>
              <a:t>太</a:t>
            </a:r>
            <a:r>
              <a:rPr lang="en-US" altLang="zh-CN" sz="3600" dirty="0">
                <a:solidFill>
                  <a:schemeClr val="bg1"/>
                </a:solidFill>
              </a:rPr>
              <a:t>4</a:t>
            </a:r>
            <a:r>
              <a:rPr lang="zh-CN" altLang="en-US" sz="3600" dirty="0">
                <a:solidFill>
                  <a:schemeClr val="bg1"/>
                </a:solidFill>
              </a:rPr>
              <a:t>章</a:t>
            </a:r>
            <a:r>
              <a:rPr lang="en-US" altLang="zh-CN" sz="3600" dirty="0">
                <a:solidFill>
                  <a:schemeClr val="bg1"/>
                </a:solidFill>
              </a:rPr>
              <a:t>11</a:t>
            </a:r>
            <a:r>
              <a:rPr lang="zh-CN" altLang="en-US" sz="3600" dirty="0">
                <a:solidFill>
                  <a:schemeClr val="bg1"/>
                </a:solidFill>
              </a:rPr>
              <a:t>节</a:t>
            </a:r>
            <a:r>
              <a:rPr lang="en-US" altLang="zh-CN" sz="3600" dirty="0">
                <a:solidFill>
                  <a:schemeClr val="bg1"/>
                </a:solidFill>
              </a:rPr>
              <a:t>)</a:t>
            </a:r>
            <a:r>
              <a:rPr lang="zh-CN" altLang="en-US" sz="3600" dirty="0">
                <a:solidFill>
                  <a:schemeClr val="bg1"/>
                </a:solidFill>
              </a:rPr>
              <a:t>。</a:t>
            </a:r>
          </a:p>
          <a:p>
            <a:pPr>
              <a:lnSpc>
                <a:spcPct val="140000"/>
              </a:lnSpc>
              <a:spcBef>
                <a:spcPts val="400"/>
              </a:spcBef>
            </a:pPr>
            <a:r>
              <a:rPr lang="zh-CN" altLang="en-US" sz="3600" dirty="0">
                <a:solidFill>
                  <a:schemeClr val="bg1"/>
                </a:solidFill>
              </a:rPr>
              <a:t>彼得岳母从病床上起来，服侍客人</a:t>
            </a:r>
            <a:r>
              <a:rPr lang="en-US" altLang="zh-CN" sz="3600" dirty="0">
                <a:solidFill>
                  <a:schemeClr val="bg1"/>
                </a:solidFill>
              </a:rPr>
              <a:t>(</a:t>
            </a:r>
            <a:r>
              <a:rPr lang="zh-CN" altLang="en-US" sz="3600" dirty="0">
                <a:solidFill>
                  <a:schemeClr val="bg1"/>
                </a:solidFill>
              </a:rPr>
              <a:t>太</a:t>
            </a:r>
            <a:r>
              <a:rPr lang="en-US" altLang="zh-CN" sz="3600" dirty="0">
                <a:solidFill>
                  <a:schemeClr val="bg1"/>
                </a:solidFill>
              </a:rPr>
              <a:t>8:15)</a:t>
            </a:r>
            <a:r>
              <a:rPr lang="zh-CN" altLang="en-US" sz="3600" dirty="0">
                <a:solidFill>
                  <a:schemeClr val="bg1"/>
                </a:solidFill>
              </a:rPr>
              <a:t>。</a:t>
            </a:r>
          </a:p>
          <a:p>
            <a:pPr>
              <a:lnSpc>
                <a:spcPct val="140000"/>
              </a:lnSpc>
              <a:spcBef>
                <a:spcPts val="400"/>
              </a:spcBef>
            </a:pPr>
            <a:r>
              <a:rPr lang="zh-CN" altLang="en-US" sz="3600" dirty="0">
                <a:solidFill>
                  <a:schemeClr val="bg1"/>
                </a:solidFill>
              </a:rPr>
              <a:t>跟随耶稣的妇女</a:t>
            </a:r>
            <a:r>
              <a:rPr lang="ja-JP" altLang="en-US" sz="3600">
                <a:solidFill>
                  <a:schemeClr val="bg1"/>
                </a:solidFill>
              </a:rPr>
              <a:t>用自己的资源</a:t>
            </a:r>
            <a:r>
              <a:rPr lang="zh-CN" altLang="en-US" sz="3600" b="1" dirty="0">
                <a:solidFill>
                  <a:schemeClr val="bg1"/>
                </a:solidFill>
              </a:rPr>
              <a:t>服事</a:t>
            </a:r>
            <a:r>
              <a:rPr lang="zh-CN" altLang="en-US" sz="3600" dirty="0">
                <a:solidFill>
                  <a:schemeClr val="bg1"/>
                </a:solidFill>
              </a:rPr>
              <a:t>人</a:t>
            </a:r>
            <a:r>
              <a:rPr lang="en-US" altLang="zh-CN" sz="3600" dirty="0">
                <a:solidFill>
                  <a:schemeClr val="bg1"/>
                </a:solidFill>
              </a:rPr>
              <a:t>(</a:t>
            </a:r>
            <a:r>
              <a:rPr lang="zh-CN" altLang="en-US" sz="3600" dirty="0">
                <a:solidFill>
                  <a:schemeClr val="bg1"/>
                </a:solidFill>
              </a:rPr>
              <a:t>太</a:t>
            </a:r>
            <a:r>
              <a:rPr lang="en-US" altLang="zh-CN" sz="3600" dirty="0">
                <a:solidFill>
                  <a:schemeClr val="bg1"/>
                </a:solidFill>
              </a:rPr>
              <a:t>27:55;</a:t>
            </a:r>
            <a:r>
              <a:rPr lang="zh-CN" altLang="en-US" sz="3600" dirty="0">
                <a:solidFill>
                  <a:schemeClr val="bg1"/>
                </a:solidFill>
              </a:rPr>
              <a:t>路八</a:t>
            </a:r>
            <a:r>
              <a:rPr lang="en-US" altLang="zh-CN" sz="3600" dirty="0">
                <a:solidFill>
                  <a:schemeClr val="bg1"/>
                </a:solidFill>
              </a:rPr>
              <a:t>3)</a:t>
            </a:r>
            <a:r>
              <a:rPr lang="zh-CN" altLang="en-US" sz="3600" dirty="0">
                <a:solidFill>
                  <a:schemeClr val="bg1"/>
                </a:solidFill>
              </a:rPr>
              <a:t>。</a:t>
            </a:r>
          </a:p>
          <a:p>
            <a:pPr>
              <a:lnSpc>
                <a:spcPct val="140000"/>
              </a:lnSpc>
              <a:spcBef>
                <a:spcPts val="400"/>
              </a:spcBef>
            </a:pPr>
            <a:r>
              <a:rPr lang="zh-CN" altLang="en-US" sz="3600" dirty="0">
                <a:solidFill>
                  <a:schemeClr val="bg1"/>
                </a:solidFill>
              </a:rPr>
              <a:t>马大在厨房里</a:t>
            </a:r>
            <a:r>
              <a:rPr lang="zh-CN" altLang="en-US" sz="3600" b="1" dirty="0">
                <a:solidFill>
                  <a:schemeClr val="bg1"/>
                </a:solidFill>
              </a:rPr>
              <a:t>伺候</a:t>
            </a:r>
            <a:r>
              <a:rPr lang="zh-CN" altLang="en-US" sz="3600" dirty="0">
                <a:solidFill>
                  <a:schemeClr val="bg1"/>
                </a:solidFill>
              </a:rPr>
              <a:t>人</a:t>
            </a:r>
            <a:r>
              <a:rPr lang="en-US" altLang="zh-CN" sz="3600" dirty="0">
                <a:solidFill>
                  <a:schemeClr val="bg1"/>
                </a:solidFill>
              </a:rPr>
              <a:t>(</a:t>
            </a:r>
            <a:r>
              <a:rPr lang="zh-CN" altLang="en-US" sz="3600" dirty="0">
                <a:solidFill>
                  <a:schemeClr val="bg1"/>
                </a:solidFill>
              </a:rPr>
              <a:t>路</a:t>
            </a:r>
            <a:r>
              <a:rPr lang="en-US" altLang="zh-CN" sz="3600" dirty="0">
                <a:solidFill>
                  <a:schemeClr val="bg1"/>
                </a:solidFill>
              </a:rPr>
              <a:t>10:40;</a:t>
            </a:r>
            <a:r>
              <a:rPr lang="zh-CN" altLang="en-US" sz="3600" dirty="0">
                <a:solidFill>
                  <a:schemeClr val="bg1"/>
                </a:solidFill>
              </a:rPr>
              <a:t>约</a:t>
            </a:r>
            <a:r>
              <a:rPr lang="en-US" altLang="zh-CN" sz="3600" dirty="0">
                <a:solidFill>
                  <a:schemeClr val="bg1"/>
                </a:solidFill>
              </a:rPr>
              <a:t>12:2)</a:t>
            </a:r>
            <a:r>
              <a:rPr lang="zh-CN" altLang="en-US" sz="3600" dirty="0">
                <a:solidFill>
                  <a:schemeClr val="bg1"/>
                </a:solidFill>
              </a:rPr>
              <a:t>。</a:t>
            </a:r>
          </a:p>
          <a:p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1564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0FEAC3-FDAF-A94B-ACDE-449138BD64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zh-CN" b="1" dirty="0">
                <a:solidFill>
                  <a:schemeClr val="bg1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VI.</a:t>
            </a:r>
            <a:r>
              <a:rPr lang="zh-CN" altLang="en-US" b="1" dirty="0">
                <a:solidFill>
                  <a:schemeClr val="bg1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执事从事什么事工</a:t>
            </a:r>
            <a:endParaRPr lang="en-US" b="1" dirty="0">
              <a:solidFill>
                <a:schemeClr val="bg1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50CB12-F591-BF4B-9D3E-E13AAC785B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</a:rPr>
              <a:t>deacon</a:t>
            </a:r>
            <a:r>
              <a:rPr lang="zh-CN" altLang="en-US" dirty="0">
                <a:solidFill>
                  <a:schemeClr val="bg1"/>
                </a:solidFill>
              </a:rPr>
              <a:t>来自希腊语</a:t>
            </a:r>
            <a:r>
              <a:rPr lang="en-US" dirty="0" err="1">
                <a:solidFill>
                  <a:schemeClr val="bg1"/>
                </a:solidFill>
              </a:rPr>
              <a:t>diakonos</a:t>
            </a:r>
            <a:r>
              <a:rPr lang="zh-CN" altLang="en-US" dirty="0">
                <a:solidFill>
                  <a:schemeClr val="bg1"/>
                </a:solidFill>
              </a:rPr>
              <a:t>。一般意义，“仆人”，在广泛上下文中。</a:t>
            </a:r>
          </a:p>
          <a:p>
            <a:r>
              <a:rPr lang="zh-CN" altLang="en-US" dirty="0">
                <a:solidFill>
                  <a:schemeClr val="bg1"/>
                </a:solidFill>
              </a:rPr>
              <a:t>婚礼上的仆人端着盛水的器皿。</a:t>
            </a:r>
          </a:p>
          <a:p>
            <a:pPr lvl="1"/>
            <a:r>
              <a:rPr lang="zh-CN" altLang="en-US" dirty="0">
                <a:solidFill>
                  <a:schemeClr val="bg1"/>
                </a:solidFill>
              </a:rPr>
              <a:t>约翰</a:t>
            </a:r>
            <a:r>
              <a:rPr lang="en-US" altLang="zh-CN" dirty="0">
                <a:solidFill>
                  <a:schemeClr val="bg1"/>
                </a:solidFill>
              </a:rPr>
              <a:t>2:5,9 </a:t>
            </a:r>
            <a:r>
              <a:rPr lang="zh-CN" altLang="en-US" dirty="0">
                <a:solidFill>
                  <a:schemeClr val="bg1"/>
                </a:solidFill>
              </a:rPr>
              <a:t>他母亲对用人说</a:t>
            </a:r>
            <a:r>
              <a:rPr lang="en-US" altLang="zh-CN" dirty="0">
                <a:solidFill>
                  <a:schemeClr val="bg1"/>
                </a:solidFill>
              </a:rPr>
              <a:t>:</a:t>
            </a:r>
            <a:r>
              <a:rPr lang="zh-CN" altLang="en-US" dirty="0">
                <a:solidFill>
                  <a:schemeClr val="bg1"/>
                </a:solidFill>
              </a:rPr>
              <a:t>“他告诉你们什么，你们就做什么。”</a:t>
            </a:r>
          </a:p>
          <a:p>
            <a:r>
              <a:rPr lang="zh-CN" altLang="en-US" dirty="0">
                <a:solidFill>
                  <a:schemeClr val="bg1"/>
                </a:solidFill>
              </a:rPr>
              <a:t>基督蒙召作受割礼之人的仆人。</a:t>
            </a:r>
          </a:p>
          <a:p>
            <a:pPr lvl="1"/>
            <a:r>
              <a:rPr lang="zh-CN" altLang="en-US" dirty="0">
                <a:solidFill>
                  <a:schemeClr val="bg1"/>
                </a:solidFill>
              </a:rPr>
              <a:t>罗马人</a:t>
            </a:r>
            <a:r>
              <a:rPr lang="en-US" altLang="zh-CN" dirty="0">
                <a:solidFill>
                  <a:schemeClr val="bg1"/>
                </a:solidFill>
              </a:rPr>
              <a:t>15</a:t>
            </a:r>
            <a:r>
              <a:rPr lang="zh-CN" altLang="en-US" dirty="0">
                <a:solidFill>
                  <a:schemeClr val="bg1"/>
                </a:solidFill>
              </a:rPr>
              <a:t>：</a:t>
            </a:r>
            <a:r>
              <a:rPr lang="en-US" altLang="zh-CN" dirty="0">
                <a:solidFill>
                  <a:schemeClr val="bg1"/>
                </a:solidFill>
              </a:rPr>
              <a:t>8 </a:t>
            </a:r>
            <a:r>
              <a:rPr lang="zh-CN" altLang="en-US" dirty="0">
                <a:solidFill>
                  <a:schemeClr val="bg1"/>
                </a:solidFill>
              </a:rPr>
              <a:t>基督是为上帝真理做了受割礼之人的执事（直译作仆人），要显明上帝的真实。</a:t>
            </a:r>
          </a:p>
          <a:p>
            <a:r>
              <a:rPr lang="zh-CN" altLang="en-US" dirty="0">
                <a:solidFill>
                  <a:schemeClr val="bg1"/>
                </a:solidFill>
              </a:rPr>
              <a:t>保罗自称是新约的仆人。</a:t>
            </a:r>
          </a:p>
          <a:p>
            <a:pPr lvl="1"/>
            <a:r>
              <a:rPr lang="zh-CN" altLang="en-US" dirty="0">
                <a:solidFill>
                  <a:schemeClr val="bg1"/>
                </a:solidFill>
              </a:rPr>
              <a:t>哥林多后书三</a:t>
            </a:r>
            <a:r>
              <a:rPr lang="en-US" altLang="zh-CN" dirty="0">
                <a:solidFill>
                  <a:schemeClr val="bg1"/>
                </a:solidFill>
              </a:rPr>
              <a:t>6 </a:t>
            </a:r>
            <a:r>
              <a:rPr lang="zh-CN" altLang="en-US" dirty="0">
                <a:solidFill>
                  <a:schemeClr val="bg1"/>
                </a:solidFill>
              </a:rPr>
              <a:t>：他（上帝）叫我们能承当这新约的执事。</a:t>
            </a:r>
          </a:p>
          <a:p>
            <a:r>
              <a:rPr lang="en-US" altLang="zh-CN" dirty="0">
                <a:solidFill>
                  <a:schemeClr val="bg1"/>
                </a:solidFill>
              </a:rPr>
              <a:t>. .</a:t>
            </a:r>
            <a:r>
              <a:rPr lang="zh-CN" altLang="en-US" dirty="0">
                <a:solidFill>
                  <a:schemeClr val="bg1"/>
                </a:solidFill>
              </a:rPr>
              <a:t>还有福音的执事（传道人）</a:t>
            </a:r>
          </a:p>
          <a:p>
            <a:pPr lvl="1"/>
            <a:r>
              <a:rPr lang="en-US" altLang="zh-CN" dirty="0">
                <a:solidFill>
                  <a:schemeClr val="bg1"/>
                </a:solidFill>
              </a:rPr>
              <a:t>《</a:t>
            </a:r>
            <a:r>
              <a:rPr lang="zh-CN" altLang="en-US" dirty="0">
                <a:solidFill>
                  <a:schemeClr val="bg1"/>
                </a:solidFill>
              </a:rPr>
              <a:t>歌罗西书</a:t>
            </a:r>
            <a:r>
              <a:rPr lang="en-US" altLang="zh-CN" dirty="0">
                <a:solidFill>
                  <a:schemeClr val="bg1"/>
                </a:solidFill>
              </a:rPr>
              <a:t>》1</a:t>
            </a:r>
            <a:r>
              <a:rPr lang="zh-CN" altLang="en-US" dirty="0">
                <a:solidFill>
                  <a:schemeClr val="bg1"/>
                </a:solidFill>
              </a:rPr>
              <a:t>：</a:t>
            </a:r>
            <a:r>
              <a:rPr lang="en-US" altLang="zh-CN" dirty="0">
                <a:solidFill>
                  <a:schemeClr val="bg1"/>
                </a:solidFill>
              </a:rPr>
              <a:t>23 </a:t>
            </a:r>
            <a:r>
              <a:rPr lang="zh-CN" altLang="en-US" dirty="0">
                <a:solidFill>
                  <a:schemeClr val="bg1"/>
                </a:solidFill>
              </a:rPr>
              <a:t>不致被引动失去福音的盼望</a:t>
            </a:r>
            <a:r>
              <a:rPr lang="en-US" altLang="zh-CN" dirty="0">
                <a:solidFill>
                  <a:schemeClr val="bg1"/>
                </a:solidFill>
              </a:rPr>
              <a:t>…</a:t>
            </a:r>
            <a:r>
              <a:rPr lang="zh-CN" altLang="en-US" dirty="0">
                <a:solidFill>
                  <a:schemeClr val="bg1"/>
                </a:solidFill>
              </a:rPr>
              <a:t>我保罗也做了这福音的执事</a:t>
            </a:r>
          </a:p>
          <a:p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84025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1058</TotalTime>
  <Words>1673</Words>
  <Application>Microsoft Macintosh PowerPoint</Application>
  <PresentationFormat>Widescreen</PresentationFormat>
  <Paragraphs>88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2" baseType="lpstr">
      <vt:lpstr>等线</vt:lpstr>
      <vt:lpstr>SimHei</vt:lpstr>
      <vt:lpstr>SimSun</vt:lpstr>
      <vt:lpstr>游ゴシック</vt:lpstr>
      <vt:lpstr>Al Nile</vt:lpstr>
      <vt:lpstr>Arial</vt:lpstr>
      <vt:lpstr>Calibri</vt:lpstr>
      <vt:lpstr>Calibri Light</vt:lpstr>
      <vt:lpstr>Office Theme</vt:lpstr>
      <vt:lpstr>执事的侍奉（VI)</vt:lpstr>
      <vt:lpstr>VI. 执事的工作</vt:lpstr>
      <vt:lpstr>VI. 执事的工作</vt:lpstr>
      <vt:lpstr>用行动表明神的执事</vt:lpstr>
      <vt:lpstr>VI.圣经中“执事”例子</vt:lpstr>
      <vt:lpstr>VI. 执事的态度</vt:lpstr>
      <vt:lpstr>VI. 执事的工作</vt:lpstr>
      <vt:lpstr>VI. 执事的工作</vt:lpstr>
      <vt:lpstr>VI.执事从事什么事工</vt:lpstr>
      <vt:lpstr>VI. 执事的工作</vt:lpstr>
      <vt:lpstr>VI.执事的工作</vt:lpstr>
      <vt:lpstr>VI.给弟兄姐妹的话</vt:lpstr>
      <vt:lpstr>VI.给弟兄姐妹的话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执事的侍奉</dc:title>
  <dc:creator>Microsoft Office User</dc:creator>
  <cp:lastModifiedBy>Microsoft Office User</cp:lastModifiedBy>
  <cp:revision>52</cp:revision>
  <dcterms:created xsi:type="dcterms:W3CDTF">2021-01-04T16:47:25Z</dcterms:created>
  <dcterms:modified xsi:type="dcterms:W3CDTF">2021-01-13T14:07:07Z</dcterms:modified>
</cp:coreProperties>
</file>