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79" r:id="rId4"/>
    <p:sldId id="297" r:id="rId5"/>
    <p:sldId id="280" r:id="rId6"/>
    <p:sldId id="292" r:id="rId7"/>
    <p:sldId id="300" r:id="rId8"/>
    <p:sldId id="298" r:id="rId9"/>
    <p:sldId id="282" r:id="rId10"/>
    <p:sldId id="299" r:id="rId11"/>
  </p:sldIdLst>
  <p:sldSz cx="9144000" cy="5143500" type="screen16x9"/>
  <p:notesSz cx="6858000" cy="9144000"/>
  <p:embeddedFontLst>
    <p:embeddedFont>
      <p:font typeface="Roboto Slab" charset="0"/>
      <p:regular r:id="rId13"/>
      <p:bold r:id="rId14"/>
    </p:embeddedFont>
    <p:embeddedFont>
      <p:font typeface="Impact" pitchFamily="34" charset="0"/>
      <p:regular r:id="rId15"/>
    </p:embeddedFont>
    <p:embeddedFont>
      <p:font typeface="Nixie One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63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60836-C2B4-41C5-AF53-DD2744FD6B5E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6B0A706B-2BDF-4824-AA45-0106D553A3D7}">
      <dgm:prSet phldrT="[Texto]"/>
      <dgm:spPr/>
      <dgm:t>
        <a:bodyPr/>
        <a:lstStyle/>
        <a:p>
          <a:r>
            <a:rPr lang="es-MX" dirty="0" smtClean="0"/>
            <a:t>Enfocarse completamente en ellos</a:t>
          </a:r>
          <a:endParaRPr lang="es-MX" dirty="0"/>
        </a:p>
      </dgm:t>
    </dgm:pt>
    <dgm:pt modelId="{819508DC-E206-4EBA-87F5-857190C3096B}" type="parTrans" cxnId="{8E2AC015-D300-4635-AC12-5F3024504A17}">
      <dgm:prSet/>
      <dgm:spPr/>
      <dgm:t>
        <a:bodyPr/>
        <a:lstStyle/>
        <a:p>
          <a:endParaRPr lang="es-MX"/>
        </a:p>
      </dgm:t>
    </dgm:pt>
    <dgm:pt modelId="{2D3A1314-BA7D-4AE5-8048-A11584DF247B}" type="sibTrans" cxnId="{8E2AC015-D300-4635-AC12-5F3024504A17}">
      <dgm:prSet/>
      <dgm:spPr/>
      <dgm:t>
        <a:bodyPr/>
        <a:lstStyle/>
        <a:p>
          <a:endParaRPr lang="es-MX"/>
        </a:p>
      </dgm:t>
    </dgm:pt>
    <dgm:pt modelId="{380C3A6C-E4DB-4BB8-9D3E-F9625E558C10}">
      <dgm:prSet phldrT="[Texto]"/>
      <dgm:spPr/>
      <dgm:t>
        <a:bodyPr/>
        <a:lstStyle/>
        <a:p>
          <a:r>
            <a:rPr lang="es-MX" dirty="0" smtClean="0"/>
            <a:t>Olvidarlos</a:t>
          </a:r>
          <a:endParaRPr lang="es-MX" dirty="0"/>
        </a:p>
      </dgm:t>
    </dgm:pt>
    <dgm:pt modelId="{838B4E81-A40D-46D2-869C-71B2D63AD7C6}" type="parTrans" cxnId="{CCD927C7-6B7D-47D3-9622-4A904C2F72F1}">
      <dgm:prSet/>
      <dgm:spPr/>
      <dgm:t>
        <a:bodyPr/>
        <a:lstStyle/>
        <a:p>
          <a:endParaRPr lang="es-MX"/>
        </a:p>
      </dgm:t>
    </dgm:pt>
    <dgm:pt modelId="{E1D3D03D-92AE-4342-928D-C08F2A459B07}" type="sibTrans" cxnId="{CCD927C7-6B7D-47D3-9622-4A904C2F72F1}">
      <dgm:prSet/>
      <dgm:spPr/>
      <dgm:t>
        <a:bodyPr/>
        <a:lstStyle/>
        <a:p>
          <a:endParaRPr lang="es-MX"/>
        </a:p>
      </dgm:t>
    </dgm:pt>
    <dgm:pt modelId="{664518B7-88B6-4B9B-92D5-7E0BB51C02DE}" type="pres">
      <dgm:prSet presAssocID="{81460836-C2B4-41C5-AF53-DD2744FD6B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0505113-342F-4AE4-861F-B468A1D69159}" type="pres">
      <dgm:prSet presAssocID="{6B0A706B-2BDF-4824-AA45-0106D553A3D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A34870-1657-4194-8AFF-70EB6DF5B934}" type="pres">
      <dgm:prSet presAssocID="{380C3A6C-E4DB-4BB8-9D3E-F9625E558C1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E2AC015-D300-4635-AC12-5F3024504A17}" srcId="{81460836-C2B4-41C5-AF53-DD2744FD6B5E}" destId="{6B0A706B-2BDF-4824-AA45-0106D553A3D7}" srcOrd="0" destOrd="0" parTransId="{819508DC-E206-4EBA-87F5-857190C3096B}" sibTransId="{2D3A1314-BA7D-4AE5-8048-A11584DF247B}"/>
    <dgm:cxn modelId="{352682F8-C088-4555-8919-0D441636C08C}" type="presOf" srcId="{81460836-C2B4-41C5-AF53-DD2744FD6B5E}" destId="{664518B7-88B6-4B9B-92D5-7E0BB51C02DE}" srcOrd="0" destOrd="0" presId="urn:microsoft.com/office/officeart/2005/8/layout/arrow5"/>
    <dgm:cxn modelId="{53F37239-3616-4F58-9B5C-3BDC2D8C6B95}" type="presOf" srcId="{380C3A6C-E4DB-4BB8-9D3E-F9625E558C10}" destId="{2CA34870-1657-4194-8AFF-70EB6DF5B934}" srcOrd="0" destOrd="0" presId="urn:microsoft.com/office/officeart/2005/8/layout/arrow5"/>
    <dgm:cxn modelId="{F26AB636-A955-4620-AE56-1716EBA662E5}" type="presOf" srcId="{6B0A706B-2BDF-4824-AA45-0106D553A3D7}" destId="{F0505113-342F-4AE4-861F-B468A1D69159}" srcOrd="0" destOrd="0" presId="urn:microsoft.com/office/officeart/2005/8/layout/arrow5"/>
    <dgm:cxn modelId="{CCD927C7-6B7D-47D3-9622-4A904C2F72F1}" srcId="{81460836-C2B4-41C5-AF53-DD2744FD6B5E}" destId="{380C3A6C-E4DB-4BB8-9D3E-F9625E558C10}" srcOrd="1" destOrd="0" parTransId="{838B4E81-A40D-46D2-869C-71B2D63AD7C6}" sibTransId="{E1D3D03D-92AE-4342-928D-C08F2A459B07}"/>
    <dgm:cxn modelId="{8ED46324-F44A-4293-B2E9-2CFA54C97186}" type="presParOf" srcId="{664518B7-88B6-4B9B-92D5-7E0BB51C02DE}" destId="{F0505113-342F-4AE4-861F-B468A1D69159}" srcOrd="0" destOrd="0" presId="urn:microsoft.com/office/officeart/2005/8/layout/arrow5"/>
    <dgm:cxn modelId="{A765D5DB-EC4E-4ADC-889F-67CEA823EF4A}" type="presParOf" srcId="{664518B7-88B6-4B9B-92D5-7E0BB51C02DE}" destId="{2CA34870-1657-4194-8AFF-70EB6DF5B93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60836-C2B4-41C5-AF53-DD2744FD6B5E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6B0A706B-2BDF-4824-AA45-0106D553A3D7}">
      <dgm:prSet phldrT="[Texto]"/>
      <dgm:spPr/>
      <dgm:t>
        <a:bodyPr/>
        <a:lstStyle/>
        <a:p>
          <a:r>
            <a:rPr lang="es-MX" dirty="0" smtClean="0"/>
            <a:t>Enfocarse completamente en ellos</a:t>
          </a:r>
          <a:endParaRPr lang="es-MX" dirty="0"/>
        </a:p>
      </dgm:t>
    </dgm:pt>
    <dgm:pt modelId="{819508DC-E206-4EBA-87F5-857190C3096B}" type="parTrans" cxnId="{8E2AC015-D300-4635-AC12-5F3024504A17}">
      <dgm:prSet/>
      <dgm:spPr/>
      <dgm:t>
        <a:bodyPr/>
        <a:lstStyle/>
        <a:p>
          <a:endParaRPr lang="es-MX"/>
        </a:p>
      </dgm:t>
    </dgm:pt>
    <dgm:pt modelId="{2D3A1314-BA7D-4AE5-8048-A11584DF247B}" type="sibTrans" cxnId="{8E2AC015-D300-4635-AC12-5F3024504A17}">
      <dgm:prSet/>
      <dgm:spPr/>
      <dgm:t>
        <a:bodyPr/>
        <a:lstStyle/>
        <a:p>
          <a:endParaRPr lang="es-MX"/>
        </a:p>
      </dgm:t>
    </dgm:pt>
    <dgm:pt modelId="{380C3A6C-E4DB-4BB8-9D3E-F9625E558C10}">
      <dgm:prSet phldrT="[Texto]"/>
      <dgm:spPr/>
      <dgm:t>
        <a:bodyPr/>
        <a:lstStyle/>
        <a:p>
          <a:r>
            <a:rPr lang="es-MX" dirty="0" smtClean="0"/>
            <a:t>Olvidarlos</a:t>
          </a:r>
          <a:endParaRPr lang="es-MX" dirty="0"/>
        </a:p>
      </dgm:t>
    </dgm:pt>
    <dgm:pt modelId="{838B4E81-A40D-46D2-869C-71B2D63AD7C6}" type="parTrans" cxnId="{CCD927C7-6B7D-47D3-9622-4A904C2F72F1}">
      <dgm:prSet/>
      <dgm:spPr/>
      <dgm:t>
        <a:bodyPr/>
        <a:lstStyle/>
        <a:p>
          <a:endParaRPr lang="es-MX"/>
        </a:p>
      </dgm:t>
    </dgm:pt>
    <dgm:pt modelId="{E1D3D03D-92AE-4342-928D-C08F2A459B07}" type="sibTrans" cxnId="{CCD927C7-6B7D-47D3-9622-4A904C2F72F1}">
      <dgm:prSet/>
      <dgm:spPr/>
      <dgm:t>
        <a:bodyPr/>
        <a:lstStyle/>
        <a:p>
          <a:endParaRPr lang="es-MX"/>
        </a:p>
      </dgm:t>
    </dgm:pt>
    <dgm:pt modelId="{664518B7-88B6-4B9B-92D5-7E0BB51C02DE}" type="pres">
      <dgm:prSet presAssocID="{81460836-C2B4-41C5-AF53-DD2744FD6B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0505113-342F-4AE4-861F-B468A1D69159}" type="pres">
      <dgm:prSet presAssocID="{6B0A706B-2BDF-4824-AA45-0106D553A3D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A34870-1657-4194-8AFF-70EB6DF5B934}" type="pres">
      <dgm:prSet presAssocID="{380C3A6C-E4DB-4BB8-9D3E-F9625E558C10}" presName="arrow" presStyleLbl="node1" presStyleIdx="1" presStyleCnt="2" custRadScaleRad="105900" custRadScaleInc="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E2AC015-D300-4635-AC12-5F3024504A17}" srcId="{81460836-C2B4-41C5-AF53-DD2744FD6B5E}" destId="{6B0A706B-2BDF-4824-AA45-0106D553A3D7}" srcOrd="0" destOrd="0" parTransId="{819508DC-E206-4EBA-87F5-857190C3096B}" sibTransId="{2D3A1314-BA7D-4AE5-8048-A11584DF247B}"/>
    <dgm:cxn modelId="{1604EA11-6AC8-4237-9FFA-DDB98068EEE5}" type="presOf" srcId="{81460836-C2B4-41C5-AF53-DD2744FD6B5E}" destId="{664518B7-88B6-4B9B-92D5-7E0BB51C02DE}" srcOrd="0" destOrd="0" presId="urn:microsoft.com/office/officeart/2005/8/layout/arrow5"/>
    <dgm:cxn modelId="{359CCF48-B45B-4D17-B387-56D802EC0BFA}" type="presOf" srcId="{6B0A706B-2BDF-4824-AA45-0106D553A3D7}" destId="{F0505113-342F-4AE4-861F-B468A1D69159}" srcOrd="0" destOrd="0" presId="urn:microsoft.com/office/officeart/2005/8/layout/arrow5"/>
    <dgm:cxn modelId="{CCD927C7-6B7D-47D3-9622-4A904C2F72F1}" srcId="{81460836-C2B4-41C5-AF53-DD2744FD6B5E}" destId="{380C3A6C-E4DB-4BB8-9D3E-F9625E558C10}" srcOrd="1" destOrd="0" parTransId="{838B4E81-A40D-46D2-869C-71B2D63AD7C6}" sibTransId="{E1D3D03D-92AE-4342-928D-C08F2A459B07}"/>
    <dgm:cxn modelId="{61B95280-9681-47AF-803B-2BA06A91DB3E}" type="presOf" srcId="{380C3A6C-E4DB-4BB8-9D3E-F9625E558C10}" destId="{2CA34870-1657-4194-8AFF-70EB6DF5B934}" srcOrd="0" destOrd="0" presId="urn:microsoft.com/office/officeart/2005/8/layout/arrow5"/>
    <dgm:cxn modelId="{F4A73B3E-A3F8-4BE8-928F-5616854666C4}" type="presParOf" srcId="{664518B7-88B6-4B9B-92D5-7E0BB51C02DE}" destId="{F0505113-342F-4AE4-861F-B468A1D69159}" srcOrd="0" destOrd="0" presId="urn:microsoft.com/office/officeart/2005/8/layout/arrow5"/>
    <dgm:cxn modelId="{D89B891F-07F0-495C-9C67-FCA9C871A245}" type="presParOf" srcId="{664518B7-88B6-4B9B-92D5-7E0BB51C02DE}" destId="{2CA34870-1657-4194-8AFF-70EB6DF5B93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05113-342F-4AE4-861F-B468A1D69159}">
      <dsp:nvSpPr>
        <dsp:cNvPr id="0" name=""/>
        <dsp:cNvSpPr/>
      </dsp:nvSpPr>
      <dsp:spPr>
        <a:xfrm rot="16200000">
          <a:off x="261" y="1125"/>
          <a:ext cx="2302005" cy="230200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Enfocarse completamente en ellos</a:t>
          </a:r>
          <a:endParaRPr lang="es-MX" sz="1800" kern="1200" dirty="0"/>
        </a:p>
      </dsp:txBody>
      <dsp:txXfrm rot="5400000">
        <a:off x="262" y="576625"/>
        <a:ext cx="1899154" cy="1151003"/>
      </dsp:txXfrm>
    </dsp:sp>
    <dsp:sp modelId="{2CA34870-1657-4194-8AFF-70EB6DF5B934}">
      <dsp:nvSpPr>
        <dsp:cNvPr id="0" name=""/>
        <dsp:cNvSpPr/>
      </dsp:nvSpPr>
      <dsp:spPr>
        <a:xfrm rot="5400000">
          <a:off x="2450260" y="1125"/>
          <a:ext cx="2302005" cy="230200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1599379"/>
            <a:satOff val="-18644"/>
            <a:lumOff val="17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Olvidarlos</a:t>
          </a:r>
          <a:endParaRPr lang="es-MX" sz="1800" kern="1200" dirty="0"/>
        </a:p>
      </dsp:txBody>
      <dsp:txXfrm rot="-5400000">
        <a:off x="2853112" y="576626"/>
        <a:ext cx="1899154" cy="1151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05113-342F-4AE4-861F-B468A1D69159}">
      <dsp:nvSpPr>
        <dsp:cNvPr id="0" name=""/>
        <dsp:cNvSpPr/>
      </dsp:nvSpPr>
      <dsp:spPr>
        <a:xfrm rot="16200000">
          <a:off x="261" y="1125"/>
          <a:ext cx="2302005" cy="230200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Enfocarse completamente en ellos</a:t>
          </a:r>
          <a:endParaRPr lang="es-MX" sz="1800" kern="1200" dirty="0"/>
        </a:p>
      </dsp:txBody>
      <dsp:txXfrm rot="5400000">
        <a:off x="262" y="576625"/>
        <a:ext cx="1899154" cy="1151003"/>
      </dsp:txXfrm>
    </dsp:sp>
    <dsp:sp modelId="{2CA34870-1657-4194-8AFF-70EB6DF5B934}">
      <dsp:nvSpPr>
        <dsp:cNvPr id="0" name=""/>
        <dsp:cNvSpPr/>
      </dsp:nvSpPr>
      <dsp:spPr>
        <a:xfrm rot="5400000">
          <a:off x="2450522" y="2250"/>
          <a:ext cx="2302005" cy="230200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1599379"/>
            <a:satOff val="-18644"/>
            <a:lumOff val="17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Olvidarlos</a:t>
          </a:r>
          <a:endParaRPr lang="es-MX" sz="1800" kern="1200" dirty="0"/>
        </a:p>
      </dsp:txBody>
      <dsp:txXfrm rot="-5400000">
        <a:off x="2853374" y="577751"/>
        <a:ext cx="1899154" cy="1151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2d5601ac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e2d5601ac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2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4" r:id="rId5"/>
    <p:sldLayoutId id="214748366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IX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los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capítulos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«Alcanzar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a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los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adictos»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(263-278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),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«Cuando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las naciones vienen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a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nosotros»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(279-294)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y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«A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uno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de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estos»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(295-308)  en el libro “La Evangelización” (45 págs.)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Evangelismo a los marginados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79373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IX: Evangelización en distintos contextos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27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23528" y="1923678"/>
            <a:ext cx="8711952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.</a:t>
            </a:r>
          </a:p>
          <a:p>
            <a:pPr marL="0" lvl="0" indent="0">
              <a:buNone/>
            </a:pPr>
            <a:endParaRPr lang="es-MX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sz="1800" dirty="0" smtClean="0">
                <a:latin typeface="Calibri" pitchFamily="34" charset="0"/>
              </a:rPr>
              <a:t>Entonces </a:t>
            </a:r>
            <a:r>
              <a:rPr lang="es-MX" sz="1800" dirty="0">
                <a:latin typeface="Calibri" pitchFamily="34" charset="0"/>
              </a:rPr>
              <a:t>el Rey dirá a los de su derecha: Venid, benditos de mi Padre, heredad el reino preparado para vosotros desde la fundación del </a:t>
            </a:r>
            <a:r>
              <a:rPr lang="es-MX" sz="1800" dirty="0" smtClean="0">
                <a:latin typeface="Calibri" pitchFamily="34" charset="0"/>
              </a:rPr>
              <a:t>mundo. </a:t>
            </a:r>
            <a:r>
              <a:rPr lang="es-MX" sz="1800" dirty="0">
                <a:latin typeface="Calibri" pitchFamily="34" charset="0"/>
              </a:rPr>
              <a:t>Porque tuve hambre, y me disteis de comer; tuve sed, y me disteis de beber; fui forastero, y me </a:t>
            </a:r>
            <a:r>
              <a:rPr lang="es-MX" sz="1800" dirty="0" smtClean="0">
                <a:latin typeface="Calibri" pitchFamily="34" charset="0"/>
              </a:rPr>
              <a:t>recogisteis; </a:t>
            </a:r>
            <a:r>
              <a:rPr lang="es-MX" sz="1800" dirty="0">
                <a:latin typeface="Calibri" pitchFamily="34" charset="0"/>
              </a:rPr>
              <a:t>estuve desnudo, y me cubristeis; enfermo, y me visitasteis; en la cárcel, y vinisteis a </a:t>
            </a:r>
            <a:r>
              <a:rPr lang="es-MX" sz="1800" dirty="0" smtClean="0">
                <a:latin typeface="Calibri" pitchFamily="34" charset="0"/>
              </a:rPr>
              <a:t>mí. Entonces </a:t>
            </a:r>
            <a:r>
              <a:rPr lang="es-MX" sz="1800" dirty="0">
                <a:latin typeface="Calibri" pitchFamily="34" charset="0"/>
              </a:rPr>
              <a:t>los justos le responderán diciendo: Señor, ¿cuándo te vimos hambriento, y te sustentamos, o sediento, y te dimos de </a:t>
            </a:r>
            <a:r>
              <a:rPr lang="es-MX" sz="1800" dirty="0" smtClean="0">
                <a:latin typeface="Calibri" pitchFamily="34" charset="0"/>
              </a:rPr>
              <a:t>beber? ¿</a:t>
            </a:r>
            <a:r>
              <a:rPr lang="es-MX" sz="1800" dirty="0">
                <a:latin typeface="Calibri" pitchFamily="34" charset="0"/>
              </a:rPr>
              <a:t>Y cuándo te vimos forastero, y te recogimos, o desnudo, y te cubrimos</a:t>
            </a:r>
            <a:r>
              <a:rPr lang="es-MX" sz="1800" dirty="0" smtClean="0">
                <a:latin typeface="Calibri" pitchFamily="34" charset="0"/>
              </a:rPr>
              <a:t>? </a:t>
            </a:r>
            <a:r>
              <a:rPr lang="es-MX" sz="1800" dirty="0">
                <a:latin typeface="Calibri" pitchFamily="34" charset="0"/>
              </a:rPr>
              <a:t>¿O cuándo te vimos enfermo, o en la cárcel, y vinimos a </a:t>
            </a:r>
            <a:r>
              <a:rPr lang="es-MX" sz="1800" dirty="0" smtClean="0">
                <a:latin typeface="Calibri" pitchFamily="34" charset="0"/>
              </a:rPr>
              <a:t>ti? </a:t>
            </a:r>
            <a:r>
              <a:rPr lang="es-MX" sz="1800" dirty="0">
                <a:latin typeface="Calibri" pitchFamily="34" charset="0"/>
              </a:rPr>
              <a:t>Y respondiendo el Rey, les dirá: De cierto os digo que en cuanto lo hicisteis a uno de estos mis hermanos más pequeños, a mí lo hicisteis</a:t>
            </a:r>
            <a:endParaRPr sz="1800"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Mateo 25:34-40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Ministerio a los marginados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5" name="Google Shape;188;p20"/>
          <p:cNvSpPr txBox="1">
            <a:spLocks noGrp="1"/>
          </p:cNvSpPr>
          <p:nvPr/>
        </p:nvSpPr>
        <p:spPr>
          <a:xfrm>
            <a:off x="467544" y="1645298"/>
            <a:ext cx="36603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Marginación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Lo contrario a integración. Una presona marginada es aquella que “no participa” o “es excluida” en un grupo.</a:t>
            </a:r>
            <a:endParaRPr dirty="0">
              <a:solidFill>
                <a:srgbClr val="080808"/>
              </a:solidFill>
              <a:latin typeface="Calibri" pitchFamily="34" charset="0"/>
            </a:endParaRPr>
          </a:p>
        </p:txBody>
      </p:sp>
      <p:sp>
        <p:nvSpPr>
          <p:cNvPr id="16" name="Google Shape;190;p20"/>
          <p:cNvSpPr txBox="1">
            <a:spLocks noGrp="1"/>
          </p:cNvSpPr>
          <p:nvPr/>
        </p:nvSpPr>
        <p:spPr>
          <a:xfrm>
            <a:off x="4932040" y="411510"/>
            <a:ext cx="3660300" cy="42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¿Quiénes son los excluidos en Mateo 25:31-46?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Hambrientos/sedientos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Desnudos</a:t>
            </a:r>
          </a:p>
          <a:p>
            <a:pPr marL="342900" indent="-342900"/>
            <a:endParaRPr lang="en" dirty="0" smtClean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Forasteros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Enfermos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342900" indent="-342900"/>
            <a:r>
              <a:rPr lang="en" dirty="0" smtClean="0">
                <a:solidFill>
                  <a:srgbClr val="080808"/>
                </a:solidFill>
                <a:latin typeface="Calibri" pitchFamily="34" charset="0"/>
              </a:rPr>
              <a:t>Presos </a:t>
            </a:r>
          </a:p>
          <a:p>
            <a:pPr marL="342900" indent="-342900"/>
            <a:endParaRPr lang="en" dirty="0">
              <a:solidFill>
                <a:srgbClr val="080808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" dirty="0" smtClean="0">
              <a:solidFill>
                <a:srgbClr val="08080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¿Quiénes son los exluidos hoy?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4" name="Google Shape;320;p29"/>
          <p:cNvSpPr txBox="1">
            <a:spLocks/>
          </p:cNvSpPr>
          <p:nvPr/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16" name="Google Shape;708;p46"/>
          <p:cNvSpPr/>
          <p:nvPr/>
        </p:nvSpPr>
        <p:spPr>
          <a:xfrm>
            <a:off x="1691840" y="1851750"/>
            <a:ext cx="1440000" cy="14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Personas en situación de calle</a:t>
            </a:r>
          </a:p>
        </p:txBody>
      </p:sp>
      <p:sp>
        <p:nvSpPr>
          <p:cNvPr id="17" name="Google Shape;709;p46"/>
          <p:cNvSpPr/>
          <p:nvPr/>
        </p:nvSpPr>
        <p:spPr>
          <a:xfrm>
            <a:off x="3035251" y="3507854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Migrantes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8" name="Google Shape;710;p46"/>
          <p:cNvSpPr/>
          <p:nvPr/>
        </p:nvSpPr>
        <p:spPr>
          <a:xfrm>
            <a:off x="7346389" y="1779662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Comunidad LGTB+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9" name="Google Shape;711;p46"/>
          <p:cNvSpPr/>
          <p:nvPr/>
        </p:nvSpPr>
        <p:spPr>
          <a:xfrm>
            <a:off x="4716096" y="1779662"/>
            <a:ext cx="1440000" cy="14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Presos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0" name="Google Shape;712;p46"/>
          <p:cNvSpPr/>
          <p:nvPr/>
        </p:nvSpPr>
        <p:spPr>
          <a:xfrm>
            <a:off x="6131264" y="3507854"/>
            <a:ext cx="1537079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Discapacitados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1" name="Google Shape;713;p46"/>
          <p:cNvSpPr/>
          <p:nvPr/>
        </p:nvSpPr>
        <p:spPr>
          <a:xfrm>
            <a:off x="323688" y="3507854"/>
            <a:ext cx="1440000" cy="144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Pobres</a:t>
            </a:r>
            <a:endParaRPr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Los extremos en la Iglesia</a:t>
            </a:r>
            <a:endParaRPr dirty="0">
              <a:latin typeface="Calibri" pitchFamily="34" charset="0"/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26" name="Google Shape;158;p18"/>
          <p:cNvGrpSpPr/>
          <p:nvPr/>
        </p:nvGrpSpPr>
        <p:grpSpPr>
          <a:xfrm>
            <a:off x="389118" y="861852"/>
            <a:ext cx="366458" cy="366437"/>
            <a:chOff x="1923675" y="1633650"/>
            <a:chExt cx="436000" cy="435975"/>
          </a:xfrm>
        </p:grpSpPr>
        <p:sp>
          <p:nvSpPr>
            <p:cNvPr id="27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203;p21"/>
          <p:cNvSpPr txBox="1">
            <a:spLocks/>
          </p:cNvSpPr>
          <p:nvPr/>
        </p:nvSpPr>
        <p:spPr>
          <a:xfrm>
            <a:off x="3981760" y="2335138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Cuántas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casas</a:t>
            </a:r>
          </a:p>
        </p:txBody>
      </p:sp>
      <p:sp>
        <p:nvSpPr>
          <p:cNvPr id="29" name="Google Shape;220;p22"/>
          <p:cNvSpPr txBox="1">
            <a:spLocks/>
          </p:cNvSpPr>
          <p:nvPr/>
        </p:nvSpPr>
        <p:spPr>
          <a:xfrm>
            <a:off x="395536" y="1639282"/>
            <a:ext cx="8424936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«Para que el evangelio sea tomado en serio en una comunidad, es esencial que hay una relación al testimonio de vidas cambiadas»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77809418"/>
              </p:ext>
            </p:extLst>
          </p:nvPr>
        </p:nvGraphicFramePr>
        <p:xfrm>
          <a:off x="2267744" y="2571750"/>
          <a:ext cx="475252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74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Ejemplo en la pobreza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5" name="Google Shape;188;p20"/>
          <p:cNvSpPr txBox="1">
            <a:spLocks noGrp="1"/>
          </p:cNvSpPr>
          <p:nvPr/>
        </p:nvSpPr>
        <p:spPr>
          <a:xfrm>
            <a:off x="323528" y="1645298"/>
            <a:ext cx="8676456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Los extremos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s-MX" b="1" dirty="0">
              <a:solidFill>
                <a:srgbClr val="080808"/>
              </a:solidFill>
              <a:latin typeface="Calibri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s-MX" b="1" dirty="0">
              <a:solidFill>
                <a:srgbClr val="080808"/>
              </a:solidFill>
              <a:latin typeface="Calibri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Evangelio         					                             Religiosidad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Social y el                                                                                                           y el enfoque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Enfoque  						             personal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rgbClr val="080808"/>
                </a:solidFill>
                <a:latin typeface="Calibri" pitchFamily="34" charset="0"/>
              </a:rPr>
              <a:t>Humanista  </a:t>
            </a: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080808"/>
              </a:solidFill>
              <a:latin typeface="Calibri" pitchFamily="34" charset="0"/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2695366051"/>
              </p:ext>
            </p:extLst>
          </p:nvPr>
        </p:nvGraphicFramePr>
        <p:xfrm>
          <a:off x="2267744" y="2571750"/>
          <a:ext cx="475252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50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¿Qué hacer?</a:t>
            </a:r>
            <a:endParaRPr dirty="0"/>
          </a:p>
        </p:txBody>
      </p:sp>
      <p:sp>
        <p:nvSpPr>
          <p:cNvPr id="479" name="Google Shape;479;p4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libri" pitchFamily="34" charset="0"/>
              </a:rPr>
              <a:t>8</a:t>
            </a:fld>
            <a:endParaRPr>
              <a:latin typeface="Calibri" pitchFamily="34" charset="0"/>
            </a:endParaRPr>
          </a:p>
        </p:txBody>
      </p:sp>
      <p:sp>
        <p:nvSpPr>
          <p:cNvPr id="480" name="Google Shape;480;p40"/>
          <p:cNvSpPr/>
          <p:nvPr/>
        </p:nvSpPr>
        <p:spPr>
          <a:xfrm>
            <a:off x="0" y="2795777"/>
            <a:ext cx="9144000" cy="1011044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0"/>
          <p:cNvSpPr/>
          <p:nvPr/>
        </p:nvSpPr>
        <p:spPr>
          <a:xfrm>
            <a:off x="0" y="2795777"/>
            <a:ext cx="9144000" cy="1011044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p40"/>
          <p:cNvGrpSpPr/>
          <p:nvPr/>
        </p:nvGrpSpPr>
        <p:grpSpPr>
          <a:xfrm>
            <a:off x="1786339" y="2128150"/>
            <a:ext cx="473400" cy="473400"/>
            <a:chOff x="1786339" y="1703401"/>
            <a:chExt cx="473400" cy="473400"/>
          </a:xfrm>
        </p:grpSpPr>
        <p:sp>
          <p:nvSpPr>
            <p:cNvPr id="483" name="Google Shape;483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1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85" name="Google Shape;485;p40"/>
          <p:cNvGrpSpPr/>
          <p:nvPr/>
        </p:nvGrpSpPr>
        <p:grpSpPr>
          <a:xfrm>
            <a:off x="3814414" y="2128150"/>
            <a:ext cx="473400" cy="473400"/>
            <a:chOff x="3814414" y="1703401"/>
            <a:chExt cx="473400" cy="473400"/>
          </a:xfrm>
        </p:grpSpPr>
        <p:sp>
          <p:nvSpPr>
            <p:cNvPr id="486" name="Google Shape;486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3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5842489" y="2128150"/>
            <a:ext cx="473400" cy="473400"/>
            <a:chOff x="5842489" y="1703401"/>
            <a:chExt cx="473400" cy="473400"/>
          </a:xfrm>
        </p:grpSpPr>
        <p:sp>
          <p:nvSpPr>
            <p:cNvPr id="489" name="Google Shape;489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5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6880814" y="4001049"/>
            <a:ext cx="473400" cy="473400"/>
            <a:chOff x="6880814" y="3576300"/>
            <a:chExt cx="473400" cy="473400"/>
          </a:xfrm>
        </p:grpSpPr>
        <p:sp>
          <p:nvSpPr>
            <p:cNvPr id="492" name="Google Shape;492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6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4" name="Google Shape;494;p40"/>
          <p:cNvGrpSpPr/>
          <p:nvPr/>
        </p:nvGrpSpPr>
        <p:grpSpPr>
          <a:xfrm>
            <a:off x="4852739" y="4001049"/>
            <a:ext cx="473400" cy="473400"/>
            <a:chOff x="4852739" y="3576300"/>
            <a:chExt cx="473400" cy="473400"/>
          </a:xfrm>
        </p:grpSpPr>
        <p:sp>
          <p:nvSpPr>
            <p:cNvPr id="495" name="Google Shape;495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4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7" name="Google Shape;497;p40"/>
          <p:cNvGrpSpPr/>
          <p:nvPr/>
        </p:nvGrpSpPr>
        <p:grpSpPr>
          <a:xfrm>
            <a:off x="2824664" y="4001049"/>
            <a:ext cx="473400" cy="473400"/>
            <a:chOff x="2824664" y="3576300"/>
            <a:chExt cx="473400" cy="473400"/>
          </a:xfrm>
        </p:grpSpPr>
        <p:sp>
          <p:nvSpPr>
            <p:cNvPr id="498" name="Google Shape;498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2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sp>
        <p:nvSpPr>
          <p:cNvPr id="500" name="Google Shape;500;p40"/>
          <p:cNvSpPr txBox="1"/>
          <p:nvPr/>
        </p:nvSpPr>
        <p:spPr>
          <a:xfrm>
            <a:off x="137985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No juzgar ni discriminar 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1" name="Google Shape;501;p40"/>
          <p:cNvSpPr txBox="1"/>
          <p:nvPr/>
        </p:nvSpPr>
        <p:spPr>
          <a:xfrm>
            <a:off x="3377205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Presentarles el evangelio 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2" name="Google Shape;502;p40"/>
          <p:cNvSpPr txBox="1"/>
          <p:nvPr/>
        </p:nvSpPr>
        <p:spPr>
          <a:xfrm>
            <a:off x="543601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Guiarlo a establecer su identidad delante de Dios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3" name="Google Shape;503;p40"/>
          <p:cNvSpPr txBox="1"/>
          <p:nvPr/>
        </p:nvSpPr>
        <p:spPr>
          <a:xfrm>
            <a:off x="2237434" y="4488349"/>
            <a:ext cx="161448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Observar sus necesidades espirituales, personales y sociales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444625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Ver</a:t>
            </a: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 maneras de la restauración en Cristo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5" name="Google Shape;505;p40"/>
          <p:cNvSpPr txBox="1"/>
          <p:nvPr/>
        </p:nvSpPr>
        <p:spPr>
          <a:xfrm>
            <a:off x="6474334" y="4488349"/>
            <a:ext cx="162605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Acompañarlo, guiarlo a buenas decisiones o referirlo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6" name="Google Shape;506;p40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77205" y="24253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74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Misericordia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479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731656" y="699542"/>
            <a:ext cx="4160823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r>
              <a:rPr lang="es-MX" sz="2400" dirty="0" smtClean="0">
                <a:latin typeface="Calibri" pitchFamily="34" charset="0"/>
              </a:rPr>
              <a:t>La misericordia es la manera para traer la gloria del evangelio al hacer que las personas vengan a Cristo</a:t>
            </a: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800100" lvl="1" indent="-342900"/>
            <a:r>
              <a:rPr lang="es-MX" sz="2400" dirty="0" smtClean="0">
                <a:latin typeface="Calibri" pitchFamily="34" charset="0"/>
              </a:rPr>
              <a:t>Actos de misericordia:</a:t>
            </a:r>
          </a:p>
          <a:p>
            <a:pPr marL="457200" lvl="1" indent="0">
              <a:buNone/>
            </a:pPr>
            <a:r>
              <a:rPr lang="es-MX" sz="2400" dirty="0" smtClean="0">
                <a:latin typeface="Calibri" pitchFamily="34" charset="0"/>
              </a:rPr>
              <a:t>Proveer/ cuidar/ acompañar/ capacitar</a:t>
            </a: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Towfiqu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barbhuiya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https://unsplash.com/photos/3aGZ7a97qwA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6665405</TotalTime>
  <Words>487</Words>
  <Application>Microsoft Office PowerPoint</Application>
  <PresentationFormat>Presentación en pantalla (16:9)</PresentationFormat>
  <Paragraphs>95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Evangelismo a los marginados</vt:lpstr>
      <vt:lpstr>Presentación de PowerPoint</vt:lpstr>
      <vt:lpstr>Ministerio a los marginados</vt:lpstr>
      <vt:lpstr>¿Quiénes son los exluidos hoy?</vt:lpstr>
      <vt:lpstr>Los extremos en la Iglesia</vt:lpstr>
      <vt:lpstr>Ejemplo en la pobreza</vt:lpstr>
      <vt:lpstr>¿Qué hacer?</vt:lpstr>
      <vt:lpstr>Misericordia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86</cp:revision>
  <dcterms:modified xsi:type="dcterms:W3CDTF">2021-09-28T14:46:36Z</dcterms:modified>
</cp:coreProperties>
</file>