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handoutMasterIdLst>
    <p:handoutMasterId r:id="rId6"/>
  </p:handoutMasterIdLst>
  <p:sldIdLst>
    <p:sldId id="285" r:id="rId2"/>
    <p:sldId id="286" r:id="rId3"/>
    <p:sldId id="287" r:id="rId4"/>
    <p:sldId id="288" r:id="rId5"/>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98" autoAdjust="0"/>
    <p:restoredTop sz="94660"/>
  </p:normalViewPr>
  <p:slideViewPr>
    <p:cSldViewPr snapToGrid="0">
      <p:cViewPr varScale="1">
        <p:scale>
          <a:sx n="115" d="100"/>
          <a:sy n="115" d="100"/>
        </p:scale>
        <p:origin x="-480" y="-1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ableStyles" Target="tableStyles.xml"/><Relationship Id="rId103" Type="http://schemas.microsoft.com/office/2016/11/relationships/changesInfo" Target="changesInfos/changesInfo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handoutMaster" Target="handoutMasters/handout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nson Parler" userId="1b59c76c512d4938" providerId="LiveId" clId="{50C58E56-011C-4DDC-B36F-EBB96755CA8E}"/>
    <pc:docChg chg="custSel modSld">
      <pc:chgData name="Branson Parler" userId="1b59c76c512d4938" providerId="LiveId" clId="{50C58E56-011C-4DDC-B36F-EBB96755CA8E}" dt="2019-07-19T19:26:29.023" v="355" actId="20577"/>
      <pc:docMkLst>
        <pc:docMk/>
      </pc:docMkLst>
      <pc:sldChg chg="modSp">
        <pc:chgData name="Branson Parler" userId="1b59c76c512d4938" providerId="LiveId" clId="{50C58E56-011C-4DDC-B36F-EBB96755CA8E}" dt="2019-07-19T19:26:29.023" v="355" actId="20577"/>
        <pc:sldMkLst>
          <pc:docMk/>
          <pc:sldMk cId="867009722" sldId="256"/>
        </pc:sldMkLst>
        <pc:spChg chg="mod">
          <ac:chgData name="Branson Parler" userId="1b59c76c512d4938" providerId="LiveId" clId="{50C58E56-011C-4DDC-B36F-EBB96755CA8E}" dt="2019-07-19T19:26:29.023" v="355" actId="20577"/>
          <ac:spMkLst>
            <pc:docMk/>
            <pc:sldMk cId="867009722" sldId="256"/>
            <ac:spMk id="2" creationId="{00000000-0000-0000-0000-000000000000}"/>
          </ac:spMkLst>
        </pc:spChg>
      </pc:sldChg>
      <pc:sldChg chg="modSp">
        <pc:chgData name="Branson Parler" userId="1b59c76c512d4938" providerId="LiveId" clId="{50C58E56-011C-4DDC-B36F-EBB96755CA8E}" dt="2019-07-19T19:26:06.457" v="305" actId="20577"/>
        <pc:sldMkLst>
          <pc:docMk/>
          <pc:sldMk cId="3096403630" sldId="360"/>
        </pc:sldMkLst>
        <pc:spChg chg="mod">
          <ac:chgData name="Branson Parler" userId="1b59c76c512d4938" providerId="LiveId" clId="{50C58E56-011C-4DDC-B36F-EBB96755CA8E}" dt="2019-07-19T19:26:06.457" v="305" actId="20577"/>
          <ac:spMkLst>
            <pc:docMk/>
            <pc:sldMk cId="3096403630" sldId="360"/>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D1EEEDBA-6AC9-4CAE-A4BD-499697BE911C}" type="datetimeFigureOut">
              <a:rPr lang="en-US" smtClean="0"/>
              <a:t>11/13/19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01FA928-70EB-49F8-BD4E-71A5010F61ED}" type="slidenum">
              <a:rPr lang="en-US" smtClean="0"/>
              <a:t>‹#›</a:t>
            </a:fld>
            <a:endParaRPr lang="en-US"/>
          </a:p>
        </p:txBody>
      </p:sp>
    </p:spTree>
    <p:extLst>
      <p:ext uri="{BB962C8B-B14F-4D97-AF65-F5344CB8AC3E}">
        <p14:creationId xmlns:p14="http://schemas.microsoft.com/office/powerpoint/2010/main" val="363423723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2C883275-9B1A-4844-934A-C645F22A12F9}" type="datetimeFigureOut">
              <a:rPr lang="en-US" smtClean="0"/>
              <a:t>11/13/19</a:t>
            </a:fld>
            <a:endParaRPr lang="en-US"/>
          </a:p>
        </p:txBody>
      </p:sp>
      <p:sp>
        <p:nvSpPr>
          <p:cNvPr id="5" name="Footer Placeholder 4"/>
          <p:cNvSpPr>
            <a:spLocks noGrp="1"/>
          </p:cNvSpPr>
          <p:nvPr>
            <p:ph type="ftr" sz="quarter" idx="11"/>
          </p:nvPr>
        </p:nvSpPr>
        <p:spPr>
          <a:xfrm>
            <a:off x="533401" y="5936189"/>
            <a:ext cx="4021666" cy="365125"/>
          </a:xfrm>
        </p:spPr>
        <p:txBody>
          <a:bodyPr/>
          <a:lstStyle/>
          <a:p>
            <a:endParaRPr lang="en-US"/>
          </a:p>
        </p:txBody>
      </p:sp>
      <p:sp>
        <p:nvSpPr>
          <p:cNvPr id="6" name="Slide Number Placeholder 5"/>
          <p:cNvSpPr>
            <a:spLocks noGrp="1"/>
          </p:cNvSpPr>
          <p:nvPr>
            <p:ph type="sldNum" sz="quarter" idx="12"/>
          </p:nvPr>
        </p:nvSpPr>
        <p:spPr>
          <a:xfrm>
            <a:off x="7010399" y="2750337"/>
            <a:ext cx="1370293" cy="1356442"/>
          </a:xfrm>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1313423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883275-9B1A-4844-934A-C645F22A12F9}"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310"/>
            <a:ext cx="1149836" cy="1090789"/>
          </a:xfrm>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3939361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883275-9B1A-4844-934A-C645F22A12F9}"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616"/>
            <a:ext cx="1149836" cy="1090789"/>
          </a:xfrm>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15273298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883275-9B1A-4844-934A-C645F22A12F9}"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F39EFD46-8438-4AAE-8751-D930909D1508}" type="slidenum">
              <a:rPr lang="en-US" smtClean="0"/>
              <a:t>‹#›</a:t>
            </a:fld>
            <a:endParaRPr lang="en-US"/>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8493793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883275-9B1A-4844-934A-C645F22A12F9}"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687840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2C883275-9B1A-4844-934A-C645F22A12F9}" type="datetimeFigureOut">
              <a:rPr lang="en-US" smtClean="0"/>
              <a:t>11/13/19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5961201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2C883275-9B1A-4844-934A-C645F22A12F9}" type="datetimeFigureOut">
              <a:rPr lang="en-US" smtClean="0"/>
              <a:t>11/13/19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30831732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883275-9B1A-4844-934A-C645F22A12F9}" type="datetimeFigureOut">
              <a:rPr lang="en-US" smtClean="0"/>
              <a:t>11/13/19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42097480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2C883275-9B1A-4844-934A-C645F22A12F9}" type="datetimeFigureOut">
              <a:rPr lang="en-US" smtClean="0"/>
              <a:t>11/13/19</a:t>
            </a:fld>
            <a:endParaRPr lang="en-US"/>
          </a:p>
        </p:txBody>
      </p:sp>
      <p:sp>
        <p:nvSpPr>
          <p:cNvPr id="5" name="Footer Placeholder 4"/>
          <p:cNvSpPr>
            <a:spLocks noGrp="1"/>
          </p:cNvSpPr>
          <p:nvPr>
            <p:ph type="ftr" sz="quarter" idx="11"/>
          </p:nvPr>
        </p:nvSpPr>
        <p:spPr>
          <a:xfrm>
            <a:off x="510241" y="5936189"/>
            <a:ext cx="4518959" cy="365125"/>
          </a:xfrm>
        </p:spPr>
        <p:txBody>
          <a:bodyPr/>
          <a:lstStyle/>
          <a:p>
            <a:endParaRPr lang="en-US"/>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F39EFD46-8438-4AAE-8751-D930909D1508}" type="slidenum">
              <a:rPr lang="en-US" smtClean="0"/>
              <a:t>‹#›</a:t>
            </a:fld>
            <a:endParaRPr lang="en-US"/>
          </a:p>
        </p:txBody>
      </p:sp>
    </p:spTree>
    <p:extLst>
      <p:ext uri="{BB962C8B-B14F-4D97-AF65-F5344CB8AC3E}">
        <p14:creationId xmlns:p14="http://schemas.microsoft.com/office/powerpoint/2010/main" val="3832593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883275-9B1A-4844-934A-C645F22A12F9}" type="datetimeFigureOut">
              <a:rPr lang="en-US" smtClean="0"/>
              <a:t>11/13/19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703105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65810" y="5936188"/>
            <a:ext cx="2057400" cy="365125"/>
          </a:xfrm>
        </p:spPr>
        <p:txBody>
          <a:bodyPr/>
          <a:lstStyle/>
          <a:p>
            <a:fld id="{2C883275-9B1A-4844-934A-C645F22A12F9}" type="datetimeFigureOut">
              <a:rPr lang="en-US" smtClean="0"/>
              <a:t>11/13/19</a:t>
            </a:fld>
            <a:endParaRPr lang="en-US"/>
          </a:p>
        </p:txBody>
      </p:sp>
      <p:sp>
        <p:nvSpPr>
          <p:cNvPr id="5" name="Footer Placeholder 4"/>
          <p:cNvSpPr>
            <a:spLocks noGrp="1"/>
          </p:cNvSpPr>
          <p:nvPr>
            <p:ph type="ftr" sz="quarter" idx="11"/>
          </p:nvPr>
        </p:nvSpPr>
        <p:spPr>
          <a:xfrm>
            <a:off x="533400" y="5936189"/>
            <a:ext cx="4834673" cy="365125"/>
          </a:xfrm>
        </p:spPr>
        <p:txBody>
          <a:bodyPr/>
          <a:lstStyle/>
          <a:p>
            <a:endParaRPr lang="en-US"/>
          </a:p>
        </p:txBody>
      </p:sp>
      <p:sp>
        <p:nvSpPr>
          <p:cNvPr id="6" name="Slide Number Placeholder 5"/>
          <p:cNvSpPr>
            <a:spLocks noGrp="1"/>
          </p:cNvSpPr>
          <p:nvPr>
            <p:ph type="sldNum" sz="quarter" idx="12"/>
          </p:nvPr>
        </p:nvSpPr>
        <p:spPr>
          <a:xfrm>
            <a:off x="7856438" y="2869896"/>
            <a:ext cx="1149836" cy="1090789"/>
          </a:xfrm>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1345867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883275-9B1A-4844-934A-C645F22A12F9}"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3023876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883275-9B1A-4844-934A-C645F22A12F9}" type="datetimeFigureOut">
              <a:rPr lang="en-US" smtClean="0"/>
              <a:t>11/13/19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3822603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883275-9B1A-4844-934A-C645F22A12F9}" type="datetimeFigureOut">
              <a:rPr lang="en-US" smtClean="0"/>
              <a:t>11/13/19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3574651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cstate="print">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2C883275-9B1A-4844-934A-C645F22A12F9}" type="datetimeFigureOut">
              <a:rPr lang="en-US" smtClean="0"/>
              <a:t>11/13/19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24631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883275-9B1A-4844-934A-C645F22A12F9}"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95386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883275-9B1A-4844-934A-C645F22A12F9}"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3631419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C883275-9B1A-4844-934A-C645F22A12F9}" type="datetimeFigureOut">
              <a:rPr lang="en-US" smtClean="0"/>
              <a:t>11/13/19</a:t>
            </a:fld>
            <a:endParaRPr lang="en-US"/>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F39EFD46-8438-4AAE-8751-D930909D1508}" type="slidenum">
              <a:rPr lang="en-US" smtClean="0"/>
              <a:t>‹#›</a:t>
            </a:fld>
            <a:endParaRPr lang="en-US"/>
          </a:p>
        </p:txBody>
      </p:sp>
    </p:spTree>
    <p:extLst>
      <p:ext uri="{BB962C8B-B14F-4D97-AF65-F5344CB8AC3E}">
        <p14:creationId xmlns:p14="http://schemas.microsoft.com/office/powerpoint/2010/main" val="3772866307"/>
      </p:ext>
    </p:extLst>
  </p:cSld>
  <p:clrMap bg1="dk1" tx1="lt1" bg2="dk2" tx2="lt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 id="2147483766"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What’s wrong? </a:t>
            </a:r>
          </a:p>
        </p:txBody>
      </p:sp>
      <p:sp>
        <p:nvSpPr>
          <p:cNvPr id="3" name="Content Placeholder 2"/>
          <p:cNvSpPr>
            <a:spLocks noGrp="1"/>
          </p:cNvSpPr>
          <p:nvPr>
            <p:ph idx="1"/>
          </p:nvPr>
        </p:nvSpPr>
        <p:spPr/>
        <p:txBody>
          <a:bodyPr>
            <a:normAutofit/>
          </a:bodyPr>
          <a:lstStyle/>
          <a:p>
            <a:r>
              <a:rPr lang="en-US" dirty="0"/>
              <a:t>Danger of misdiagnosis of the root problem </a:t>
            </a:r>
            <a:endParaRPr lang="en-US" dirty="0">
              <a:sym typeface="Wingdings" panose="05000000000000000000" pitchFamily="2" charset="2"/>
            </a:endParaRPr>
          </a:p>
          <a:p>
            <a:endParaRPr lang="en-US" dirty="0">
              <a:sym typeface="Wingdings" panose="05000000000000000000" pitchFamily="2" charset="2"/>
            </a:endParaRPr>
          </a:p>
          <a:p>
            <a:r>
              <a:rPr lang="en-US" dirty="0">
                <a:sym typeface="Wingdings" panose="05000000000000000000" pitchFamily="2" charset="2"/>
              </a:rPr>
              <a:t>The interpretation of suspicion </a:t>
            </a:r>
          </a:p>
          <a:p>
            <a:endParaRPr lang="en-US" dirty="0">
              <a:sym typeface="Wingdings" panose="05000000000000000000" pitchFamily="2" charset="2"/>
            </a:endParaRPr>
          </a:p>
          <a:p>
            <a:r>
              <a:rPr lang="en-US" dirty="0">
                <a:sym typeface="Wingdings" panose="05000000000000000000" pitchFamily="2" charset="2"/>
              </a:rPr>
              <a:t>What’s wrong: refusal of God’s Word &amp; good gifts</a:t>
            </a:r>
          </a:p>
          <a:p>
            <a:pPr lvl="1"/>
            <a:r>
              <a:rPr lang="en-US" dirty="0">
                <a:sym typeface="Wingdings" panose="05000000000000000000" pitchFamily="2" charset="2"/>
              </a:rPr>
              <a:t>Self-creation</a:t>
            </a:r>
          </a:p>
          <a:p>
            <a:pPr lvl="1"/>
            <a:r>
              <a:rPr lang="en-US" dirty="0">
                <a:sym typeface="Wingdings" panose="05000000000000000000" pitchFamily="2" charset="2"/>
              </a:rPr>
              <a:t>‘Use’ rather than love</a:t>
            </a:r>
            <a:endParaRPr lang="en-US" dirty="0"/>
          </a:p>
          <a:p>
            <a:pPr marL="0" indent="0">
              <a:buNone/>
            </a:pPr>
            <a:endParaRPr lang="en-US" dirty="0"/>
          </a:p>
        </p:txBody>
      </p:sp>
    </p:spTree>
    <p:extLst>
      <p:ext uri="{BB962C8B-B14F-4D97-AF65-F5344CB8AC3E}">
        <p14:creationId xmlns:p14="http://schemas.microsoft.com/office/powerpoint/2010/main" val="23911486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vice of lust </a:t>
            </a:r>
          </a:p>
        </p:txBody>
      </p:sp>
      <p:sp>
        <p:nvSpPr>
          <p:cNvPr id="3" name="Content Placeholder 2"/>
          <p:cNvSpPr>
            <a:spLocks noGrp="1"/>
          </p:cNvSpPr>
          <p:nvPr>
            <p:ph idx="1"/>
          </p:nvPr>
        </p:nvSpPr>
        <p:spPr>
          <a:xfrm>
            <a:off x="533400" y="2336873"/>
            <a:ext cx="6887389" cy="4225852"/>
          </a:xfrm>
        </p:spPr>
        <p:txBody>
          <a:bodyPr>
            <a:normAutofit fontScale="92500" lnSpcReduction="10000"/>
          </a:bodyPr>
          <a:lstStyle/>
          <a:p>
            <a:r>
              <a:rPr lang="en-US" dirty="0"/>
              <a:t>What is a “vice?”</a:t>
            </a:r>
          </a:p>
          <a:p>
            <a:endParaRPr lang="en-US" dirty="0"/>
          </a:p>
          <a:p>
            <a:r>
              <a:rPr lang="en-US" dirty="0"/>
              <a:t>Vice, not just action </a:t>
            </a:r>
          </a:p>
          <a:p>
            <a:endParaRPr lang="en-US" dirty="0"/>
          </a:p>
          <a:p>
            <a:r>
              <a:rPr lang="en-US" dirty="0"/>
              <a:t>Sin of weakness, not malice </a:t>
            </a:r>
          </a:p>
          <a:p>
            <a:endParaRPr lang="en-US" dirty="0"/>
          </a:p>
          <a:p>
            <a:r>
              <a:rPr lang="en-US" dirty="0"/>
              <a:t>Reduces sex to a ‘party for one’</a:t>
            </a:r>
          </a:p>
          <a:p>
            <a:pPr lvl="1"/>
            <a:r>
              <a:rPr lang="en-US" dirty="0"/>
              <a:t>Rebecca </a:t>
            </a:r>
            <a:r>
              <a:rPr lang="en-US" dirty="0" err="1"/>
              <a:t>Konyndyk</a:t>
            </a:r>
            <a:r>
              <a:rPr lang="en-US" dirty="0"/>
              <a:t> DeYoung, </a:t>
            </a:r>
            <a:r>
              <a:rPr lang="en-US" i="1" dirty="0"/>
              <a:t>Glittering Vices </a:t>
            </a:r>
            <a:r>
              <a:rPr lang="en-US" dirty="0"/>
              <a:t>(Brazos, 2009), 164.</a:t>
            </a:r>
          </a:p>
          <a:p>
            <a:endParaRPr lang="en-US" dirty="0"/>
          </a:p>
          <a:p>
            <a:r>
              <a:rPr lang="en-US" dirty="0"/>
              <a:t>The disordered soul is its own punishment</a:t>
            </a:r>
          </a:p>
          <a:p>
            <a:endParaRPr lang="en-US" dirty="0"/>
          </a:p>
          <a:p>
            <a:endParaRPr lang="en-US" dirty="0"/>
          </a:p>
          <a:p>
            <a:endParaRPr lang="en-US" dirty="0"/>
          </a:p>
        </p:txBody>
      </p:sp>
    </p:spTree>
    <p:extLst>
      <p:ext uri="{BB962C8B-B14F-4D97-AF65-F5344CB8AC3E}">
        <p14:creationId xmlns:p14="http://schemas.microsoft.com/office/powerpoint/2010/main" val="372532104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wipe(down)">
                                      <p:cBhvr>
                                        <p:cTn id="25" dur="500"/>
                                        <p:tgtEl>
                                          <p:spTgt spid="3">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wipe(down)">
                                      <p:cBhvr>
                                        <p:cTn id="3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95500"/>
            <a:ext cx="8229600" cy="4686300"/>
          </a:xfrm>
        </p:spPr>
        <p:txBody>
          <a:bodyPr>
            <a:normAutofit/>
          </a:bodyPr>
          <a:lstStyle/>
          <a:p>
            <a:r>
              <a:rPr lang="en-US" dirty="0"/>
              <a:t>“For me the real evil of masturbation would be that it takes an appetite which, in lawful use, leads the individual out of himself to complete (and correct) his own personality in that of another (and finally in children and even grandchildren) and turns it back; sends the man back into the prison of himself, there to keep a harem of imaginary brides. And this harem, once admitted, works against his ever getting out and really uniting with a real woman. For the harem is always accessible, always subservient, calls for no sacrifices or adjustments, and can be endowed with erotic and psychological attractions which no woman can rival… </a:t>
            </a:r>
          </a:p>
        </p:txBody>
      </p:sp>
    </p:spTree>
    <p:extLst>
      <p:ext uri="{BB962C8B-B14F-4D97-AF65-F5344CB8AC3E}">
        <p14:creationId xmlns:p14="http://schemas.microsoft.com/office/powerpoint/2010/main" val="26739402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66924"/>
            <a:ext cx="8229600" cy="4257675"/>
          </a:xfrm>
        </p:spPr>
        <p:txBody>
          <a:bodyPr>
            <a:normAutofit lnSpcReduction="10000"/>
          </a:bodyPr>
          <a:lstStyle/>
          <a:p>
            <a:r>
              <a:rPr lang="en-US" dirty="0"/>
              <a:t>Among those shadowy brides he is always adored, always the perfect lover; no demand is made on his unselfishness, no mortification ever imposed on his vanity. In the end, they become merely the medium through which he increasingly adores himself. . . . After all, almost the main work of life is to come out of our selves, out of the little dark prison we are all born in. Masturbation is to be avoided as all things are to be avoided which retard this process. The danger is that of coming to love the prison.”</a:t>
            </a:r>
          </a:p>
          <a:p>
            <a:endParaRPr lang="en-US" dirty="0"/>
          </a:p>
          <a:p>
            <a:r>
              <a:rPr lang="en-US" dirty="0"/>
              <a:t>Personal Letter From C. S. Lewis to Keith Masson (found in </a:t>
            </a:r>
            <a:r>
              <a:rPr lang="en-US" i="1" dirty="0"/>
              <a:t>The Collected Letters of C.S. Lewis, Volume 3</a:t>
            </a:r>
            <a:r>
              <a:rPr lang="en-US" dirty="0"/>
              <a:t>)</a:t>
            </a:r>
          </a:p>
          <a:p>
            <a:endParaRPr lang="en-US" dirty="0"/>
          </a:p>
          <a:p>
            <a:endParaRPr lang="en-US" dirty="0"/>
          </a:p>
          <a:p>
            <a:endParaRPr lang="en-US" dirty="0"/>
          </a:p>
        </p:txBody>
      </p:sp>
    </p:spTree>
    <p:extLst>
      <p:ext uri="{BB962C8B-B14F-4D97-AF65-F5344CB8AC3E}">
        <p14:creationId xmlns:p14="http://schemas.microsoft.com/office/powerpoint/2010/main" val="17044604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xmlns="" name="Berlin" id="{7B5DBA9E-B069-418E-9360-A61BDD0615A4}" vid="{C7DC10E3-4FF5-456B-A359-A0F378C1E5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453</TotalTime>
  <Words>332</Words>
  <Application>Microsoft Macintosh PowerPoint</Application>
  <PresentationFormat>On-screen Show (4:3)</PresentationFormat>
  <Paragraphs>25</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Berlin</vt:lpstr>
      <vt:lpstr>What’s wrong? </vt:lpstr>
      <vt:lpstr>The vice of lust </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Branson Parler</dc:creator>
  <cp:lastModifiedBy>Wally</cp:lastModifiedBy>
  <cp:revision>35</cp:revision>
  <cp:lastPrinted>2019-07-18T15:38:01Z</cp:lastPrinted>
  <dcterms:created xsi:type="dcterms:W3CDTF">2019-07-16T17:03:09Z</dcterms:created>
  <dcterms:modified xsi:type="dcterms:W3CDTF">2019-11-13T16:18:39Z</dcterms:modified>
</cp:coreProperties>
</file>