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256" r:id="rId2"/>
    <p:sldId id="272" r:id="rId3"/>
    <p:sldId id="273" r:id="rId4"/>
    <p:sldId id="274" r:id="rId5"/>
    <p:sldId id="275" r:id="rId6"/>
    <p:sldId id="276" r:id="rId7"/>
    <p:sldId id="277" r:id="rId8"/>
    <p:sldId id="278" r:id="rId9"/>
    <p:sldId id="279" r:id="rId10"/>
    <p:sldId id="280" r:id="rId11"/>
    <p:sldId id="281" r:id="rId12"/>
    <p:sldId id="282" r:id="rId13"/>
    <p:sldId id="283" r:id="rId14"/>
    <p:sldId id="284" r:id="rId15"/>
  </p:sldIdLst>
  <p:sldSz cx="9144000" cy="6858000" type="screen4x3"/>
  <p:notesSz cx="7010400" cy="93726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639" autoAdjust="0"/>
    <p:restoredTop sz="94660"/>
  </p:normalViewPr>
  <p:slideViewPr>
    <p:cSldViewPr>
      <p:cViewPr varScale="1">
        <p:scale>
          <a:sx n="86" d="100"/>
          <a:sy n="86" d="100"/>
        </p:scale>
        <p:origin x="-2070" y="-90"/>
      </p:cViewPr>
      <p:guideLst>
        <p:guide orient="horz" pos="216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831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8313"/>
          </a:xfrm>
          <a:prstGeom prst="rect">
            <a:avLst/>
          </a:prstGeom>
        </p:spPr>
        <p:txBody>
          <a:bodyPr vert="horz" lIns="91440" tIns="45720" rIns="91440" bIns="45720" rtlCol="0"/>
          <a:lstStyle>
            <a:lvl1pPr algn="r">
              <a:defRPr sz="1200"/>
            </a:lvl1pPr>
          </a:lstStyle>
          <a:p>
            <a:fld id="{904C7E10-770B-41D4-BE36-9066DADF2589}" type="datetimeFigureOut">
              <a:rPr lang="en-US" smtClean="0"/>
              <a:pPr/>
              <a:t>4/12/2018</a:t>
            </a:fld>
            <a:endParaRPr lang="en-US"/>
          </a:p>
        </p:txBody>
      </p:sp>
      <p:sp>
        <p:nvSpPr>
          <p:cNvPr id="4" name="Footer Placeholder 3"/>
          <p:cNvSpPr>
            <a:spLocks noGrp="1"/>
          </p:cNvSpPr>
          <p:nvPr>
            <p:ph type="ftr" sz="quarter" idx="2"/>
          </p:nvPr>
        </p:nvSpPr>
        <p:spPr>
          <a:xfrm>
            <a:off x="0" y="8902700"/>
            <a:ext cx="3038475" cy="468313"/>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902700"/>
            <a:ext cx="3038475" cy="468313"/>
          </a:xfrm>
          <a:prstGeom prst="rect">
            <a:avLst/>
          </a:prstGeom>
        </p:spPr>
        <p:txBody>
          <a:bodyPr vert="horz" lIns="91440" tIns="45720" rIns="91440" bIns="45720" rtlCol="0" anchor="b"/>
          <a:lstStyle>
            <a:lvl1pPr algn="r">
              <a:defRPr sz="1200"/>
            </a:lvl1pPr>
          </a:lstStyle>
          <a:p>
            <a:fld id="{0D7F7710-4808-4C44-981F-005AC4F65CF8}" type="slidenum">
              <a:rPr lang="en-US" smtClean="0"/>
              <a:pPr/>
              <a:t>‹#›</a:t>
            </a:fld>
            <a:endParaRPr lang="en-US"/>
          </a:p>
        </p:txBody>
      </p:sp>
    </p:spTree>
    <p:extLst>
      <p:ext uri="{BB962C8B-B14F-4D97-AF65-F5344CB8AC3E}">
        <p14:creationId xmlns="" xmlns:p14="http://schemas.microsoft.com/office/powerpoint/2010/main" val="34762590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8630"/>
          </a:xfrm>
          <a:prstGeom prst="rect">
            <a:avLst/>
          </a:prstGeom>
        </p:spPr>
        <p:txBody>
          <a:bodyPr vert="horz" lIns="93616" tIns="46808" rIns="93616" bIns="46808" rtlCol="0"/>
          <a:lstStyle>
            <a:lvl1pPr algn="l">
              <a:defRPr sz="1200"/>
            </a:lvl1pPr>
          </a:lstStyle>
          <a:p>
            <a:endParaRPr lang="en-US"/>
          </a:p>
        </p:txBody>
      </p:sp>
      <p:sp>
        <p:nvSpPr>
          <p:cNvPr id="3" name="Date Placeholder 2"/>
          <p:cNvSpPr>
            <a:spLocks noGrp="1"/>
          </p:cNvSpPr>
          <p:nvPr>
            <p:ph type="dt" idx="1"/>
          </p:nvPr>
        </p:nvSpPr>
        <p:spPr>
          <a:xfrm>
            <a:off x="3970938" y="0"/>
            <a:ext cx="3037840" cy="468630"/>
          </a:xfrm>
          <a:prstGeom prst="rect">
            <a:avLst/>
          </a:prstGeom>
        </p:spPr>
        <p:txBody>
          <a:bodyPr vert="horz" lIns="93616" tIns="46808" rIns="93616" bIns="46808" rtlCol="0"/>
          <a:lstStyle>
            <a:lvl1pPr algn="r">
              <a:defRPr sz="1200"/>
            </a:lvl1pPr>
          </a:lstStyle>
          <a:p>
            <a:fld id="{74C88FC9-998E-4050-8995-CDFBC81B7FEF}" type="datetimeFigureOut">
              <a:rPr lang="en-US" smtClean="0"/>
              <a:pPr/>
              <a:t>4/12/2018</a:t>
            </a:fld>
            <a:endParaRPr lang="en-US"/>
          </a:p>
        </p:txBody>
      </p:sp>
      <p:sp>
        <p:nvSpPr>
          <p:cNvPr id="4" name="Slide Image Placeholder 3"/>
          <p:cNvSpPr>
            <a:spLocks noGrp="1" noRot="1" noChangeAspect="1"/>
          </p:cNvSpPr>
          <p:nvPr>
            <p:ph type="sldImg" idx="2"/>
          </p:nvPr>
        </p:nvSpPr>
        <p:spPr>
          <a:xfrm>
            <a:off x="1162050" y="703263"/>
            <a:ext cx="4686300" cy="3514725"/>
          </a:xfrm>
          <a:prstGeom prst="rect">
            <a:avLst/>
          </a:prstGeom>
          <a:noFill/>
          <a:ln w="12700">
            <a:solidFill>
              <a:prstClr val="black"/>
            </a:solidFill>
          </a:ln>
        </p:spPr>
        <p:txBody>
          <a:bodyPr vert="horz" lIns="93616" tIns="46808" rIns="93616" bIns="46808" rtlCol="0" anchor="ctr"/>
          <a:lstStyle/>
          <a:p>
            <a:endParaRPr lang="en-US"/>
          </a:p>
        </p:txBody>
      </p:sp>
      <p:sp>
        <p:nvSpPr>
          <p:cNvPr id="5" name="Notes Placeholder 4"/>
          <p:cNvSpPr>
            <a:spLocks noGrp="1"/>
          </p:cNvSpPr>
          <p:nvPr>
            <p:ph type="body" sz="quarter" idx="3"/>
          </p:nvPr>
        </p:nvSpPr>
        <p:spPr>
          <a:xfrm>
            <a:off x="701040" y="4451985"/>
            <a:ext cx="5608320" cy="4217670"/>
          </a:xfrm>
          <a:prstGeom prst="rect">
            <a:avLst/>
          </a:prstGeom>
        </p:spPr>
        <p:txBody>
          <a:bodyPr vert="horz" lIns="93616" tIns="46808" rIns="93616" bIns="46808"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902343"/>
            <a:ext cx="3037840" cy="468630"/>
          </a:xfrm>
          <a:prstGeom prst="rect">
            <a:avLst/>
          </a:prstGeom>
        </p:spPr>
        <p:txBody>
          <a:bodyPr vert="horz" lIns="93616" tIns="46808" rIns="93616" bIns="46808"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902343"/>
            <a:ext cx="3037840" cy="468630"/>
          </a:xfrm>
          <a:prstGeom prst="rect">
            <a:avLst/>
          </a:prstGeom>
        </p:spPr>
        <p:txBody>
          <a:bodyPr vert="horz" lIns="93616" tIns="46808" rIns="93616" bIns="46808" rtlCol="0" anchor="b"/>
          <a:lstStyle>
            <a:lvl1pPr algn="r">
              <a:defRPr sz="1200"/>
            </a:lvl1pPr>
          </a:lstStyle>
          <a:p>
            <a:fld id="{B1592305-7CE4-47AA-9A7E-0FA34748F225}" type="slidenum">
              <a:rPr lang="en-US" smtClean="0"/>
              <a:pPr/>
              <a:t>‹#›</a:t>
            </a:fld>
            <a:endParaRPr lang="en-US"/>
          </a:p>
        </p:txBody>
      </p:sp>
    </p:spTree>
    <p:extLst>
      <p:ext uri="{BB962C8B-B14F-4D97-AF65-F5344CB8AC3E}">
        <p14:creationId xmlns="" xmlns:p14="http://schemas.microsoft.com/office/powerpoint/2010/main" val="39797653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5C2787E-5FD9-46F1-A275-EE1EFDEF8490}" type="datetimeFigureOut">
              <a:rPr lang="en-US" smtClean="0"/>
              <a:pPr/>
              <a:t>4/12/2018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A51937-32CB-4BCF-AD86-9997CD9CE952}" type="slidenum">
              <a:rPr lang="en-US" smtClean="0"/>
              <a:pPr/>
              <a:t>‹#›</a:t>
            </a:fld>
            <a:endParaRPr lang="en-US"/>
          </a:p>
        </p:txBody>
      </p:sp>
    </p:spTree>
    <p:extLst>
      <p:ext uri="{BB962C8B-B14F-4D97-AF65-F5344CB8AC3E}">
        <p14:creationId xmlns="" xmlns:p14="http://schemas.microsoft.com/office/powerpoint/2010/main" val="22468755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5C2787E-5FD9-46F1-A275-EE1EFDEF8490}" type="datetimeFigureOut">
              <a:rPr lang="en-US" smtClean="0"/>
              <a:pPr/>
              <a:t>4/12/2018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A51937-32CB-4BCF-AD86-9997CD9CE952}" type="slidenum">
              <a:rPr lang="en-US" smtClean="0"/>
              <a:pPr/>
              <a:t>‹#›</a:t>
            </a:fld>
            <a:endParaRPr lang="en-US"/>
          </a:p>
        </p:txBody>
      </p:sp>
    </p:spTree>
    <p:extLst>
      <p:ext uri="{BB962C8B-B14F-4D97-AF65-F5344CB8AC3E}">
        <p14:creationId xmlns="" xmlns:p14="http://schemas.microsoft.com/office/powerpoint/2010/main" val="33435429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5C2787E-5FD9-46F1-A275-EE1EFDEF8490}" type="datetimeFigureOut">
              <a:rPr lang="en-US" smtClean="0"/>
              <a:pPr/>
              <a:t>4/12/2018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A51937-32CB-4BCF-AD86-9997CD9CE952}" type="slidenum">
              <a:rPr lang="en-US" smtClean="0"/>
              <a:pPr/>
              <a:t>‹#›</a:t>
            </a:fld>
            <a:endParaRPr lang="en-US"/>
          </a:p>
        </p:txBody>
      </p:sp>
    </p:spTree>
    <p:extLst>
      <p:ext uri="{BB962C8B-B14F-4D97-AF65-F5344CB8AC3E}">
        <p14:creationId xmlns="" xmlns:p14="http://schemas.microsoft.com/office/powerpoint/2010/main" val="20488955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5C2787E-5FD9-46F1-A275-EE1EFDEF8490}" type="datetimeFigureOut">
              <a:rPr lang="en-US" smtClean="0"/>
              <a:pPr/>
              <a:t>4/12/2018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A51937-32CB-4BCF-AD86-9997CD9CE952}" type="slidenum">
              <a:rPr lang="en-US" smtClean="0"/>
              <a:pPr/>
              <a:t>‹#›</a:t>
            </a:fld>
            <a:endParaRPr lang="en-US"/>
          </a:p>
        </p:txBody>
      </p:sp>
    </p:spTree>
    <p:extLst>
      <p:ext uri="{BB962C8B-B14F-4D97-AF65-F5344CB8AC3E}">
        <p14:creationId xmlns="" xmlns:p14="http://schemas.microsoft.com/office/powerpoint/2010/main" val="12333403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5C2787E-5FD9-46F1-A275-EE1EFDEF8490}" type="datetimeFigureOut">
              <a:rPr lang="en-US" smtClean="0"/>
              <a:pPr/>
              <a:t>4/12/2018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A51937-32CB-4BCF-AD86-9997CD9CE952}" type="slidenum">
              <a:rPr lang="en-US" smtClean="0"/>
              <a:pPr/>
              <a:t>‹#›</a:t>
            </a:fld>
            <a:endParaRPr lang="en-US"/>
          </a:p>
        </p:txBody>
      </p:sp>
    </p:spTree>
    <p:extLst>
      <p:ext uri="{BB962C8B-B14F-4D97-AF65-F5344CB8AC3E}">
        <p14:creationId xmlns="" xmlns:p14="http://schemas.microsoft.com/office/powerpoint/2010/main" val="23870355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5C2787E-5FD9-46F1-A275-EE1EFDEF8490}" type="datetimeFigureOut">
              <a:rPr lang="en-US" smtClean="0"/>
              <a:pPr/>
              <a:t>4/12/2018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A51937-32CB-4BCF-AD86-9997CD9CE952}" type="slidenum">
              <a:rPr lang="en-US" smtClean="0"/>
              <a:pPr/>
              <a:t>‹#›</a:t>
            </a:fld>
            <a:endParaRPr lang="en-US"/>
          </a:p>
        </p:txBody>
      </p:sp>
    </p:spTree>
    <p:extLst>
      <p:ext uri="{BB962C8B-B14F-4D97-AF65-F5344CB8AC3E}">
        <p14:creationId xmlns="" xmlns:p14="http://schemas.microsoft.com/office/powerpoint/2010/main" val="5606014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5C2787E-5FD9-46F1-A275-EE1EFDEF8490}" type="datetimeFigureOut">
              <a:rPr lang="en-US" smtClean="0"/>
              <a:pPr/>
              <a:t>4/12/2018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DA51937-32CB-4BCF-AD86-9997CD9CE952}" type="slidenum">
              <a:rPr lang="en-US" smtClean="0"/>
              <a:pPr/>
              <a:t>‹#›</a:t>
            </a:fld>
            <a:endParaRPr lang="en-US"/>
          </a:p>
        </p:txBody>
      </p:sp>
    </p:spTree>
    <p:extLst>
      <p:ext uri="{BB962C8B-B14F-4D97-AF65-F5344CB8AC3E}">
        <p14:creationId xmlns="" xmlns:p14="http://schemas.microsoft.com/office/powerpoint/2010/main" val="1889270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5C2787E-5FD9-46F1-A275-EE1EFDEF8490}" type="datetimeFigureOut">
              <a:rPr lang="en-US" smtClean="0"/>
              <a:pPr/>
              <a:t>4/12/2018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DA51937-32CB-4BCF-AD86-9997CD9CE952}" type="slidenum">
              <a:rPr lang="en-US" smtClean="0"/>
              <a:pPr/>
              <a:t>‹#›</a:t>
            </a:fld>
            <a:endParaRPr lang="en-US"/>
          </a:p>
        </p:txBody>
      </p:sp>
    </p:spTree>
    <p:extLst>
      <p:ext uri="{BB962C8B-B14F-4D97-AF65-F5344CB8AC3E}">
        <p14:creationId xmlns="" xmlns:p14="http://schemas.microsoft.com/office/powerpoint/2010/main" val="39775712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C2787E-5FD9-46F1-A275-EE1EFDEF8490}" type="datetimeFigureOut">
              <a:rPr lang="en-US" smtClean="0"/>
              <a:pPr/>
              <a:t>4/12/2018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DA51937-32CB-4BCF-AD86-9997CD9CE952}" type="slidenum">
              <a:rPr lang="en-US" smtClean="0"/>
              <a:pPr/>
              <a:t>‹#›</a:t>
            </a:fld>
            <a:endParaRPr lang="en-US"/>
          </a:p>
        </p:txBody>
      </p:sp>
    </p:spTree>
    <p:extLst>
      <p:ext uri="{BB962C8B-B14F-4D97-AF65-F5344CB8AC3E}">
        <p14:creationId xmlns="" xmlns:p14="http://schemas.microsoft.com/office/powerpoint/2010/main" val="29166741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5C2787E-5FD9-46F1-A275-EE1EFDEF8490}" type="datetimeFigureOut">
              <a:rPr lang="en-US" smtClean="0"/>
              <a:pPr/>
              <a:t>4/12/2018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A51937-32CB-4BCF-AD86-9997CD9CE952}" type="slidenum">
              <a:rPr lang="en-US" smtClean="0"/>
              <a:pPr/>
              <a:t>‹#›</a:t>
            </a:fld>
            <a:endParaRPr lang="en-US"/>
          </a:p>
        </p:txBody>
      </p:sp>
    </p:spTree>
    <p:extLst>
      <p:ext uri="{BB962C8B-B14F-4D97-AF65-F5344CB8AC3E}">
        <p14:creationId xmlns="" xmlns:p14="http://schemas.microsoft.com/office/powerpoint/2010/main" val="12811197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5C2787E-5FD9-46F1-A275-EE1EFDEF8490}" type="datetimeFigureOut">
              <a:rPr lang="en-US" smtClean="0"/>
              <a:pPr/>
              <a:t>4/12/2018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A51937-32CB-4BCF-AD86-9997CD9CE952}" type="slidenum">
              <a:rPr lang="en-US" smtClean="0"/>
              <a:pPr/>
              <a:t>‹#›</a:t>
            </a:fld>
            <a:endParaRPr lang="en-US"/>
          </a:p>
        </p:txBody>
      </p:sp>
    </p:spTree>
    <p:extLst>
      <p:ext uri="{BB962C8B-B14F-4D97-AF65-F5344CB8AC3E}">
        <p14:creationId xmlns="" xmlns:p14="http://schemas.microsoft.com/office/powerpoint/2010/main" val="25931305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5C2787E-5FD9-46F1-A275-EE1EFDEF8490}" type="datetimeFigureOut">
              <a:rPr lang="en-US" smtClean="0"/>
              <a:pPr/>
              <a:t>4/12/2018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A51937-32CB-4BCF-AD86-9997CD9CE952}" type="slidenum">
              <a:rPr lang="en-US" smtClean="0"/>
              <a:pPr/>
              <a:t>‹#›</a:t>
            </a:fld>
            <a:endParaRPr lang="en-US"/>
          </a:p>
        </p:txBody>
      </p:sp>
    </p:spTree>
    <p:extLst>
      <p:ext uri="{BB962C8B-B14F-4D97-AF65-F5344CB8AC3E}">
        <p14:creationId xmlns="" xmlns:p14="http://schemas.microsoft.com/office/powerpoint/2010/main" val="3463558112"/>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7" name="TextBox 6"/>
          <p:cNvSpPr txBox="1"/>
          <p:nvPr/>
        </p:nvSpPr>
        <p:spPr>
          <a:xfrm>
            <a:off x="4691085" y="3657600"/>
            <a:ext cx="4452915" cy="707886"/>
          </a:xfrm>
          <a:prstGeom prst="rect">
            <a:avLst/>
          </a:prstGeom>
          <a:noFill/>
        </p:spPr>
        <p:txBody>
          <a:bodyPr wrap="square" rtlCol="0">
            <a:spAutoFit/>
          </a:bodyPr>
          <a:lstStyle/>
          <a:p>
            <a:pPr algn="ctr"/>
            <a:r>
              <a:rPr lang="en-US" sz="4000" dirty="0" smtClean="0">
                <a:solidFill>
                  <a:srgbClr val="FF0000"/>
                </a:solidFill>
                <a:effectLst>
                  <a:outerShdw blurRad="38100" dist="38100" dir="2700000" algn="tl">
                    <a:srgbClr val="000000">
                      <a:alpha val="43137"/>
                    </a:srgbClr>
                  </a:outerShdw>
                </a:effectLst>
              </a:rPr>
              <a:t>Leadership Applied</a:t>
            </a:r>
            <a:endParaRPr lang="en-US" sz="4000" dirty="0">
              <a:solidFill>
                <a:srgbClr val="FF0000"/>
              </a:solidFill>
              <a:effectLst>
                <a:outerShdw blurRad="38100" dist="38100" dir="2700000" algn="tl">
                  <a:srgbClr val="000000">
                    <a:alpha val="43137"/>
                  </a:srgbClr>
                </a:outerShdw>
              </a:effectLst>
            </a:endParaRPr>
          </a:p>
        </p:txBody>
      </p:sp>
      <p:sp>
        <p:nvSpPr>
          <p:cNvPr id="5" name="TextBox 4"/>
          <p:cNvSpPr txBox="1"/>
          <p:nvPr/>
        </p:nvSpPr>
        <p:spPr>
          <a:xfrm>
            <a:off x="2590800" y="228600"/>
            <a:ext cx="3674404" cy="1077218"/>
          </a:xfrm>
          <a:prstGeom prst="rect">
            <a:avLst/>
          </a:prstGeom>
          <a:noFill/>
        </p:spPr>
        <p:txBody>
          <a:bodyPr wrap="none" rtlCol="0">
            <a:spAutoFit/>
          </a:bodyPr>
          <a:lstStyle/>
          <a:p>
            <a:r>
              <a:rPr lang="en-US" sz="3200" b="1" dirty="0" smtClean="0">
                <a:solidFill>
                  <a:srgbClr val="FF0000"/>
                </a:solidFill>
              </a:rPr>
              <a:t>Learning To Lead</a:t>
            </a:r>
          </a:p>
          <a:p>
            <a:r>
              <a:rPr lang="en-US" sz="3200" b="1" dirty="0">
                <a:solidFill>
                  <a:srgbClr val="FF0000"/>
                </a:solidFill>
              </a:rPr>
              <a:t>	</a:t>
            </a:r>
            <a:r>
              <a:rPr lang="en-US" sz="3200" b="1" dirty="0" smtClean="0">
                <a:solidFill>
                  <a:srgbClr val="FF0000"/>
                </a:solidFill>
              </a:rPr>
              <a:t>	Session 9</a:t>
            </a:r>
            <a:r>
              <a:rPr lang="en-US" b="1" dirty="0" smtClean="0"/>
              <a:t>)</a:t>
            </a:r>
            <a:endParaRPr lang="en-US" b="1" dirty="0"/>
          </a:p>
        </p:txBody>
      </p:sp>
    </p:spTree>
    <p:extLst>
      <p:ext uri="{BB962C8B-B14F-4D97-AF65-F5344CB8AC3E}">
        <p14:creationId xmlns="" xmlns:p14="http://schemas.microsoft.com/office/powerpoint/2010/main" val="1484128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62000" y="685800"/>
            <a:ext cx="4683013" cy="707886"/>
          </a:xfrm>
          <a:prstGeom prst="rect">
            <a:avLst/>
          </a:prstGeom>
          <a:noFill/>
        </p:spPr>
        <p:txBody>
          <a:bodyPr wrap="none" rtlCol="0">
            <a:spAutoFit/>
          </a:bodyPr>
          <a:lstStyle/>
          <a:p>
            <a:r>
              <a:rPr lang="en-US" sz="4000" dirty="0" smtClean="0">
                <a:effectLst>
                  <a:outerShdw blurRad="38100" dist="38100" dir="2700000" algn="tl">
                    <a:srgbClr val="000000">
                      <a:alpha val="43137"/>
                    </a:srgbClr>
                  </a:outerShdw>
                </a:effectLst>
              </a:rPr>
              <a:t>How did it get there? </a:t>
            </a:r>
            <a:endParaRPr lang="en-US" sz="4000" dirty="0">
              <a:effectLst>
                <a:outerShdw blurRad="38100" dist="38100" dir="2700000" algn="tl">
                  <a:srgbClr val="000000">
                    <a:alpha val="43137"/>
                  </a:srgbClr>
                </a:outerShdw>
              </a:effectLst>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See the source image"/>
          <p:cNvPicPr>
            <a:picLocks noChangeAspect="1" noChangeArrowheads="1"/>
          </p:cNvPicPr>
          <p:nvPr/>
        </p:nvPicPr>
        <p:blipFill>
          <a:blip r:embed="rId2" cstate="print"/>
          <a:srcRect/>
          <a:stretch>
            <a:fillRect/>
          </a:stretch>
        </p:blipFill>
        <p:spPr bwMode="auto">
          <a:xfrm>
            <a:off x="0" y="381000"/>
            <a:ext cx="9175340" cy="6000750"/>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5800" y="533400"/>
            <a:ext cx="5017271" cy="707886"/>
          </a:xfrm>
          <a:prstGeom prst="rect">
            <a:avLst/>
          </a:prstGeom>
          <a:noFill/>
        </p:spPr>
        <p:txBody>
          <a:bodyPr wrap="none" rtlCol="0">
            <a:spAutoFit/>
          </a:bodyPr>
          <a:lstStyle/>
          <a:p>
            <a:r>
              <a:rPr lang="en-US" sz="4000" dirty="0" smtClean="0">
                <a:effectLst>
                  <a:outerShdw blurRad="38100" dist="38100" dir="2700000" algn="tl">
                    <a:srgbClr val="000000">
                      <a:alpha val="43137"/>
                    </a:srgbClr>
                  </a:outerShdw>
                </a:effectLst>
              </a:rPr>
              <a:t>What does it look like? </a:t>
            </a:r>
            <a:endParaRPr lang="en-US" sz="4000" dirty="0">
              <a:effectLst>
                <a:outerShdw blurRad="38100" dist="38100" dir="2700000" algn="tl">
                  <a:srgbClr val="000000">
                    <a:alpha val="43137"/>
                  </a:srgbClr>
                </a:outerShdw>
              </a:effectLst>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914400"/>
            <a:ext cx="8986819" cy="3785652"/>
          </a:xfrm>
          <a:prstGeom prst="rect">
            <a:avLst/>
          </a:prstGeom>
          <a:noFill/>
        </p:spPr>
        <p:txBody>
          <a:bodyPr wrap="none" rtlCol="0">
            <a:spAutoFit/>
          </a:bodyPr>
          <a:lstStyle/>
          <a:p>
            <a:r>
              <a:rPr lang="en-US" sz="4000" dirty="0" smtClean="0">
                <a:effectLst>
                  <a:outerShdw blurRad="38100" dist="38100" dir="2700000" algn="tl">
                    <a:srgbClr val="000000">
                      <a:alpha val="43137"/>
                    </a:srgbClr>
                  </a:outerShdw>
                </a:effectLst>
              </a:rPr>
              <a:t>Insecurity			Manipulation </a:t>
            </a:r>
          </a:p>
          <a:p>
            <a:r>
              <a:rPr lang="en-US" sz="4000" dirty="0" smtClean="0">
                <a:effectLst>
                  <a:outerShdw blurRad="38100" dist="38100" dir="2700000" algn="tl">
                    <a:srgbClr val="000000">
                      <a:alpha val="43137"/>
                    </a:srgbClr>
                  </a:outerShdw>
                </a:effectLst>
              </a:rPr>
              <a:t>Perfectionism 		Driven to prove </a:t>
            </a:r>
          </a:p>
          <a:p>
            <a:r>
              <a:rPr lang="en-US" sz="4000" dirty="0" smtClean="0">
                <a:effectLst>
                  <a:outerShdw blurRad="38100" dist="38100" dir="2700000" algn="tl">
                    <a:srgbClr val="000000">
                      <a:alpha val="43137"/>
                    </a:srgbClr>
                  </a:outerShdw>
                </a:effectLst>
              </a:rPr>
              <a:t>Loneliness			Lack of Trust </a:t>
            </a:r>
          </a:p>
          <a:p>
            <a:r>
              <a:rPr lang="en-US" sz="4000" dirty="0" smtClean="0">
                <a:effectLst>
                  <a:outerShdw blurRad="38100" dist="38100" dir="2700000" algn="tl">
                    <a:srgbClr val="000000">
                      <a:alpha val="43137"/>
                    </a:srgbClr>
                  </a:outerShdw>
                </a:effectLst>
              </a:rPr>
              <a:t>People pleasing		Arrogance </a:t>
            </a:r>
          </a:p>
          <a:p>
            <a:r>
              <a:rPr lang="en-US" sz="4000" dirty="0" smtClean="0">
                <a:effectLst>
                  <a:outerShdw blurRad="38100" dist="38100" dir="2700000" algn="tl">
                    <a:srgbClr val="000000">
                      <a:alpha val="43137"/>
                    </a:srgbClr>
                  </a:outerShdw>
                </a:effectLst>
              </a:rPr>
              <a:t>Victimization			Lack of authenticity </a:t>
            </a:r>
          </a:p>
          <a:p>
            <a:r>
              <a:rPr lang="en-US" sz="4000" dirty="0" smtClean="0">
                <a:effectLst>
                  <a:outerShdw blurRad="38100" dist="38100" dir="2700000" algn="tl">
                    <a:srgbClr val="000000">
                      <a:alpha val="43137"/>
                    </a:srgbClr>
                  </a:outerShdw>
                </a:effectLst>
              </a:rPr>
              <a:t>Disempowerment	Self-denial</a:t>
            </a:r>
            <a:endParaRPr lang="en-US" sz="4000" dirty="0">
              <a:effectLst>
                <a:outerShdw blurRad="38100" dist="38100" dir="2700000" algn="tl">
                  <a:srgbClr val="000000">
                    <a:alpha val="43137"/>
                  </a:srgbClr>
                </a:outerShdw>
              </a:effectLst>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9600" y="685800"/>
            <a:ext cx="7543800" cy="707886"/>
          </a:xfrm>
          <a:prstGeom prst="rect">
            <a:avLst/>
          </a:prstGeom>
          <a:noFill/>
        </p:spPr>
        <p:txBody>
          <a:bodyPr wrap="square" rtlCol="0">
            <a:spAutoFit/>
          </a:bodyPr>
          <a:lstStyle/>
          <a:p>
            <a:r>
              <a:rPr lang="en-US" sz="4000" dirty="0" smtClean="0">
                <a:effectLst>
                  <a:outerShdw blurRad="38100" dist="38100" dir="2700000" algn="tl">
                    <a:srgbClr val="000000">
                      <a:alpha val="43137"/>
                    </a:srgbClr>
                  </a:outerShdw>
                </a:effectLst>
              </a:rPr>
              <a:t>What do you do about it?</a:t>
            </a:r>
            <a:endParaRPr lang="en-US" sz="4000" dirty="0">
              <a:effectLst>
                <a:outerShdw blurRad="38100" dist="38100" dir="2700000" algn="tl">
                  <a:srgbClr val="000000">
                    <a:alpha val="43137"/>
                  </a:srgbClr>
                </a:outerShdw>
              </a:effectLs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5"/>
          <p:cNvSpPr/>
          <p:nvPr/>
        </p:nvSpPr>
        <p:spPr>
          <a:xfrm>
            <a:off x="1219200" y="762000"/>
            <a:ext cx="6019800" cy="5791200"/>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				</a:t>
            </a:r>
            <a:endParaRPr lang="en-US" dirty="0"/>
          </a:p>
        </p:txBody>
      </p:sp>
      <p:pic>
        <p:nvPicPr>
          <p:cNvPr id="1033" name="Picture 9" descr="http://www.futurist.com/wp-content/uploads/2015/07/4-Star-to-Steer-By-1024x768.jpg"/>
          <p:cNvPicPr>
            <a:picLocks noChangeAspect="1" noChangeArrowheads="1"/>
          </p:cNvPicPr>
          <p:nvPr/>
        </p:nvPicPr>
        <p:blipFill>
          <a:blip r:embed="rId2" cstate="print"/>
          <a:srcRect l="18750" t="7143" r="16964" b="10714"/>
          <a:stretch>
            <a:fillRect/>
          </a:stretch>
        </p:blipFill>
        <p:spPr bwMode="auto">
          <a:xfrm>
            <a:off x="6477000" y="1676400"/>
            <a:ext cx="1600200" cy="1533525"/>
          </a:xfrm>
          <a:prstGeom prst="rect">
            <a:avLst/>
          </a:prstGeom>
          <a:noFill/>
        </p:spPr>
      </p:pic>
      <p:sp>
        <p:nvSpPr>
          <p:cNvPr id="10" name="Bent-Up Arrow 9"/>
          <p:cNvSpPr/>
          <p:nvPr/>
        </p:nvSpPr>
        <p:spPr>
          <a:xfrm>
            <a:off x="5105400" y="3124200"/>
            <a:ext cx="2514600" cy="685800"/>
          </a:xfrm>
          <a:prstGeom prst="ben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Arrow Callout 7"/>
          <p:cNvSpPr/>
          <p:nvPr/>
        </p:nvSpPr>
        <p:spPr>
          <a:xfrm>
            <a:off x="7543800" y="3048000"/>
            <a:ext cx="1600200" cy="1066800"/>
          </a:xfrm>
          <a:prstGeom prst="rightArrowCallou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solidFill>
              </a:rPr>
              <a:t>Prayer and Planning</a:t>
            </a:r>
            <a:endParaRPr lang="en-US" dirty="0">
              <a:solidFill>
                <a:schemeClr val="bg1"/>
              </a:solidFill>
            </a:endParaRPr>
          </a:p>
        </p:txBody>
      </p:sp>
      <p:sp>
        <p:nvSpPr>
          <p:cNvPr id="12" name="TextBox 11"/>
          <p:cNvSpPr txBox="1"/>
          <p:nvPr/>
        </p:nvSpPr>
        <p:spPr>
          <a:xfrm>
            <a:off x="5562600" y="2590800"/>
            <a:ext cx="755335" cy="369332"/>
          </a:xfrm>
          <a:prstGeom prst="rect">
            <a:avLst/>
          </a:prstGeom>
          <a:noFill/>
        </p:spPr>
        <p:txBody>
          <a:bodyPr wrap="none" rtlCol="0">
            <a:spAutoFit/>
          </a:bodyPr>
          <a:lstStyle/>
          <a:p>
            <a:r>
              <a:rPr lang="en-US" dirty="0" smtClean="0">
                <a:solidFill>
                  <a:schemeClr val="bg1"/>
                </a:solidFill>
              </a:rPr>
              <a:t>Vision</a:t>
            </a:r>
            <a:endParaRPr lang="en-US" dirty="0">
              <a:solidFill>
                <a:schemeClr val="bg1"/>
              </a:solidFill>
            </a:endParaRPr>
          </a:p>
        </p:txBody>
      </p:sp>
      <p:pic>
        <p:nvPicPr>
          <p:cNvPr id="14" name="Picture 5" descr="http://clipartix.com/wp-content/uploads/2016/05/Clipart-stick-figure-walking.png"/>
          <p:cNvPicPr>
            <a:picLocks noChangeAspect="1" noChangeArrowheads="1"/>
          </p:cNvPicPr>
          <p:nvPr/>
        </p:nvPicPr>
        <p:blipFill>
          <a:blip r:embed="rId3" cstate="print"/>
          <a:srcRect/>
          <a:stretch>
            <a:fillRect/>
          </a:stretch>
        </p:blipFill>
        <p:spPr bwMode="auto">
          <a:xfrm>
            <a:off x="1371600" y="3962400"/>
            <a:ext cx="818033" cy="1433208"/>
          </a:xfrm>
          <a:prstGeom prst="rect">
            <a:avLst/>
          </a:prstGeom>
          <a:noFill/>
        </p:spPr>
      </p:pic>
      <p:sp>
        <p:nvSpPr>
          <p:cNvPr id="15" name="TextBox 14"/>
          <p:cNvSpPr txBox="1"/>
          <p:nvPr/>
        </p:nvSpPr>
        <p:spPr>
          <a:xfrm>
            <a:off x="1295400" y="3581400"/>
            <a:ext cx="1143000" cy="369332"/>
          </a:xfrm>
          <a:prstGeom prst="rect">
            <a:avLst/>
          </a:prstGeom>
          <a:noFill/>
        </p:spPr>
        <p:txBody>
          <a:bodyPr wrap="square" rtlCol="0">
            <a:spAutoFit/>
          </a:bodyPr>
          <a:lstStyle/>
          <a:p>
            <a:r>
              <a:rPr lang="en-US" dirty="0" smtClean="0">
                <a:solidFill>
                  <a:schemeClr val="bg1"/>
                </a:solidFill>
              </a:rPr>
              <a:t>Leader </a:t>
            </a:r>
            <a:endParaRPr lang="en-US" dirty="0">
              <a:solidFill>
                <a:schemeClr val="bg1"/>
              </a:solidFill>
            </a:endParaRPr>
          </a:p>
        </p:txBody>
      </p:sp>
      <p:pic>
        <p:nvPicPr>
          <p:cNvPr id="16" name="Picture 7" descr="http://open.lib.umn.edu/organizationalbehavior/wp-content/uploads/sites/197/2016/11/e9888520a7799461ac9e2a38869a3b2c.jpg"/>
          <p:cNvPicPr>
            <a:picLocks noChangeAspect="1" noChangeArrowheads="1"/>
          </p:cNvPicPr>
          <p:nvPr/>
        </p:nvPicPr>
        <p:blipFill>
          <a:blip r:embed="rId4" cstate="print"/>
          <a:srcRect/>
          <a:stretch>
            <a:fillRect/>
          </a:stretch>
        </p:blipFill>
        <p:spPr bwMode="auto">
          <a:xfrm>
            <a:off x="2438400" y="2971800"/>
            <a:ext cx="2622698" cy="3048000"/>
          </a:xfrm>
          <a:prstGeom prst="rect">
            <a:avLst/>
          </a:prstGeom>
          <a:noFill/>
        </p:spPr>
      </p:pic>
      <p:sp>
        <p:nvSpPr>
          <p:cNvPr id="17" name="TextBox 16"/>
          <p:cNvSpPr txBox="1"/>
          <p:nvPr/>
        </p:nvSpPr>
        <p:spPr>
          <a:xfrm>
            <a:off x="3276600" y="2743200"/>
            <a:ext cx="1143000" cy="369332"/>
          </a:xfrm>
          <a:prstGeom prst="rect">
            <a:avLst/>
          </a:prstGeom>
          <a:noFill/>
        </p:spPr>
        <p:txBody>
          <a:bodyPr wrap="square" rtlCol="0">
            <a:spAutoFit/>
          </a:bodyPr>
          <a:lstStyle/>
          <a:p>
            <a:r>
              <a:rPr lang="en-US" dirty="0" smtClean="0">
                <a:solidFill>
                  <a:schemeClr val="bg1"/>
                </a:solidFill>
              </a:rPr>
              <a:t>Culture </a:t>
            </a:r>
            <a:endParaRPr lang="en-US" dirty="0">
              <a:solidFill>
                <a:schemeClr val="bg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See the source image"/>
          <p:cNvPicPr>
            <a:picLocks noChangeAspect="1" noChangeArrowheads="1"/>
          </p:cNvPicPr>
          <p:nvPr/>
        </p:nvPicPr>
        <p:blipFill>
          <a:blip r:embed="rId2" cstate="print"/>
          <a:srcRect/>
          <a:stretch>
            <a:fillRect/>
          </a:stretch>
        </p:blipFill>
        <p:spPr bwMode="auto">
          <a:xfrm>
            <a:off x="1600200" y="0"/>
            <a:ext cx="6172200" cy="6858000"/>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See the source image"/>
          <p:cNvPicPr>
            <a:picLocks noChangeAspect="1" noChangeArrowheads="1"/>
          </p:cNvPicPr>
          <p:nvPr/>
        </p:nvPicPr>
        <p:blipFill>
          <a:blip r:embed="rId2" cstate="print"/>
          <a:srcRect/>
          <a:stretch>
            <a:fillRect/>
          </a:stretch>
        </p:blipFill>
        <p:spPr bwMode="auto">
          <a:xfrm>
            <a:off x="0" y="304800"/>
            <a:ext cx="9144000" cy="6324600"/>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See the source image"/>
          <p:cNvPicPr>
            <a:picLocks noChangeAspect="1" noChangeArrowheads="1"/>
          </p:cNvPicPr>
          <p:nvPr/>
        </p:nvPicPr>
        <p:blipFill>
          <a:blip r:embed="rId2" cstate="print"/>
          <a:srcRect/>
          <a:stretch>
            <a:fillRect/>
          </a:stretch>
        </p:blipFill>
        <p:spPr bwMode="auto">
          <a:xfrm>
            <a:off x="1066800" y="38100"/>
            <a:ext cx="7021276" cy="6819900"/>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See the source image"/>
          <p:cNvPicPr>
            <a:picLocks noChangeAspect="1" noChangeArrowheads="1"/>
          </p:cNvPicPr>
          <p:nvPr/>
        </p:nvPicPr>
        <p:blipFill>
          <a:blip r:embed="rId2" cstate="print"/>
          <a:srcRect/>
          <a:stretch>
            <a:fillRect/>
          </a:stretch>
        </p:blipFill>
        <p:spPr bwMode="auto">
          <a:xfrm>
            <a:off x="1828800" y="0"/>
            <a:ext cx="5654700" cy="6972300"/>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See the source image"/>
          <p:cNvPicPr>
            <a:picLocks noChangeAspect="1" noChangeArrowheads="1"/>
          </p:cNvPicPr>
          <p:nvPr/>
        </p:nvPicPr>
        <p:blipFill>
          <a:blip r:embed="rId2" cstate="print"/>
          <a:srcRect/>
          <a:stretch>
            <a:fillRect/>
          </a:stretch>
        </p:blipFill>
        <p:spPr bwMode="auto">
          <a:xfrm>
            <a:off x="1343350" y="0"/>
            <a:ext cx="6933550" cy="6800850"/>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See the source image"/>
          <p:cNvPicPr>
            <a:picLocks noChangeAspect="1" noChangeArrowheads="1"/>
          </p:cNvPicPr>
          <p:nvPr/>
        </p:nvPicPr>
        <p:blipFill>
          <a:blip r:embed="rId2" cstate="print"/>
          <a:srcRect t="6299" r="10224"/>
          <a:stretch>
            <a:fillRect/>
          </a:stretch>
        </p:blipFill>
        <p:spPr bwMode="auto">
          <a:xfrm>
            <a:off x="2057400" y="33866"/>
            <a:ext cx="5181600" cy="6824134"/>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66800" y="685800"/>
            <a:ext cx="7239000" cy="5016758"/>
          </a:xfrm>
          <a:prstGeom prst="rect">
            <a:avLst/>
          </a:prstGeom>
          <a:noFill/>
        </p:spPr>
        <p:txBody>
          <a:bodyPr wrap="square" rtlCol="0">
            <a:spAutoFit/>
          </a:bodyPr>
          <a:lstStyle/>
          <a:p>
            <a:r>
              <a:rPr lang="en-US" sz="4000" dirty="0" smtClean="0">
                <a:effectLst>
                  <a:outerShdw blurRad="38100" dist="38100" dir="2700000" algn="tl">
                    <a:srgbClr val="000000">
                      <a:alpha val="43137"/>
                    </a:srgbClr>
                  </a:outerShdw>
                </a:effectLst>
              </a:rPr>
              <a:t>“Gradually it was disclosed to me that the line separating good and evil passes not through states, nor between classes, nor between political parties either—but right through human hearts—every human heart.” </a:t>
            </a:r>
          </a:p>
          <a:p>
            <a:r>
              <a:rPr lang="en-US" sz="4000" dirty="0" smtClean="0">
                <a:effectLst>
                  <a:outerShdw blurRad="38100" dist="38100" dir="2700000" algn="tl">
                    <a:srgbClr val="000000">
                      <a:alpha val="43137"/>
                    </a:srgbClr>
                  </a:outerShdw>
                </a:effectLst>
              </a:rPr>
              <a:t>	- Alexander Solzhenitsyn </a:t>
            </a:r>
            <a:endParaRPr lang="en-US" sz="4000" dirty="0">
              <a:effectLst>
                <a:outerShdw blurRad="38100" dist="38100" dir="2700000" algn="tl">
                  <a:srgbClr val="000000">
                    <a:alpha val="43137"/>
                  </a:srgbClr>
                </a:outerShdw>
              </a:effectLst>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30141</TotalTime>
  <Words>66</Words>
  <Application>Microsoft Office PowerPoint</Application>
  <PresentationFormat>On-screen Show (4:3)</PresentationFormat>
  <Paragraphs>19</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Bruce Ballast</dc:creator>
  <cp:lastModifiedBy>Authorized</cp:lastModifiedBy>
  <cp:revision>37</cp:revision>
  <cp:lastPrinted>2016-07-08T14:19:14Z</cp:lastPrinted>
  <dcterms:created xsi:type="dcterms:W3CDTF">2016-06-02T20:10:49Z</dcterms:created>
  <dcterms:modified xsi:type="dcterms:W3CDTF">2018-04-12T23:43:32Z</dcterms:modified>
</cp:coreProperties>
</file>