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8" r:id="rId4"/>
    <p:sldId id="266" r:id="rId5"/>
    <p:sldId id="265" r:id="rId6"/>
    <p:sldId id="259" r:id="rId7"/>
    <p:sldId id="260" r:id="rId8"/>
    <p:sldId id="264"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73" autoAdjust="0"/>
    <p:restoredTop sz="94660"/>
  </p:normalViewPr>
  <p:slideViewPr>
    <p:cSldViewPr snapToGrid="0">
      <p:cViewPr varScale="1">
        <p:scale>
          <a:sx n="37" d="100"/>
          <a:sy n="37" d="100"/>
        </p:scale>
        <p:origin x="72" y="8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091B-E921-46BC-B591-A479E33E9E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041532-D1BC-4D46-A7AF-2EB8B2A91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ACD3C8-EC4D-47D0-80ED-7E9E58B0E2F3}"/>
              </a:ext>
            </a:extLst>
          </p:cNvPr>
          <p:cNvSpPr>
            <a:spLocks noGrp="1"/>
          </p:cNvSpPr>
          <p:nvPr>
            <p:ph type="dt" sz="half" idx="10"/>
          </p:nvPr>
        </p:nvSpPr>
        <p:spPr/>
        <p:txBody>
          <a:bodyPr/>
          <a:lstStyle/>
          <a:p>
            <a:fld id="{DA378FC0-AF90-410A-8F39-EB68ABCDC11F}" type="datetimeFigureOut">
              <a:rPr lang="en-US" smtClean="0"/>
              <a:t>11/8/2017</a:t>
            </a:fld>
            <a:endParaRPr lang="en-US"/>
          </a:p>
        </p:txBody>
      </p:sp>
      <p:sp>
        <p:nvSpPr>
          <p:cNvPr id="5" name="Footer Placeholder 4">
            <a:extLst>
              <a:ext uri="{FF2B5EF4-FFF2-40B4-BE49-F238E27FC236}">
                <a16:creationId xmlns:a16="http://schemas.microsoft.com/office/drawing/2014/main" id="{145077C3-3C78-4C27-A6D8-261DDB7D0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65D2B-B589-4447-BD2E-84A15AD151D8}"/>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108850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80FF-0B29-43C3-9711-601B46D82A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C18743-5451-4653-9609-C79224ACD3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A3926-B383-4510-87C9-21565A7E78C0}"/>
              </a:ext>
            </a:extLst>
          </p:cNvPr>
          <p:cNvSpPr>
            <a:spLocks noGrp="1"/>
          </p:cNvSpPr>
          <p:nvPr>
            <p:ph type="dt" sz="half" idx="10"/>
          </p:nvPr>
        </p:nvSpPr>
        <p:spPr/>
        <p:txBody>
          <a:bodyPr/>
          <a:lstStyle/>
          <a:p>
            <a:fld id="{DA378FC0-AF90-410A-8F39-EB68ABCDC11F}" type="datetimeFigureOut">
              <a:rPr lang="en-US" smtClean="0"/>
              <a:t>11/8/2017</a:t>
            </a:fld>
            <a:endParaRPr lang="en-US"/>
          </a:p>
        </p:txBody>
      </p:sp>
      <p:sp>
        <p:nvSpPr>
          <p:cNvPr id="5" name="Footer Placeholder 4">
            <a:extLst>
              <a:ext uri="{FF2B5EF4-FFF2-40B4-BE49-F238E27FC236}">
                <a16:creationId xmlns:a16="http://schemas.microsoft.com/office/drawing/2014/main" id="{5DFC8324-205F-49D1-A7A8-14F3CF36C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BF29B-EF74-4116-A092-9E2E8A63870B}"/>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114194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A49543-651B-40E5-B8A2-25C5EF28A5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15DC8D-B575-48B5-9EF1-E0D4AF95DC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10F3D-7426-477C-A4C9-1F0BF79541EA}"/>
              </a:ext>
            </a:extLst>
          </p:cNvPr>
          <p:cNvSpPr>
            <a:spLocks noGrp="1"/>
          </p:cNvSpPr>
          <p:nvPr>
            <p:ph type="dt" sz="half" idx="10"/>
          </p:nvPr>
        </p:nvSpPr>
        <p:spPr/>
        <p:txBody>
          <a:bodyPr/>
          <a:lstStyle/>
          <a:p>
            <a:fld id="{DA378FC0-AF90-410A-8F39-EB68ABCDC11F}" type="datetimeFigureOut">
              <a:rPr lang="en-US" smtClean="0"/>
              <a:t>11/8/2017</a:t>
            </a:fld>
            <a:endParaRPr lang="en-US"/>
          </a:p>
        </p:txBody>
      </p:sp>
      <p:sp>
        <p:nvSpPr>
          <p:cNvPr id="5" name="Footer Placeholder 4">
            <a:extLst>
              <a:ext uri="{FF2B5EF4-FFF2-40B4-BE49-F238E27FC236}">
                <a16:creationId xmlns:a16="http://schemas.microsoft.com/office/drawing/2014/main" id="{F4BAFB2C-5755-49D4-97F0-CF83BC53B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639A6-4890-48F6-87F7-AA2F06E85375}"/>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39306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E11C-DE4A-4CF3-B194-2AE9B43C9F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5AFDE4-8979-41FE-9394-6DCE04C569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9B6CD-E4A6-4A7A-8AD9-5059368F94F4}"/>
              </a:ext>
            </a:extLst>
          </p:cNvPr>
          <p:cNvSpPr>
            <a:spLocks noGrp="1"/>
          </p:cNvSpPr>
          <p:nvPr>
            <p:ph type="dt" sz="half" idx="10"/>
          </p:nvPr>
        </p:nvSpPr>
        <p:spPr/>
        <p:txBody>
          <a:bodyPr/>
          <a:lstStyle/>
          <a:p>
            <a:fld id="{DA378FC0-AF90-410A-8F39-EB68ABCDC11F}" type="datetimeFigureOut">
              <a:rPr lang="en-US" smtClean="0"/>
              <a:t>11/8/2017</a:t>
            </a:fld>
            <a:endParaRPr lang="en-US"/>
          </a:p>
        </p:txBody>
      </p:sp>
      <p:sp>
        <p:nvSpPr>
          <p:cNvPr id="5" name="Footer Placeholder 4">
            <a:extLst>
              <a:ext uri="{FF2B5EF4-FFF2-40B4-BE49-F238E27FC236}">
                <a16:creationId xmlns:a16="http://schemas.microsoft.com/office/drawing/2014/main" id="{D60A817F-DFD0-459B-88F2-8CB9CBE84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A5BA1-6E35-440E-8A5E-CDCB938BADD3}"/>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254170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8848-FF98-425E-BFD9-6F9C5033AE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63E2EA-15BB-4552-BF1B-D22147DCDC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AB9E42-0AE4-49AB-8B28-92242B6D4270}"/>
              </a:ext>
            </a:extLst>
          </p:cNvPr>
          <p:cNvSpPr>
            <a:spLocks noGrp="1"/>
          </p:cNvSpPr>
          <p:nvPr>
            <p:ph type="dt" sz="half" idx="10"/>
          </p:nvPr>
        </p:nvSpPr>
        <p:spPr/>
        <p:txBody>
          <a:bodyPr/>
          <a:lstStyle/>
          <a:p>
            <a:fld id="{DA378FC0-AF90-410A-8F39-EB68ABCDC11F}" type="datetimeFigureOut">
              <a:rPr lang="en-US" smtClean="0"/>
              <a:t>11/8/2017</a:t>
            </a:fld>
            <a:endParaRPr lang="en-US"/>
          </a:p>
        </p:txBody>
      </p:sp>
      <p:sp>
        <p:nvSpPr>
          <p:cNvPr id="5" name="Footer Placeholder 4">
            <a:extLst>
              <a:ext uri="{FF2B5EF4-FFF2-40B4-BE49-F238E27FC236}">
                <a16:creationId xmlns:a16="http://schemas.microsoft.com/office/drawing/2014/main" id="{B9DE65B7-146C-4106-BD11-B7ABEC259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445EE-4084-45D3-9DFF-69D81865BBAB}"/>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59912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829-1163-41E7-9D38-252F9583C5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44D711-3281-4B15-A924-ED3755AD14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FC362B-C9C7-4699-AA7F-66A0053B84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4FF5BD-1D9F-4279-8C13-052B672DD9A3}"/>
              </a:ext>
            </a:extLst>
          </p:cNvPr>
          <p:cNvSpPr>
            <a:spLocks noGrp="1"/>
          </p:cNvSpPr>
          <p:nvPr>
            <p:ph type="dt" sz="half" idx="10"/>
          </p:nvPr>
        </p:nvSpPr>
        <p:spPr/>
        <p:txBody>
          <a:bodyPr/>
          <a:lstStyle/>
          <a:p>
            <a:fld id="{DA378FC0-AF90-410A-8F39-EB68ABCDC11F}" type="datetimeFigureOut">
              <a:rPr lang="en-US" smtClean="0"/>
              <a:t>11/8/2017</a:t>
            </a:fld>
            <a:endParaRPr lang="en-US"/>
          </a:p>
        </p:txBody>
      </p:sp>
      <p:sp>
        <p:nvSpPr>
          <p:cNvPr id="6" name="Footer Placeholder 5">
            <a:extLst>
              <a:ext uri="{FF2B5EF4-FFF2-40B4-BE49-F238E27FC236}">
                <a16:creationId xmlns:a16="http://schemas.microsoft.com/office/drawing/2014/main" id="{9757AD60-D2D0-4F81-BAD4-12962B3E5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BA346-B55C-4C61-8553-751D954908ED}"/>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143601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6DBD-3A81-417E-AE51-A156BF3826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0FA3EF-30CD-44CE-8B00-F8A8D4F89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F5FEBF-F329-4AA1-B72E-ECEBF0CA2A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C6A9DF-6412-453A-8567-49DC5DE419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1EA6FB-876A-4C57-A84C-BAC883AF9B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3EC5E9-9FA1-473B-B985-EAA46D69FF71}"/>
              </a:ext>
            </a:extLst>
          </p:cNvPr>
          <p:cNvSpPr>
            <a:spLocks noGrp="1"/>
          </p:cNvSpPr>
          <p:nvPr>
            <p:ph type="dt" sz="half" idx="10"/>
          </p:nvPr>
        </p:nvSpPr>
        <p:spPr/>
        <p:txBody>
          <a:bodyPr/>
          <a:lstStyle/>
          <a:p>
            <a:fld id="{DA378FC0-AF90-410A-8F39-EB68ABCDC11F}" type="datetimeFigureOut">
              <a:rPr lang="en-US" smtClean="0"/>
              <a:t>11/8/2017</a:t>
            </a:fld>
            <a:endParaRPr lang="en-US"/>
          </a:p>
        </p:txBody>
      </p:sp>
      <p:sp>
        <p:nvSpPr>
          <p:cNvPr id="8" name="Footer Placeholder 7">
            <a:extLst>
              <a:ext uri="{FF2B5EF4-FFF2-40B4-BE49-F238E27FC236}">
                <a16:creationId xmlns:a16="http://schemas.microsoft.com/office/drawing/2014/main" id="{411C8774-5925-415D-B2DF-0DE3CF04B0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344C78-B5F2-4BD9-9075-46CB3A6D4E84}"/>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378440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433-93D1-4CFC-B3AD-01C732770B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FA78D7-3F09-4D84-8C1A-CB9EBAC0E5F9}"/>
              </a:ext>
            </a:extLst>
          </p:cNvPr>
          <p:cNvSpPr>
            <a:spLocks noGrp="1"/>
          </p:cNvSpPr>
          <p:nvPr>
            <p:ph type="dt" sz="half" idx="10"/>
          </p:nvPr>
        </p:nvSpPr>
        <p:spPr/>
        <p:txBody>
          <a:bodyPr/>
          <a:lstStyle/>
          <a:p>
            <a:fld id="{DA378FC0-AF90-410A-8F39-EB68ABCDC11F}" type="datetimeFigureOut">
              <a:rPr lang="en-US" smtClean="0"/>
              <a:t>11/8/2017</a:t>
            </a:fld>
            <a:endParaRPr lang="en-US"/>
          </a:p>
        </p:txBody>
      </p:sp>
      <p:sp>
        <p:nvSpPr>
          <p:cNvPr id="4" name="Footer Placeholder 3">
            <a:extLst>
              <a:ext uri="{FF2B5EF4-FFF2-40B4-BE49-F238E27FC236}">
                <a16:creationId xmlns:a16="http://schemas.microsoft.com/office/drawing/2014/main" id="{684ECDB6-F34A-432B-87B0-82D17604C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1F2F16-F524-4B4C-B092-83D1ACFFE58B}"/>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347905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7C52A-3F22-4B0C-863B-8ABCD43F96EA}"/>
              </a:ext>
            </a:extLst>
          </p:cNvPr>
          <p:cNvSpPr>
            <a:spLocks noGrp="1"/>
          </p:cNvSpPr>
          <p:nvPr>
            <p:ph type="dt" sz="half" idx="10"/>
          </p:nvPr>
        </p:nvSpPr>
        <p:spPr/>
        <p:txBody>
          <a:bodyPr/>
          <a:lstStyle/>
          <a:p>
            <a:fld id="{DA378FC0-AF90-410A-8F39-EB68ABCDC11F}" type="datetimeFigureOut">
              <a:rPr lang="en-US" smtClean="0"/>
              <a:t>11/8/2017</a:t>
            </a:fld>
            <a:endParaRPr lang="en-US"/>
          </a:p>
        </p:txBody>
      </p:sp>
      <p:sp>
        <p:nvSpPr>
          <p:cNvPr id="3" name="Footer Placeholder 2">
            <a:extLst>
              <a:ext uri="{FF2B5EF4-FFF2-40B4-BE49-F238E27FC236}">
                <a16:creationId xmlns:a16="http://schemas.microsoft.com/office/drawing/2014/main" id="{AC7427B0-DDF4-4C35-B563-510BDFC043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A7E21-1458-41B6-8AF4-37FC09419908}"/>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2522137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0119-999A-4003-B0A5-E34074CD7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F87504-2F30-4039-9FCE-A2B319E91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51AF83-7CBA-4DD7-81BB-374963652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0935C7-830B-407D-B269-8FBD76525468}"/>
              </a:ext>
            </a:extLst>
          </p:cNvPr>
          <p:cNvSpPr>
            <a:spLocks noGrp="1"/>
          </p:cNvSpPr>
          <p:nvPr>
            <p:ph type="dt" sz="half" idx="10"/>
          </p:nvPr>
        </p:nvSpPr>
        <p:spPr/>
        <p:txBody>
          <a:bodyPr/>
          <a:lstStyle/>
          <a:p>
            <a:fld id="{DA378FC0-AF90-410A-8F39-EB68ABCDC11F}" type="datetimeFigureOut">
              <a:rPr lang="en-US" smtClean="0"/>
              <a:t>11/8/2017</a:t>
            </a:fld>
            <a:endParaRPr lang="en-US"/>
          </a:p>
        </p:txBody>
      </p:sp>
      <p:sp>
        <p:nvSpPr>
          <p:cNvPr id="6" name="Footer Placeholder 5">
            <a:extLst>
              <a:ext uri="{FF2B5EF4-FFF2-40B4-BE49-F238E27FC236}">
                <a16:creationId xmlns:a16="http://schemas.microsoft.com/office/drawing/2014/main" id="{F33583D6-CF43-479A-9BCF-6EFA9724F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9E8D68-A2AF-4B56-817E-E93A3DA522FD}"/>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307422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B294-5EB6-4464-90EE-C2C17581B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8FE940-D8AB-4038-8E03-376A02FDF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2FEA1F-DB5C-4AC2-82A8-6979085B9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276EFC-431A-4CC9-B2E9-E96E455BDC98}"/>
              </a:ext>
            </a:extLst>
          </p:cNvPr>
          <p:cNvSpPr>
            <a:spLocks noGrp="1"/>
          </p:cNvSpPr>
          <p:nvPr>
            <p:ph type="dt" sz="half" idx="10"/>
          </p:nvPr>
        </p:nvSpPr>
        <p:spPr/>
        <p:txBody>
          <a:bodyPr/>
          <a:lstStyle/>
          <a:p>
            <a:fld id="{DA378FC0-AF90-410A-8F39-EB68ABCDC11F}" type="datetimeFigureOut">
              <a:rPr lang="en-US" smtClean="0"/>
              <a:t>11/8/2017</a:t>
            </a:fld>
            <a:endParaRPr lang="en-US"/>
          </a:p>
        </p:txBody>
      </p:sp>
      <p:sp>
        <p:nvSpPr>
          <p:cNvPr id="6" name="Footer Placeholder 5">
            <a:extLst>
              <a:ext uri="{FF2B5EF4-FFF2-40B4-BE49-F238E27FC236}">
                <a16:creationId xmlns:a16="http://schemas.microsoft.com/office/drawing/2014/main" id="{8601FCA5-3931-43DB-B57A-175E04B64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093FA6-C1B0-4242-9C09-3E89759953EE}"/>
              </a:ext>
            </a:extLst>
          </p:cNvPr>
          <p:cNvSpPr>
            <a:spLocks noGrp="1"/>
          </p:cNvSpPr>
          <p:nvPr>
            <p:ph type="sldNum" sz="quarter" idx="12"/>
          </p:nvPr>
        </p:nvSpPr>
        <p:spPr/>
        <p:txBody>
          <a:bodyPr/>
          <a:lstStyle/>
          <a:p>
            <a:fld id="{1C1C707B-3FD5-416D-810E-7887DA374A28}" type="slidenum">
              <a:rPr lang="en-US" smtClean="0"/>
              <a:t>‹#›</a:t>
            </a:fld>
            <a:endParaRPr lang="en-US"/>
          </a:p>
        </p:txBody>
      </p:sp>
    </p:spTree>
    <p:extLst>
      <p:ext uri="{BB962C8B-B14F-4D97-AF65-F5344CB8AC3E}">
        <p14:creationId xmlns:p14="http://schemas.microsoft.com/office/powerpoint/2010/main" val="177795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7B5195-A69C-40AE-853D-A823367CB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E6BE67-A3A7-49B2-BC9D-33FD09F41A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87874-EEB8-40AB-B16B-01A54DCED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78FC0-AF90-410A-8F39-EB68ABCDC11F}" type="datetimeFigureOut">
              <a:rPr lang="en-US" smtClean="0"/>
              <a:t>11/8/2017</a:t>
            </a:fld>
            <a:endParaRPr lang="en-US"/>
          </a:p>
        </p:txBody>
      </p:sp>
      <p:sp>
        <p:nvSpPr>
          <p:cNvPr id="5" name="Footer Placeholder 4">
            <a:extLst>
              <a:ext uri="{FF2B5EF4-FFF2-40B4-BE49-F238E27FC236}">
                <a16:creationId xmlns:a16="http://schemas.microsoft.com/office/drawing/2014/main" id="{6462F1D8-771C-466C-A571-96936D8D91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435413-9597-4FDE-94F6-0DD70D41E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C707B-3FD5-416D-810E-7887DA374A28}" type="slidenum">
              <a:rPr lang="en-US" smtClean="0"/>
              <a:t>‹#›</a:t>
            </a:fld>
            <a:endParaRPr lang="en-US"/>
          </a:p>
        </p:txBody>
      </p:sp>
    </p:spTree>
    <p:extLst>
      <p:ext uri="{BB962C8B-B14F-4D97-AF65-F5344CB8AC3E}">
        <p14:creationId xmlns:p14="http://schemas.microsoft.com/office/powerpoint/2010/main" val="2306183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9398-6EA7-4CD8-A512-EF06D7166B4E}"/>
              </a:ext>
            </a:extLst>
          </p:cNvPr>
          <p:cNvSpPr>
            <a:spLocks noGrp="1"/>
          </p:cNvSpPr>
          <p:nvPr>
            <p:ph type="ctrTitle"/>
          </p:nvPr>
        </p:nvSpPr>
        <p:spPr>
          <a:xfrm>
            <a:off x="0" y="0"/>
            <a:ext cx="12192000" cy="812800"/>
          </a:xfrm>
        </p:spPr>
        <p:txBody>
          <a:bodyPr>
            <a:normAutofit/>
          </a:bodyPr>
          <a:lstStyle/>
          <a:p>
            <a:r>
              <a:rPr lang="es-AR" sz="4000" b="1" u="sng" dirty="0">
                <a:latin typeface="Times New Roman" panose="02020603050405020304" pitchFamily="18" charset="0"/>
                <a:cs typeface="Times New Roman" panose="02020603050405020304" pitchFamily="18" charset="0"/>
              </a:rPr>
              <a:t>Unidad 10: Una visita de hogar (</a:t>
            </a:r>
            <a:r>
              <a:rPr lang="es-AR" sz="4000" b="1" u="sng" dirty="0" err="1">
                <a:latin typeface="Times New Roman" panose="02020603050405020304" pitchFamily="18" charset="0"/>
                <a:cs typeface="Times New Roman" panose="02020603050405020304" pitchFamily="18" charset="0"/>
              </a:rPr>
              <a:t>Presentacion</a:t>
            </a:r>
            <a:r>
              <a:rPr lang="es-AR" sz="4000" b="1" u="sng" dirty="0">
                <a:latin typeface="Times New Roman" panose="02020603050405020304" pitchFamily="18" charset="0"/>
                <a:cs typeface="Times New Roman" panose="02020603050405020304" pitchFamily="18" charset="0"/>
              </a:rPr>
              <a:t> 30)</a:t>
            </a:r>
          </a:p>
        </p:txBody>
      </p:sp>
      <p:sp>
        <p:nvSpPr>
          <p:cNvPr id="4" name="Title 1">
            <a:extLst>
              <a:ext uri="{FF2B5EF4-FFF2-40B4-BE49-F238E27FC236}">
                <a16:creationId xmlns:a16="http://schemas.microsoft.com/office/drawing/2014/main" id="{E7A99818-264D-41A7-B732-081573EE1AFE}"/>
              </a:ext>
            </a:extLst>
          </p:cNvPr>
          <p:cNvSpPr txBox="1">
            <a:spLocks/>
          </p:cNvSpPr>
          <p:nvPr/>
        </p:nvSpPr>
        <p:spPr>
          <a:xfrm>
            <a:off x="0" y="812800"/>
            <a:ext cx="12192000" cy="533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4000" b="1" u="sng" dirty="0">
                <a:latin typeface="Times New Roman" panose="02020603050405020304" pitchFamily="18" charset="0"/>
                <a:cs typeface="Times New Roman" panose="02020603050405020304" pitchFamily="18" charset="0"/>
              </a:rPr>
              <a:t>Pastor Daniel Moreno</a:t>
            </a:r>
          </a:p>
        </p:txBody>
      </p:sp>
      <p:pic>
        <p:nvPicPr>
          <p:cNvPr id="3" name="Picture 2" descr="Related image">
            <a:extLst>
              <a:ext uri="{FF2B5EF4-FFF2-40B4-BE49-F238E27FC236}">
                <a16:creationId xmlns:a16="http://schemas.microsoft.com/office/drawing/2014/main" id="{C0AA42FE-7139-47EE-801D-5769D6639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5600"/>
            <a:ext cx="12192000" cy="523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58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normAutofit fontScale="90000"/>
          </a:bodyPr>
          <a:lstStyle/>
          <a:p>
            <a:pPr algn="ctr"/>
            <a:r>
              <a:rPr lang="es-AR" b="1" u="sng" dirty="0">
                <a:latin typeface="Times New Roman" panose="02020603050405020304" pitchFamily="18" charset="0"/>
                <a:cs typeface="Times New Roman" panose="02020603050405020304" pitchFamily="18" charset="0"/>
              </a:rPr>
              <a:t>Sugerencias finales cuando vas de visita a un hogar</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762001"/>
            <a:ext cx="12192000" cy="6095999"/>
          </a:xfrm>
        </p:spPr>
        <p:txBody>
          <a:bodyPr>
            <a:normAutofit/>
          </a:bodyPr>
          <a:lstStyle/>
          <a:p>
            <a:r>
              <a:rPr lang="es-ES" sz="4000" b="1" dirty="0">
                <a:latin typeface="Times New Roman" panose="02020603050405020304" pitchFamily="18" charset="0"/>
                <a:cs typeface="Times New Roman" panose="02020603050405020304" pitchFamily="18" charset="0"/>
              </a:rPr>
              <a:t>Se sensible a las cosas de ese hogar- no pises el zacate, no toques sus pertenencias a menos que ellos te lo permitan (Macetas, mascotas)</a:t>
            </a:r>
          </a:p>
          <a:p>
            <a:r>
              <a:rPr lang="es-ES" sz="4000" b="1" dirty="0">
                <a:latin typeface="Times New Roman" panose="02020603050405020304" pitchFamily="18" charset="0"/>
                <a:cs typeface="Times New Roman" panose="02020603050405020304" pitchFamily="18" charset="0"/>
              </a:rPr>
              <a:t>Nota o pon atención a las fotos ya que te dicen mas de ellos</a:t>
            </a:r>
          </a:p>
          <a:p>
            <a:r>
              <a:rPr lang="es-ES" sz="4000" b="1" dirty="0">
                <a:latin typeface="Times New Roman" panose="02020603050405020304" pitchFamily="18" charset="0"/>
                <a:cs typeface="Times New Roman" panose="02020603050405020304" pitchFamily="18" charset="0"/>
              </a:rPr>
              <a:t>Mantén el tema y habla mas de ellos y menos de ti</a:t>
            </a:r>
          </a:p>
          <a:p>
            <a:r>
              <a:rPr lang="es-ES" sz="4000" b="1" dirty="0">
                <a:latin typeface="Times New Roman" panose="02020603050405020304" pitchFamily="18" charset="0"/>
                <a:cs typeface="Times New Roman" panose="02020603050405020304" pitchFamily="18" charset="0"/>
              </a:rPr>
              <a:t>Dales los anuncios importantes </a:t>
            </a:r>
            <a:r>
              <a:rPr lang="es-ES" sz="4000" b="1" dirty="0" err="1">
                <a:latin typeface="Times New Roman" panose="02020603050405020304" pitchFamily="18" charset="0"/>
                <a:cs typeface="Times New Roman" panose="02020603050405020304" pitchFamily="18" charset="0"/>
              </a:rPr>
              <a:t>qu</a:t>
            </a:r>
            <a:r>
              <a:rPr lang="es-ES" sz="4000" b="1" dirty="0">
                <a:latin typeface="Times New Roman" panose="02020603050405020304" pitchFamily="18" charset="0"/>
                <a:cs typeface="Times New Roman" panose="02020603050405020304" pitchFamily="18" charset="0"/>
              </a:rPr>
              <a:t> eles pueden ser de interés de la iglesia o como </a:t>
            </a:r>
            <a:r>
              <a:rPr lang="es-ES" sz="4000" b="1" dirty="0" err="1">
                <a:latin typeface="Times New Roman" panose="02020603050405020304" pitchFamily="18" charset="0"/>
                <a:cs typeface="Times New Roman" panose="02020603050405020304" pitchFamily="18" charset="0"/>
              </a:rPr>
              <a:t>estan</a:t>
            </a:r>
            <a:r>
              <a:rPr lang="es-ES" sz="4000" b="1" dirty="0">
                <a:latin typeface="Times New Roman" panose="02020603050405020304" pitchFamily="18" charset="0"/>
                <a:cs typeface="Times New Roman" panose="02020603050405020304" pitchFamily="18" charset="0"/>
              </a:rPr>
              <a:t> los demás, esto no es para chismear si no para hacerlos sentir parte</a:t>
            </a:r>
            <a:endParaRPr lang="es-E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3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lstStyle/>
          <a:p>
            <a:pPr algn="ctr"/>
            <a:r>
              <a:rPr lang="es-AR" b="1" u="sng" dirty="0">
                <a:latin typeface="Times New Roman" panose="02020603050405020304" pitchFamily="18" charset="0"/>
                <a:cs typeface="Times New Roman" panose="02020603050405020304" pitchFamily="18" charset="0"/>
              </a:rPr>
              <a:t>Nota final</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762001"/>
            <a:ext cx="12192000" cy="6095999"/>
          </a:xfrm>
        </p:spPr>
        <p:txBody>
          <a:bodyPr>
            <a:normAutofit/>
          </a:bodyPr>
          <a:lstStyle/>
          <a:p>
            <a:r>
              <a:rPr lang="es-ES" sz="4800" b="1" dirty="0">
                <a:latin typeface="Times New Roman" panose="02020603050405020304" pitchFamily="18" charset="0"/>
                <a:cs typeface="Times New Roman" panose="02020603050405020304" pitchFamily="18" charset="0"/>
              </a:rPr>
              <a:t>Dios quiere usarte de la manera que el comenzó la iglesia primitiva:</a:t>
            </a:r>
          </a:p>
          <a:p>
            <a:r>
              <a:rPr lang="es-ES" sz="4800" b="1" dirty="0">
                <a:latin typeface="Times New Roman" panose="02020603050405020304" pitchFamily="18" charset="0"/>
                <a:cs typeface="Times New Roman" panose="02020603050405020304" pitchFamily="18" charset="0"/>
              </a:rPr>
              <a:t>“Se reunían en las casa”</a:t>
            </a:r>
          </a:p>
          <a:p>
            <a:r>
              <a:rPr lang="es-ES" sz="4800" b="1" dirty="0">
                <a:latin typeface="Times New Roman" panose="02020603050405020304" pitchFamily="18" charset="0"/>
                <a:cs typeface="Times New Roman" panose="02020603050405020304" pitchFamily="18" charset="0"/>
              </a:rPr>
              <a:t>Espero que Dios te use cuando hagas visitas a los hogares</a:t>
            </a:r>
            <a:endParaRPr lang="es-E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012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normAutofit/>
          </a:bodyPr>
          <a:lstStyle/>
          <a:p>
            <a:pPr algn="ctr"/>
            <a:r>
              <a:rPr lang="es-AR" b="1" u="sng" dirty="0">
                <a:latin typeface="Times New Roman" panose="02020603050405020304" pitchFamily="18" charset="0"/>
                <a:cs typeface="Times New Roman" panose="02020603050405020304" pitchFamily="18" charset="0"/>
              </a:rPr>
              <a:t>Introducción:</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762001"/>
            <a:ext cx="12192000" cy="6762205"/>
          </a:xfrm>
        </p:spPr>
        <p:txBody>
          <a:bodyPr>
            <a:normAutofit/>
          </a:bodyPr>
          <a:lstStyle/>
          <a:p>
            <a:r>
              <a:rPr lang="es-AR" sz="4000" b="1" dirty="0">
                <a:latin typeface="Times New Roman" panose="02020603050405020304" pitchFamily="18" charset="0"/>
                <a:cs typeface="Times New Roman" panose="02020603050405020304" pitchFamily="18" charset="0"/>
              </a:rPr>
              <a:t>Como pastor te pedirán si puedes visitarles en su hogar. </a:t>
            </a:r>
          </a:p>
          <a:p>
            <a:r>
              <a:rPr lang="es-AR" sz="4000" b="1" dirty="0">
                <a:latin typeface="Times New Roman" panose="02020603050405020304" pitchFamily="18" charset="0"/>
                <a:cs typeface="Times New Roman" panose="02020603050405020304" pitchFamily="18" charset="0"/>
              </a:rPr>
              <a:t>Las visitas a los hogares se han vuelto menos usuales en los estados unidos por como es la sociedad en esta parte del mundo.</a:t>
            </a:r>
          </a:p>
          <a:p>
            <a:r>
              <a:rPr lang="es-AR" sz="4000" b="1" dirty="0">
                <a:latin typeface="Times New Roman" panose="02020603050405020304" pitchFamily="18" charset="0"/>
                <a:cs typeface="Times New Roman" panose="02020603050405020304" pitchFamily="18" charset="0"/>
              </a:rPr>
              <a:t>Pero las visitas al hogar son muy importantes</a:t>
            </a:r>
          </a:p>
          <a:p>
            <a:r>
              <a:rPr lang="es-AR" sz="4000" b="1" dirty="0">
                <a:latin typeface="Times New Roman" panose="02020603050405020304" pitchFamily="18" charset="0"/>
                <a:cs typeface="Times New Roman" panose="02020603050405020304" pitchFamily="18" charset="0"/>
              </a:rPr>
              <a:t>También incluiremos visitas a hogares de cuidado temporal.</a:t>
            </a:r>
          </a:p>
          <a:p>
            <a:r>
              <a:rPr lang="es-AR" sz="4000" b="1" dirty="0">
                <a:latin typeface="Times New Roman" panose="02020603050405020304" pitchFamily="18" charset="0"/>
                <a:cs typeface="Times New Roman" panose="02020603050405020304" pitchFamily="18" charset="0"/>
              </a:rPr>
              <a:t>Veremos las visitas al hogar</a:t>
            </a:r>
          </a:p>
        </p:txBody>
      </p:sp>
    </p:spTree>
    <p:extLst>
      <p:ext uri="{BB962C8B-B14F-4D97-AF65-F5344CB8AC3E}">
        <p14:creationId xmlns:p14="http://schemas.microsoft.com/office/powerpoint/2010/main" val="41336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normAutofit/>
          </a:bodyPr>
          <a:lstStyle/>
          <a:p>
            <a:pPr algn="ctr"/>
            <a:r>
              <a:rPr lang="es-AR" b="1" u="sng" dirty="0">
                <a:latin typeface="Times New Roman" panose="02020603050405020304" pitchFamily="18" charset="0"/>
                <a:cs typeface="Times New Roman" panose="02020603050405020304" pitchFamily="18" charset="0"/>
              </a:rPr>
              <a:t>Aprendes la dinámica del hogar</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762001"/>
            <a:ext cx="12192000" cy="6762205"/>
          </a:xfrm>
        </p:spPr>
        <p:txBody>
          <a:bodyPr>
            <a:normAutofit lnSpcReduction="10000"/>
          </a:bodyPr>
          <a:lstStyle/>
          <a:p>
            <a:r>
              <a:rPr lang="es-AR" sz="4000" b="1" dirty="0">
                <a:latin typeface="Times New Roman" panose="02020603050405020304" pitchFamily="18" charset="0"/>
                <a:cs typeface="Times New Roman" panose="02020603050405020304" pitchFamily="18" charset="0"/>
              </a:rPr>
              <a:t>Trata de ser lo mas profesional posible-</a:t>
            </a:r>
            <a:endParaRPr lang="es-AR" sz="3600" i="1" dirty="0">
              <a:latin typeface="Times New Roman" panose="02020603050405020304" pitchFamily="18" charset="0"/>
              <a:cs typeface="Times New Roman" panose="02020603050405020304" pitchFamily="18" charset="0"/>
            </a:endParaRPr>
          </a:p>
          <a:p>
            <a:r>
              <a:rPr lang="es-AR" sz="4000" b="1" dirty="0">
                <a:latin typeface="Times New Roman" panose="02020603050405020304" pitchFamily="18" charset="0"/>
                <a:cs typeface="Times New Roman" panose="02020603050405020304" pitchFamily="18" charset="0"/>
              </a:rPr>
              <a:t>Usa el baño antes de llegar a hacer esa visita- </a:t>
            </a:r>
            <a:r>
              <a:rPr lang="es-AR" sz="3600" i="1" dirty="0">
                <a:latin typeface="Times New Roman" panose="02020603050405020304" pitchFamily="18" charset="0"/>
                <a:cs typeface="Times New Roman" panose="02020603050405020304" pitchFamily="18" charset="0"/>
              </a:rPr>
              <a:t>No es bien visto que les pidas usas su baño porque no lo pueden tener preparado para que lo uses. No debes ponerlos en una posición incomoda de que no tengan papel de baño o toalla limpia o jabón para lavarte las manos </a:t>
            </a:r>
          </a:p>
          <a:p>
            <a:r>
              <a:rPr lang="es-AR" sz="4000" b="1" dirty="0">
                <a:latin typeface="Times New Roman" panose="02020603050405020304" pitchFamily="18" charset="0"/>
                <a:cs typeface="Times New Roman" panose="02020603050405020304" pitchFamily="18" charset="0"/>
              </a:rPr>
              <a:t>Esta preparado- </a:t>
            </a:r>
            <a:r>
              <a:rPr lang="es-AR" sz="4000" i="1" dirty="0">
                <a:latin typeface="Times New Roman" panose="02020603050405020304" pitchFamily="18" charset="0"/>
                <a:cs typeface="Times New Roman" panose="02020603050405020304" pitchFamily="18" charset="0"/>
              </a:rPr>
              <a:t>si sabes que vas a visitar a un enfermo lleva el versículo adecuado, si vas a compartir de Cristo lleva listo las respuestas a sus preguntas </a:t>
            </a:r>
          </a:p>
          <a:p>
            <a:r>
              <a:rPr lang="es-AR" sz="4000" b="1" dirty="0">
                <a:latin typeface="Times New Roman" panose="02020603050405020304" pitchFamily="18" charset="0"/>
                <a:cs typeface="Times New Roman" panose="02020603050405020304" pitchFamily="18" charset="0"/>
              </a:rPr>
              <a:t>Respeta los limites- </a:t>
            </a:r>
            <a:r>
              <a:rPr lang="es-AR" sz="3500" i="1" dirty="0">
                <a:latin typeface="Times New Roman" panose="02020603050405020304" pitchFamily="18" charset="0"/>
                <a:cs typeface="Times New Roman" panose="02020603050405020304" pitchFamily="18" charset="0"/>
              </a:rPr>
              <a:t>No ir en horas inapropiadas para ti o para ellos. No llegar cuando están comiendo o tienen visita. Si es una mujer sola, ve cuando este su familia ahí o ve acompañado de una mujer de preferencia que sea cercana o de tu familia.</a:t>
            </a:r>
            <a:endParaRPr lang="es-AR"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007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lstStyle/>
          <a:p>
            <a:pPr algn="ctr"/>
            <a:r>
              <a:rPr lang="es-AR" b="1" u="sng" dirty="0">
                <a:latin typeface="Times New Roman" panose="02020603050405020304" pitchFamily="18" charset="0"/>
                <a:cs typeface="Times New Roman" panose="02020603050405020304" pitchFamily="18" charset="0"/>
              </a:rPr>
              <a:t>Cuando vienen a  visitarte a tu hogar</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762001"/>
            <a:ext cx="12192000" cy="6095999"/>
          </a:xfrm>
        </p:spPr>
        <p:txBody>
          <a:bodyPr>
            <a:normAutofit lnSpcReduction="10000"/>
          </a:bodyPr>
          <a:lstStyle/>
          <a:p>
            <a:r>
              <a:rPr lang="es-ES" sz="3600" i="1" dirty="0">
                <a:latin typeface="Times New Roman" panose="02020603050405020304" pitchFamily="18" charset="0"/>
                <a:cs typeface="Times New Roman" panose="02020603050405020304" pitchFamily="18" charset="0"/>
              </a:rPr>
              <a:t> </a:t>
            </a:r>
            <a:r>
              <a:rPr lang="es-ES" sz="3600" b="1" dirty="0">
                <a:latin typeface="Times New Roman" panose="02020603050405020304" pitchFamily="18" charset="0"/>
                <a:cs typeface="Times New Roman" panose="02020603050405020304" pitchFamily="18" charset="0"/>
              </a:rPr>
              <a:t>Se sensible a la situación de la familia que te visita- </a:t>
            </a:r>
            <a:r>
              <a:rPr lang="es-ES" sz="3600" i="1" dirty="0">
                <a:latin typeface="Times New Roman" panose="02020603050405020304" pitchFamily="18" charset="0"/>
                <a:cs typeface="Times New Roman" panose="02020603050405020304" pitchFamily="18" charset="0"/>
              </a:rPr>
              <a:t>Pueden haber perdido un familiar o tener alguien  crónicamente enfermo. Se empático y practico, si observas que no te pueden atender vuelve otro día. No ser ruidoso si lo eres. Necesito calmarme a como soy.</a:t>
            </a:r>
          </a:p>
          <a:p>
            <a:r>
              <a:rPr lang="es-ES" sz="3600" b="1" dirty="0">
                <a:latin typeface="Times New Roman" panose="02020603050405020304" pitchFamily="18" charset="0"/>
                <a:cs typeface="Times New Roman" panose="02020603050405020304" pitchFamily="18" charset="0"/>
              </a:rPr>
              <a:t>Aplica la hospitalidad convencional local- </a:t>
            </a:r>
            <a:r>
              <a:rPr lang="es-ES" sz="3600" i="1" dirty="0">
                <a:latin typeface="Times New Roman" panose="02020603050405020304" pitchFamily="18" charset="0"/>
                <a:cs typeface="Times New Roman" panose="02020603050405020304" pitchFamily="18" charset="0"/>
              </a:rPr>
              <a:t>Si te ofrecen agua no rechazarla o hasta un taquito (en la cultura hispana, tienes que ir preparado a estar ahí por lo menos 30 minutos). Llévales un pequeño obsequio, fruta o algo que sabes que les gustara.</a:t>
            </a:r>
          </a:p>
          <a:p>
            <a:r>
              <a:rPr lang="es-ES" sz="3600" b="1" dirty="0">
                <a:latin typeface="Times New Roman" panose="02020603050405020304" pitchFamily="18" charset="0"/>
                <a:cs typeface="Times New Roman" panose="02020603050405020304" pitchFamily="18" charset="0"/>
              </a:rPr>
              <a:t>No hagas comentarios o hagas algo que pueda estresar a los invitados: </a:t>
            </a:r>
            <a:r>
              <a:rPr lang="es-ES" sz="3600" i="1" dirty="0">
                <a:latin typeface="Times New Roman" panose="02020603050405020304" pitchFamily="18" charset="0"/>
                <a:cs typeface="Times New Roman" panose="02020603050405020304" pitchFamily="18" charset="0"/>
              </a:rPr>
              <a:t>“Yo puedo conseguirle a alguien que le limpie su casa” “o que se la pinten porque ya necesita una manita de gato”</a:t>
            </a:r>
            <a:endParaRPr lang="es-ES"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968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lstStyle/>
          <a:p>
            <a:pPr algn="ctr"/>
            <a:r>
              <a:rPr lang="es-AR" b="1" u="sng" dirty="0">
                <a:latin typeface="Times New Roman" panose="02020603050405020304" pitchFamily="18" charset="0"/>
                <a:cs typeface="Times New Roman" panose="02020603050405020304" pitchFamily="18" charset="0"/>
              </a:rPr>
              <a:t>Cuando ellos te visitan a ti</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762001"/>
            <a:ext cx="12192000" cy="6095999"/>
          </a:xfrm>
        </p:spPr>
        <p:txBody>
          <a:bodyPr>
            <a:normAutofit lnSpcReduction="10000"/>
          </a:bodyPr>
          <a:lstStyle/>
          <a:p>
            <a:r>
              <a:rPr lang="es-ES" sz="3600" i="1" dirty="0">
                <a:latin typeface="Times New Roman" panose="02020603050405020304" pitchFamily="18" charset="0"/>
                <a:cs typeface="Times New Roman" panose="02020603050405020304" pitchFamily="18" charset="0"/>
              </a:rPr>
              <a:t> </a:t>
            </a:r>
            <a:r>
              <a:rPr lang="es-ES" sz="4800" b="1" dirty="0">
                <a:latin typeface="Times New Roman" panose="02020603050405020304" pitchFamily="18" charset="0"/>
                <a:cs typeface="Times New Roman" panose="02020603050405020304" pitchFamily="18" charset="0"/>
              </a:rPr>
              <a:t>Se sensible a la situación- Pueden ir solo a pasar un buen tiempo contigo pero la mayoría de los casos necesitan platicarte sus necesidades, esta listo para escuchar</a:t>
            </a:r>
          </a:p>
          <a:p>
            <a:r>
              <a:rPr lang="es-ES" sz="4800" b="1" dirty="0">
                <a:latin typeface="Times New Roman" panose="02020603050405020304" pitchFamily="18" charset="0"/>
                <a:cs typeface="Times New Roman" panose="02020603050405020304" pitchFamily="18" charset="0"/>
              </a:rPr>
              <a:t>Aplica la hospitalidad convencional local- </a:t>
            </a:r>
            <a:r>
              <a:rPr lang="es-ES" sz="4800" i="1" dirty="0">
                <a:latin typeface="Times New Roman" panose="02020603050405020304" pitchFamily="18" charset="0"/>
                <a:cs typeface="Times New Roman" panose="02020603050405020304" pitchFamily="18" charset="0"/>
              </a:rPr>
              <a:t>Tenles algo que ofrecerle, mínimo agua.</a:t>
            </a:r>
            <a:endParaRPr lang="es-ES" sz="4800" b="1" dirty="0">
              <a:latin typeface="Times New Roman" panose="02020603050405020304" pitchFamily="18" charset="0"/>
              <a:cs typeface="Times New Roman" panose="02020603050405020304" pitchFamily="18" charset="0"/>
            </a:endParaRPr>
          </a:p>
          <a:p>
            <a:r>
              <a:rPr lang="es-ES" sz="4800" b="1" dirty="0">
                <a:latin typeface="Times New Roman" panose="02020603050405020304" pitchFamily="18" charset="0"/>
                <a:cs typeface="Times New Roman" panose="02020603050405020304" pitchFamily="18" charset="0"/>
              </a:rPr>
              <a:t>No hagas comentarios o hagas algo que pueda estresar a los invitados: “Porque vienen cuando estoy tan ocupado”</a:t>
            </a:r>
            <a:endParaRPr lang="es-ES" sz="5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96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lstStyle/>
          <a:p>
            <a:pPr algn="ctr"/>
            <a:r>
              <a:rPr lang="es-AR" b="1" u="sng" dirty="0">
                <a:latin typeface="Times New Roman" panose="02020603050405020304" pitchFamily="18" charset="0"/>
                <a:cs typeface="Times New Roman" panose="02020603050405020304" pitchFamily="18" charset="0"/>
              </a:rPr>
              <a:t>Visitando</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762001"/>
            <a:ext cx="12192000" cy="6095999"/>
          </a:xfrm>
        </p:spPr>
        <p:txBody>
          <a:bodyPr>
            <a:normAutofit/>
          </a:bodyPr>
          <a:lstStyle/>
          <a:p>
            <a:r>
              <a:rPr lang="es-ES" sz="3600" b="1" dirty="0">
                <a:latin typeface="Times New Roman" panose="02020603050405020304" pitchFamily="18" charset="0"/>
                <a:cs typeface="Times New Roman" panose="02020603050405020304" pitchFamily="18" charset="0"/>
              </a:rPr>
              <a:t>Anímalos pero mantente al margen de querer estar dándoles todas las respuestas a sus problemas</a:t>
            </a:r>
            <a:endParaRPr lang="es-ES" sz="3600" i="1" dirty="0">
              <a:latin typeface="Times New Roman" panose="02020603050405020304" pitchFamily="18" charset="0"/>
              <a:cs typeface="Times New Roman" panose="02020603050405020304" pitchFamily="18" charset="0"/>
            </a:endParaRPr>
          </a:p>
          <a:p>
            <a:r>
              <a:rPr lang="es-ES" sz="3600" b="1" dirty="0">
                <a:latin typeface="Times New Roman" panose="02020603050405020304" pitchFamily="18" charset="0"/>
                <a:cs typeface="Times New Roman" panose="02020603050405020304" pitchFamily="18" charset="0"/>
              </a:rPr>
              <a:t>Escúchalos mas que hablar</a:t>
            </a:r>
            <a:endParaRPr lang="es-ES" sz="3600" i="1" dirty="0">
              <a:latin typeface="Times New Roman" panose="02020603050405020304" pitchFamily="18" charset="0"/>
              <a:cs typeface="Times New Roman" panose="02020603050405020304" pitchFamily="18" charset="0"/>
            </a:endParaRPr>
          </a:p>
          <a:p>
            <a:r>
              <a:rPr lang="es-ES" sz="3600" b="1" dirty="0">
                <a:latin typeface="Times New Roman" panose="02020603050405020304" pitchFamily="18" charset="0"/>
                <a:cs typeface="Times New Roman" panose="02020603050405020304" pitchFamily="18" charset="0"/>
              </a:rPr>
              <a:t>Cuando el paciente esta presente (si es que es una visita a alguien que se esta recuperando) no hablen de los que no estén ahí en esa visita</a:t>
            </a:r>
          </a:p>
          <a:p>
            <a:r>
              <a:rPr lang="es-ES" sz="3600" b="1" i="1" dirty="0">
                <a:latin typeface="Times New Roman" panose="02020603050405020304" pitchFamily="18" charset="0"/>
                <a:cs typeface="Times New Roman" panose="02020603050405020304" pitchFamily="18" charset="0"/>
              </a:rPr>
              <a:t>Pregúntales a la familia o a la persona que visitas el plan del tratamiento que esta siguiendo o si es una visita para ministrarles pregúntales que en una frase expresen que es el problema presente</a:t>
            </a:r>
            <a:endParaRPr lang="es-ES"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72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lstStyle/>
          <a:p>
            <a:pPr algn="ctr"/>
            <a:r>
              <a:rPr lang="es-AR" b="1" u="sng" dirty="0">
                <a:latin typeface="Times New Roman" panose="02020603050405020304" pitchFamily="18" charset="0"/>
                <a:cs typeface="Times New Roman" panose="02020603050405020304" pitchFamily="18" charset="0"/>
              </a:rPr>
              <a:t>Lee un pasaje </a:t>
            </a:r>
            <a:r>
              <a:rPr lang="es-AR" b="1" u="sng" dirty="0" err="1">
                <a:latin typeface="Times New Roman" panose="02020603050405020304" pitchFamily="18" charset="0"/>
                <a:cs typeface="Times New Roman" panose="02020603050405020304" pitchFamily="18" charset="0"/>
              </a:rPr>
              <a:t>Biblico</a:t>
            </a:r>
            <a:endParaRPr lang="es-AR"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762001"/>
            <a:ext cx="12192000" cy="6095999"/>
          </a:xfrm>
        </p:spPr>
        <p:txBody>
          <a:bodyPr>
            <a:normAutofit lnSpcReduction="10000"/>
          </a:bodyPr>
          <a:lstStyle/>
          <a:p>
            <a:r>
              <a:rPr lang="es-ES" sz="4800" b="1" dirty="0">
                <a:latin typeface="Times New Roman" panose="02020603050405020304" pitchFamily="18" charset="0"/>
                <a:cs typeface="Times New Roman" panose="02020603050405020304" pitchFamily="18" charset="0"/>
              </a:rPr>
              <a:t>Cuando veas que es tiempo de retirarte de la visita déjales saber que has seleccionado un pasaje bíblico que quieres compartirles y léelo a menos que la persona que visitas lo quiera leer. Lo importante es que pidas permiso de leerles la Biblia</a:t>
            </a:r>
          </a:p>
          <a:p>
            <a:r>
              <a:rPr lang="es-ES" sz="4800" b="1" dirty="0">
                <a:latin typeface="Times New Roman" panose="02020603050405020304" pitchFamily="18" charset="0"/>
                <a:cs typeface="Times New Roman" panose="02020603050405020304" pitchFamily="18" charset="0"/>
              </a:rPr>
              <a:t>Avísales cuando vayas a orar- </a:t>
            </a:r>
            <a:r>
              <a:rPr lang="es-ES" sz="4800" i="1" dirty="0">
                <a:latin typeface="Times New Roman" panose="02020603050405020304" pitchFamily="18" charset="0"/>
                <a:cs typeface="Times New Roman" panose="02020603050405020304" pitchFamily="18" charset="0"/>
              </a:rPr>
              <a:t>La petición o agradecimiento por lo que vas a orar se te dirá durante la visita</a:t>
            </a:r>
          </a:p>
        </p:txBody>
      </p:sp>
    </p:spTree>
    <p:extLst>
      <p:ext uri="{BB962C8B-B14F-4D97-AF65-F5344CB8AC3E}">
        <p14:creationId xmlns:p14="http://schemas.microsoft.com/office/powerpoint/2010/main" val="2673411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lstStyle/>
          <a:p>
            <a:pPr algn="ctr"/>
            <a:r>
              <a:rPr lang="es-AR" b="1" u="sng" dirty="0">
                <a:latin typeface="Times New Roman" panose="02020603050405020304" pitchFamily="18" charset="0"/>
                <a:cs typeface="Times New Roman" panose="02020603050405020304" pitchFamily="18" charset="0"/>
              </a:rPr>
              <a:t>Mantente en lo que es una visita </a:t>
            </a:r>
            <a:r>
              <a:rPr lang="es-AR" b="1" u="sng" dirty="0" err="1">
                <a:latin typeface="Times New Roman" panose="02020603050405020304" pitchFamily="18" charset="0"/>
                <a:cs typeface="Times New Roman" panose="02020603050405020304" pitchFamily="18" charset="0"/>
              </a:rPr>
              <a:t>conventional</a:t>
            </a:r>
            <a:endParaRPr lang="es-AR"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0" y="762001"/>
            <a:ext cx="12192000" cy="6095999"/>
          </a:xfrm>
        </p:spPr>
        <p:txBody>
          <a:bodyPr>
            <a:normAutofit/>
          </a:bodyPr>
          <a:lstStyle/>
          <a:p>
            <a:r>
              <a:rPr lang="es-ES" sz="4800" b="1" dirty="0">
                <a:latin typeface="Times New Roman" panose="02020603050405020304" pitchFamily="18" charset="0"/>
                <a:cs typeface="Times New Roman" panose="02020603050405020304" pitchFamily="18" charset="0"/>
              </a:rPr>
              <a:t>Planea de 30 a 60 minutos</a:t>
            </a:r>
          </a:p>
          <a:p>
            <a:r>
              <a:rPr lang="es-ES" sz="4800" b="1" dirty="0">
                <a:latin typeface="Times New Roman" panose="02020603050405020304" pitchFamily="18" charset="0"/>
                <a:cs typeface="Times New Roman" panose="02020603050405020304" pitchFamily="18" charset="0"/>
              </a:rPr>
              <a:t>Anuncia el tiempo que estarás ahí y pregúntales si les gustaría que estuviera ahí mas tiempo</a:t>
            </a:r>
          </a:p>
          <a:p>
            <a:r>
              <a:rPr lang="es-ES" sz="4800" b="1" dirty="0">
                <a:latin typeface="Times New Roman" panose="02020603050405020304" pitchFamily="18" charset="0"/>
                <a:cs typeface="Times New Roman" panose="02020603050405020304" pitchFamily="18" charset="0"/>
              </a:rPr>
              <a:t>Habla del pasado o has preguntas porque tu eres el que diriges la conversación</a:t>
            </a:r>
          </a:p>
          <a:p>
            <a:r>
              <a:rPr lang="es-ES" sz="4800" b="1" dirty="0">
                <a:latin typeface="Times New Roman" panose="02020603050405020304" pitchFamily="18" charset="0"/>
                <a:cs typeface="Times New Roman" panose="02020603050405020304" pitchFamily="18" charset="0"/>
              </a:rPr>
              <a:t>Si es creyente, pregúntale de su caminar con Dios</a:t>
            </a:r>
            <a:endParaRPr lang="es-E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17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C8D-3800-4D44-8E47-55A439741ACB}"/>
              </a:ext>
            </a:extLst>
          </p:cNvPr>
          <p:cNvSpPr>
            <a:spLocks noGrp="1"/>
          </p:cNvSpPr>
          <p:nvPr>
            <p:ph type="title"/>
          </p:nvPr>
        </p:nvSpPr>
        <p:spPr>
          <a:xfrm>
            <a:off x="0" y="1"/>
            <a:ext cx="12192000" cy="762000"/>
          </a:xfrm>
        </p:spPr>
        <p:txBody>
          <a:bodyPr/>
          <a:lstStyle/>
          <a:p>
            <a:pPr algn="ctr"/>
            <a:r>
              <a:rPr lang="es-AR" b="1" u="sng" dirty="0">
                <a:latin typeface="Times New Roman" panose="02020603050405020304" pitchFamily="18" charset="0"/>
                <a:cs typeface="Times New Roman" panose="02020603050405020304" pitchFamily="18" charset="0"/>
              </a:rPr>
              <a:t>Cuando visitas un hogar de cuidado temporal</a:t>
            </a:r>
          </a:p>
        </p:txBody>
      </p:sp>
      <p:sp>
        <p:nvSpPr>
          <p:cNvPr id="3" name="Content Placeholder 2">
            <a:extLst>
              <a:ext uri="{FF2B5EF4-FFF2-40B4-BE49-F238E27FC236}">
                <a16:creationId xmlns:a16="http://schemas.microsoft.com/office/drawing/2014/main" id="{7181D1C8-3126-4F47-8F01-B57F0389E19E}"/>
              </a:ext>
            </a:extLst>
          </p:cNvPr>
          <p:cNvSpPr>
            <a:spLocks noGrp="1"/>
          </p:cNvSpPr>
          <p:nvPr>
            <p:ph idx="1"/>
          </p:nvPr>
        </p:nvSpPr>
        <p:spPr>
          <a:xfrm>
            <a:off x="-1" y="762001"/>
            <a:ext cx="12192001" cy="6095999"/>
          </a:xfrm>
        </p:spPr>
        <p:txBody>
          <a:bodyPr>
            <a:noAutofit/>
          </a:bodyPr>
          <a:lstStyle/>
          <a:p>
            <a:r>
              <a:rPr lang="es-ES" sz="3600" b="1" dirty="0">
                <a:latin typeface="Times New Roman" panose="02020603050405020304" pitchFamily="18" charset="0"/>
                <a:cs typeface="Times New Roman" panose="02020603050405020304" pitchFamily="18" charset="0"/>
              </a:rPr>
              <a:t>Actúa como si estas yendo a un hospital. Lava tus manos antes de iniciar la visita.</a:t>
            </a:r>
          </a:p>
          <a:p>
            <a:r>
              <a:rPr lang="es-ES" sz="3600" b="1" dirty="0">
                <a:latin typeface="Times New Roman" panose="02020603050405020304" pitchFamily="18" charset="0"/>
                <a:cs typeface="Times New Roman" panose="02020603050405020304" pitchFamily="18" charset="0"/>
              </a:rPr>
              <a:t>Avísales el tiempo que permanecerás ahí desde que llegas. Y si ellos te piden que te quedes mas tiempo, hazlo.</a:t>
            </a:r>
          </a:p>
          <a:p>
            <a:r>
              <a:rPr lang="es-ES" sz="3600" b="1" dirty="0">
                <a:latin typeface="Times New Roman" panose="02020603050405020304" pitchFamily="18" charset="0"/>
                <a:cs typeface="Times New Roman" panose="02020603050405020304" pitchFamily="18" charset="0"/>
              </a:rPr>
              <a:t>Dirige la conversación con temas de interés de ellos y habla del pasado o haz preguntas.</a:t>
            </a:r>
          </a:p>
          <a:p>
            <a:r>
              <a:rPr lang="es-ES" sz="3600" b="1" dirty="0">
                <a:latin typeface="Times New Roman" panose="02020603050405020304" pitchFamily="18" charset="0"/>
                <a:cs typeface="Times New Roman" panose="02020603050405020304" pitchFamily="18" charset="0"/>
              </a:rPr>
              <a:t>Si son creyentes pregúntales acerca de su caminar con Dios</a:t>
            </a:r>
          </a:p>
          <a:p>
            <a:r>
              <a:rPr lang="es-ES" sz="3600" b="1" dirty="0">
                <a:latin typeface="Times New Roman" panose="02020603050405020304" pitchFamily="18" charset="0"/>
                <a:cs typeface="Times New Roman" panose="02020603050405020304" pitchFamily="18" charset="0"/>
              </a:rPr>
              <a:t>Organiza un grupo para que vayan a ministrarles y cantarles</a:t>
            </a:r>
          </a:p>
          <a:p>
            <a:r>
              <a:rPr lang="es-ES" sz="3600" b="1" dirty="0">
                <a:latin typeface="Times New Roman" panose="02020603050405020304" pitchFamily="18" charset="0"/>
                <a:cs typeface="Times New Roman" panose="02020603050405020304" pitchFamily="18" charset="0"/>
              </a:rPr>
              <a:t>Toma el tiempo de Conocer a los que trabajan ahí</a:t>
            </a:r>
          </a:p>
          <a:p>
            <a:endParaRPr lang="es-E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97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866</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Unidad 10: Una visita de hogar (Presentacion 30)</vt:lpstr>
      <vt:lpstr>Introducción:</vt:lpstr>
      <vt:lpstr>Aprendes la dinámica del hogar</vt:lpstr>
      <vt:lpstr>Cuando vienen a  visitarte a tu hogar</vt:lpstr>
      <vt:lpstr>Cuando ellos te visitan a ti</vt:lpstr>
      <vt:lpstr>Visitando</vt:lpstr>
      <vt:lpstr>Lee un pasaje Biblico</vt:lpstr>
      <vt:lpstr>Mantente en lo que es una visita conventional</vt:lpstr>
      <vt:lpstr>Cuando visitas un hogar de cuidado temporal</vt:lpstr>
      <vt:lpstr>Sugerencias finales cuando vas de visita a un hogar</vt:lpstr>
      <vt:lpstr>Nota final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Encontrando Descanso en un Mundo lleno de Ansiedad</dc:title>
  <dc:creator>Aaron Moreno</dc:creator>
  <cp:lastModifiedBy>Aaron Moreno</cp:lastModifiedBy>
  <cp:revision>21</cp:revision>
  <dcterms:created xsi:type="dcterms:W3CDTF">2017-10-25T18:30:10Z</dcterms:created>
  <dcterms:modified xsi:type="dcterms:W3CDTF">2017-11-08T16:31:55Z</dcterms:modified>
</cp:coreProperties>
</file>