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notesMasterIdLst>
    <p:notesMasterId r:id="rId21"/>
  </p:notesMasterIdLst>
  <p:sldIdLst>
    <p:sldId id="28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8288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213" autoAdjust="0"/>
    <p:restoredTop sz="86418" autoAdjust="0"/>
  </p:normalViewPr>
  <p:slideViewPr>
    <p:cSldViewPr snapToGrid="0">
      <p:cViewPr varScale="1">
        <p:scale>
          <a:sx n="39" d="100"/>
          <a:sy n="39" d="100"/>
        </p:scale>
        <p:origin x="42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There are a lot of ways to fail on social media, but the biggest one of all is not answering the social telephone.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4833" y="5029203"/>
            <a:ext cx="13200902" cy="4525562"/>
          </a:xfrm>
        </p:spPr>
        <p:txBody>
          <a:bodyPr anchor="b">
            <a:normAutofit/>
          </a:bodyPr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4833" y="9554761"/>
            <a:ext cx="13200902" cy="2252566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63437" y="8642317"/>
            <a:ext cx="2790946" cy="156356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668" y="9059083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9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1219200"/>
            <a:ext cx="13183970" cy="623408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5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831944" y="7010400"/>
            <a:ext cx="11307776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7709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876803"/>
            <a:ext cx="13183970" cy="544969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08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0" y="8686800"/>
            <a:ext cx="13376584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10363200"/>
            <a:ext cx="13376584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6257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2" y="1254814"/>
            <a:ext cx="13183968" cy="5760040"/>
          </a:xfrm>
        </p:spPr>
        <p:txBody>
          <a:bodyPr anchor="ctr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1" y="8686800"/>
            <a:ext cx="1318397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27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757070" y="1254813"/>
            <a:ext cx="3312264" cy="1056763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4832" y="1254813"/>
            <a:ext cx="9432696" cy="10567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46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mp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914400" y="2747057"/>
            <a:ext cx="16459202" cy="980317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750"/>
              </a:spcBef>
              <a:buClrTx/>
              <a:buSzTx/>
              <a:buNone/>
              <a:defRPr sz="6750" b="1">
                <a:solidFill>
                  <a:srgbClr val="414141"/>
                </a:solidFill>
              </a:defRPr>
            </a:lvl1pPr>
            <a:lvl2pPr marL="664369" indent="-321469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2pPr>
            <a:lvl3pPr marL="985838" indent="-300038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3pPr>
            <a:lvl4pPr marL="13887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4pPr>
            <a:lvl5pPr marL="17316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sz="quarter" idx="13"/>
          </p:nvPr>
        </p:nvSpPr>
        <p:spPr>
          <a:xfrm>
            <a:off x="414337" y="210692"/>
            <a:ext cx="16959266" cy="1495735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890205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body" sz="quarter" idx="1"/>
          </p:nvPr>
        </p:nvSpPr>
        <p:spPr>
          <a:xfrm>
            <a:off x="4046275" y="6142146"/>
            <a:ext cx="10195448" cy="222125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sz="quarter" idx="13"/>
          </p:nvPr>
        </p:nvSpPr>
        <p:spPr>
          <a:xfrm>
            <a:off x="4046276" y="8363403"/>
            <a:ext cx="10195443" cy="138702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4"/>
          </p:nvPr>
        </p:nvSpPr>
        <p:spPr>
          <a:xfrm>
            <a:off x="4046275" y="3675024"/>
            <a:ext cx="10195448" cy="2414213"/>
          </a:xfrm>
          <a:prstGeom prst="rect">
            <a:avLst/>
          </a:prstGeom>
        </p:spPr>
        <p:txBody>
          <a:bodyPr/>
          <a:lstStyle>
            <a:lvl1pPr marL="0" indent="0" algn="ctr" defTabSz="722376">
              <a:lnSpc>
                <a:spcPct val="80000"/>
              </a:lnSpc>
              <a:spcBef>
                <a:spcPts val="2700"/>
              </a:spcBef>
              <a:buClrTx/>
              <a:buSzTx/>
              <a:buNone/>
              <a:defRPr sz="15168" b="1"/>
            </a:lvl1pPr>
          </a:lstStyle>
          <a:p>
            <a:pPr marL="0" indent="0" algn="ctr" defTabSz="963168">
              <a:lnSpc>
                <a:spcPct val="80000"/>
              </a:lnSpc>
              <a:spcBef>
                <a:spcPts val="3600"/>
              </a:spcBef>
              <a:buClrTx/>
              <a:buSzTx/>
              <a:buNone/>
              <a:defRPr sz="15168" b="1"/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6193314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irst /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body" sz="half" idx="1"/>
          </p:nvPr>
        </p:nvSpPr>
        <p:spPr>
          <a:xfrm>
            <a:off x="4631934" y="1419826"/>
            <a:ext cx="12470708" cy="5593704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7950"/>
              </a:lnSpc>
              <a:buClrTx/>
              <a:buSzTx/>
              <a:buNone/>
              <a:defRPr sz="7950" b="1" cap="all">
                <a:solidFill>
                  <a:srgbClr val="2C2C2C"/>
                </a:solidFill>
              </a:defRPr>
            </a:lvl1pPr>
            <a:lvl2pPr marL="1154225" indent="-811325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2pPr>
            <a:lvl3pPr marL="1443038" indent="-757238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3pPr>
            <a:lvl4pPr marL="1937384" indent="-908684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4pPr>
            <a:lvl5pPr marL="2280284" indent="-908684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04707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3" y="1248220"/>
            <a:ext cx="13178398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831" y="4267200"/>
            <a:ext cx="13183970" cy="7555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0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149124"/>
            <a:ext cx="13183970" cy="293760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7162800"/>
            <a:ext cx="13183970" cy="1720800"/>
          </a:xfrm>
        </p:spPr>
        <p:txBody>
          <a:bodyPr anchor="t"/>
          <a:lstStyle>
            <a:lvl1pPr marL="0" indent="0" algn="l"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8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4833" y="4273413"/>
            <a:ext cx="6395062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74615" y="4273413"/>
            <a:ext cx="6394186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2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0704" y="4453252"/>
            <a:ext cx="574919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4830" y="5605777"/>
            <a:ext cx="6395064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12309" y="4446796"/>
            <a:ext cx="57464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67430" y="5599321"/>
            <a:ext cx="6391360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4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3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0" y="892176"/>
            <a:ext cx="5259168" cy="1952624"/>
          </a:xfrm>
        </p:spPr>
        <p:txBody>
          <a:bodyPr anchor="b"/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6988" y="892179"/>
            <a:ext cx="7581812" cy="10829926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3197226"/>
            <a:ext cx="5259168" cy="8524872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9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9601200"/>
            <a:ext cx="13183970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4831" y="1269930"/>
            <a:ext cx="13183970" cy="770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734676"/>
            <a:ext cx="13183970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4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457200"/>
            <a:ext cx="3962400" cy="13277256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40842" y="570"/>
            <a:ext cx="3904544" cy="13705936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365760" cy="137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4267200"/>
            <a:ext cx="13183970" cy="777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44800" y="12270179"/>
            <a:ext cx="1532760" cy="7403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4830" y="12271619"/>
            <a:ext cx="1143297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22456" y="1575567"/>
            <a:ext cx="116995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EFFFF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7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  <p:sldLayoutId id="214748369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B1068-32DE-428E-A2E4-711C129BA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3800" y="6858000"/>
            <a:ext cx="13373099" cy="3394172"/>
          </a:xfrm>
        </p:spPr>
        <p:txBody>
          <a:bodyPr>
            <a:normAutofit/>
          </a:bodyPr>
          <a:lstStyle/>
          <a:p>
            <a:r>
              <a:rPr lang="en-US" sz="9750" dirty="0">
                <a:solidFill>
                  <a:schemeClr val="tx1"/>
                </a:solidFill>
              </a:rPr>
              <a:t>Introduction to Social Media Management</a:t>
            </a:r>
          </a:p>
        </p:txBody>
      </p:sp>
    </p:spTree>
    <p:extLst>
      <p:ext uri="{BB962C8B-B14F-4D97-AF65-F5344CB8AC3E}">
        <p14:creationId xmlns:p14="http://schemas.microsoft.com/office/powerpoint/2010/main" val="64361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image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64596" y="1714500"/>
            <a:ext cx="12454795" cy="93425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image1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50356" y="1714500"/>
            <a:ext cx="12390501" cy="92943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/>
          </p:cNvSpPr>
          <p:nvPr>
            <p:ph type="body" idx="1"/>
          </p:nvPr>
        </p:nvSpPr>
        <p:spPr>
          <a:xfrm>
            <a:off x="822959" y="4572000"/>
            <a:ext cx="16847821" cy="534789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1109472">
              <a:lnSpc>
                <a:spcPct val="80000"/>
              </a:lnSpc>
              <a:spcBef>
                <a:spcPts val="4100"/>
              </a:spcBef>
              <a:buSzTx/>
              <a:buNone/>
              <a:defRPr sz="17400" b="1"/>
            </a:lvl1pPr>
          </a:lstStyle>
          <a:p>
            <a:r>
              <a:rPr dirty="0">
                <a:solidFill>
                  <a:schemeClr val="tx1"/>
                </a:solidFill>
              </a:rPr>
              <a:t>SOCIAL LISTENING GOALS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body" idx="1"/>
          </p:nvPr>
        </p:nvSpPr>
        <p:spPr>
          <a:xfrm>
            <a:off x="0" y="1872517"/>
            <a:ext cx="18288000" cy="2059403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ts val="9800"/>
              </a:lnSpc>
              <a:spcBef>
                <a:spcPts val="0"/>
              </a:spcBef>
              <a:defRPr sz="7000">
                <a:solidFill>
                  <a:srgbClr val="FFFFFF"/>
                </a:solidFill>
              </a:defRPr>
            </a:lvl1pPr>
          </a:lstStyle>
          <a:p>
            <a:pPr algn="ctr"/>
            <a:endParaRPr lang="en-US" sz="8000" dirty="0">
              <a:solidFill>
                <a:schemeClr val="tx1"/>
              </a:solidFill>
            </a:endParaRPr>
          </a:p>
          <a:p>
            <a:pPr algn="ctr"/>
            <a:r>
              <a:rPr sz="8000" dirty="0">
                <a:solidFill>
                  <a:schemeClr val="tx1"/>
                </a:solidFill>
              </a:rPr>
              <a:t>Managing Reputation…</a:t>
            </a:r>
          </a:p>
        </p:txBody>
      </p:sp>
      <p:pic>
        <p:nvPicPr>
          <p:cNvPr id="168" name="image1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97338" y="4929150"/>
            <a:ext cx="6969956" cy="5092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15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25990" y="4855459"/>
            <a:ext cx="7118010" cy="523990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0" y="2169697"/>
            <a:ext cx="18288000" cy="1419323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9800"/>
              </a:lnSpc>
              <a:spcBef>
                <a:spcPts val="0"/>
              </a:spcBef>
              <a:defRPr sz="7000">
                <a:solidFill>
                  <a:srgbClr val="FFFFFF"/>
                </a:solidFill>
              </a:defRPr>
            </a:lvl1pPr>
          </a:lstStyle>
          <a:p>
            <a:pPr algn="ctr"/>
            <a:r>
              <a:rPr dirty="0">
                <a:solidFill>
                  <a:schemeClr val="tx1"/>
                </a:solidFill>
              </a:rPr>
              <a:t>Increase retention / Reduce refunds…</a:t>
            </a:r>
          </a:p>
        </p:txBody>
      </p:sp>
      <p:pic>
        <p:nvPicPr>
          <p:cNvPr id="172" name="image16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57461" y="4180260"/>
            <a:ext cx="16573078" cy="64440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body" idx="1"/>
          </p:nvPr>
        </p:nvSpPr>
        <p:spPr>
          <a:xfrm>
            <a:off x="0" y="2192557"/>
            <a:ext cx="18288000" cy="1465043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9800"/>
              </a:lnSpc>
              <a:spcBef>
                <a:spcPts val="0"/>
              </a:spcBef>
              <a:defRPr sz="7000">
                <a:solidFill>
                  <a:srgbClr val="FFFFFF"/>
                </a:solidFill>
              </a:defRPr>
            </a:lvl1pPr>
          </a:lstStyle>
          <a:p>
            <a:pPr algn="ctr"/>
            <a:r>
              <a:rPr dirty="0">
                <a:solidFill>
                  <a:schemeClr val="tx1"/>
                </a:solidFill>
              </a:rPr>
              <a:t>Identify Product / Content Gaps…</a:t>
            </a:r>
          </a:p>
        </p:txBody>
      </p:sp>
      <p:pic>
        <p:nvPicPr>
          <p:cNvPr id="175" name="image17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12452" y="4315500"/>
            <a:ext cx="8083760" cy="41339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18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558092" y="8449474"/>
            <a:ext cx="12430760" cy="26380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image1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8908" y="2064544"/>
            <a:ext cx="12369070" cy="92782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414336" y="1872518"/>
            <a:ext cx="16959266" cy="1121801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ts val="7350"/>
              </a:lnSpc>
              <a:spcBef>
                <a:spcPts val="0"/>
              </a:spcBef>
              <a:defRPr sz="7000">
                <a:solidFill>
                  <a:srgbClr val="FFFFFF"/>
                </a:solidFill>
              </a:defRPr>
            </a:pPr>
            <a:r>
              <a:rPr dirty="0">
                <a:solidFill>
                  <a:schemeClr val="tx1"/>
                </a:solidFill>
              </a:rPr>
              <a:t>3-Step Social Customer Service Plan…</a:t>
            </a:r>
          </a:p>
        </p:txBody>
      </p:sp>
      <p:sp>
        <p:nvSpPr>
          <p:cNvPr id="181" name="Shape 181"/>
          <p:cNvSpPr/>
          <p:nvPr/>
        </p:nvSpPr>
        <p:spPr>
          <a:xfrm>
            <a:off x="874603" y="5495415"/>
            <a:ext cx="8904299" cy="3544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7432" tIns="27432" rIns="27432" bIns="27432">
            <a:spAutoFit/>
          </a:bodyPr>
          <a:lstStyle/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Respond in a timely manner</a:t>
            </a:r>
          </a:p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Empathize</a:t>
            </a:r>
          </a:p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Move to a private channel</a:t>
            </a:r>
          </a:p>
        </p:txBody>
      </p:sp>
      <p:pic>
        <p:nvPicPr>
          <p:cNvPr id="182" name="image20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127526" y="4203777"/>
            <a:ext cx="7445539" cy="60852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1" build="p" bldLvl="5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/>
          </p:cNvSpPr>
          <p:nvPr>
            <p:ph type="body" idx="1"/>
          </p:nvPr>
        </p:nvSpPr>
        <p:spPr>
          <a:xfrm>
            <a:off x="274319" y="4572000"/>
            <a:ext cx="17396462" cy="534789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1109472">
              <a:lnSpc>
                <a:spcPct val="80000"/>
              </a:lnSpc>
              <a:spcBef>
                <a:spcPts val="4100"/>
              </a:spcBef>
              <a:buSzTx/>
              <a:buNone/>
              <a:defRPr sz="17400" b="1"/>
            </a:lvl1pPr>
          </a:lstStyle>
          <a:p>
            <a:r>
              <a:rPr dirty="0">
                <a:solidFill>
                  <a:schemeClr val="tx1"/>
                </a:solidFill>
              </a:rPr>
              <a:t>SOCIAL LISTENING METRICS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sz="half" idx="1"/>
          </p:nvPr>
        </p:nvSpPr>
        <p:spPr>
          <a:xfrm>
            <a:off x="1657258" y="5119552"/>
            <a:ext cx="5986101" cy="2788239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defTabSz="859535">
              <a:spcBef>
                <a:spcPts val="3225"/>
              </a:spcBef>
              <a:defRPr sz="10000"/>
            </a:pPr>
            <a:r>
              <a:rPr dirty="0">
                <a:solidFill>
                  <a:schemeClr val="tx1"/>
                </a:solidFill>
              </a:rPr>
              <a:t>You’re measuring…</a:t>
            </a:r>
          </a:p>
        </p:txBody>
      </p:sp>
      <p:sp>
        <p:nvSpPr>
          <p:cNvPr id="187" name="Shape 187"/>
          <p:cNvSpPr/>
          <p:nvPr/>
        </p:nvSpPr>
        <p:spPr>
          <a:xfrm>
            <a:off x="8077699" y="4455415"/>
            <a:ext cx="8218917" cy="4116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marL="642938" indent="-642938">
              <a:buSzPct val="100000"/>
              <a:buFont typeface="Arial"/>
              <a:buChar char="•"/>
              <a:defRPr sz="7000" b="1">
                <a:latin typeface="Arial"/>
                <a:ea typeface="Arial"/>
                <a:cs typeface="Arial"/>
                <a:sym typeface="Arial"/>
              </a:defRPr>
            </a:pPr>
            <a:r>
              <a:rPr sz="5250" dirty="0"/>
              <a:t>Reputation score</a:t>
            </a:r>
          </a:p>
          <a:p>
            <a:pPr marL="642938" indent="-642938">
              <a:buSzPct val="100000"/>
              <a:buFont typeface="Arial"/>
              <a:buChar char="•"/>
              <a:defRPr sz="7000" b="1">
                <a:latin typeface="Arial"/>
                <a:ea typeface="Arial"/>
                <a:cs typeface="Arial"/>
                <a:sym typeface="Arial"/>
              </a:defRPr>
            </a:pPr>
            <a:r>
              <a:rPr sz="5250" dirty="0"/>
              <a:t>Retention rate</a:t>
            </a:r>
          </a:p>
          <a:p>
            <a:pPr marL="642938" indent="-642938">
              <a:buSzPct val="100000"/>
              <a:buFont typeface="Arial"/>
              <a:buChar char="•"/>
              <a:defRPr sz="7000" b="1">
                <a:latin typeface="Arial"/>
                <a:ea typeface="Arial"/>
                <a:cs typeface="Arial"/>
                <a:sym typeface="Arial"/>
              </a:defRPr>
            </a:pPr>
            <a:r>
              <a:rPr sz="5250" dirty="0"/>
              <a:t>Refund rate</a:t>
            </a:r>
          </a:p>
          <a:p>
            <a:pPr marL="642938" indent="-642938">
              <a:buSzPct val="100000"/>
              <a:buFont typeface="Arial"/>
              <a:buChar char="•"/>
              <a:defRPr sz="7000" b="1">
                <a:latin typeface="Arial"/>
                <a:ea typeface="Arial"/>
                <a:cs typeface="Arial"/>
                <a:sym typeface="Arial"/>
              </a:defRPr>
            </a:pPr>
            <a:r>
              <a:rPr sz="5250" dirty="0"/>
              <a:t>Product gaps identified</a:t>
            </a:r>
          </a:p>
          <a:p>
            <a:pPr marL="642938" indent="-642938">
              <a:buSzPct val="100000"/>
              <a:buFont typeface="Arial"/>
              <a:buChar char="•"/>
              <a:defRPr sz="7000" b="1">
                <a:latin typeface="Arial"/>
                <a:ea typeface="Arial"/>
                <a:cs typeface="Arial"/>
                <a:sym typeface="Arial"/>
              </a:defRPr>
            </a:pPr>
            <a:r>
              <a:rPr sz="5250" dirty="0"/>
              <a:t>Content gaps identified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507999" y="1938036"/>
            <a:ext cx="16459202" cy="1121803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ts val="980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lvl1pPr>
          </a:lstStyle>
          <a:p>
            <a:r>
              <a:rPr sz="6600" dirty="0">
                <a:solidFill>
                  <a:schemeClr val="tx1"/>
                </a:solidFill>
              </a:rPr>
              <a:t>Here’s what </a:t>
            </a:r>
            <a:r>
              <a:rPr lang="en-US" sz="6600" dirty="0">
                <a:solidFill>
                  <a:schemeClr val="tx1"/>
                </a:solidFill>
              </a:rPr>
              <a:t>we’ll learn</a:t>
            </a:r>
            <a:r>
              <a:rPr sz="6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2" name="Shape 132"/>
          <p:cNvSpPr/>
          <p:nvPr/>
        </p:nvSpPr>
        <p:spPr>
          <a:xfrm>
            <a:off x="984738" y="3621498"/>
            <a:ext cx="16459202" cy="6223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7432" tIns="27432" rIns="27432" bIns="27432">
            <a:spAutoFit/>
          </a:bodyPr>
          <a:lstStyle/>
          <a:p>
            <a:pPr>
              <a:spcBef>
                <a:spcPts val="5100"/>
              </a:spcBef>
              <a:defRPr sz="55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125" dirty="0"/>
              <a:t>You’ll understand the </a:t>
            </a:r>
            <a:r>
              <a:rPr lang="en-US" sz="4125" dirty="0"/>
              <a:t>basic </a:t>
            </a:r>
            <a:r>
              <a:rPr sz="4125" dirty="0"/>
              <a:t>foundations of Social Media Marketing &amp; Community Management.  We’ll be covering:</a:t>
            </a:r>
          </a:p>
          <a:p>
            <a:pPr marL="523875" indent="-523875">
              <a:spcBef>
                <a:spcPts val="4575"/>
              </a:spcBef>
              <a:buClr>
                <a:srgbClr val="79BE37"/>
              </a:buClr>
              <a:buSzPct val="100000"/>
              <a:buFont typeface="Arial"/>
              <a:buChar char="•"/>
              <a:defRPr sz="55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125" dirty="0"/>
              <a:t>Best Practices &amp; </a:t>
            </a:r>
            <a:r>
              <a:rPr sz="4125" dirty="0"/>
              <a:t>Method</a:t>
            </a:r>
            <a:r>
              <a:rPr lang="en-US" sz="4125" dirty="0"/>
              <a:t>s</a:t>
            </a:r>
            <a:endParaRPr sz="4125" dirty="0"/>
          </a:p>
          <a:p>
            <a:pPr marL="523875" indent="-523875">
              <a:spcBef>
                <a:spcPts val="4575"/>
              </a:spcBef>
              <a:buClr>
                <a:srgbClr val="79BE37"/>
              </a:buClr>
              <a:buSzPct val="100000"/>
              <a:buFont typeface="Arial"/>
              <a:buChar char="•"/>
              <a:defRPr sz="55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125" dirty="0"/>
              <a:t>Terminology &amp; </a:t>
            </a:r>
            <a:r>
              <a:rPr sz="4125" dirty="0"/>
              <a:t>Lingo</a:t>
            </a:r>
          </a:p>
          <a:p>
            <a:pPr marL="523875" indent="-523875">
              <a:spcBef>
                <a:spcPts val="4575"/>
              </a:spcBef>
              <a:buClr>
                <a:srgbClr val="79BE37"/>
              </a:buClr>
              <a:buSzPct val="100000"/>
              <a:buFont typeface="Arial"/>
              <a:buChar char="•"/>
              <a:defRPr sz="5500" b="1">
                <a:latin typeface="Arial"/>
                <a:ea typeface="Arial"/>
                <a:cs typeface="Arial"/>
                <a:sym typeface="Arial"/>
              </a:defRPr>
            </a:pPr>
            <a:r>
              <a:rPr sz="4125" dirty="0"/>
              <a:t>Management Metrics</a:t>
            </a:r>
          </a:p>
          <a:p>
            <a:pPr marL="523875" indent="-523875">
              <a:spcBef>
                <a:spcPts val="4575"/>
              </a:spcBef>
              <a:buClr>
                <a:srgbClr val="79BE37"/>
              </a:buClr>
              <a:buSzPct val="100000"/>
              <a:buFont typeface="Arial"/>
              <a:buChar char="•"/>
              <a:defRPr sz="5500" b="1">
                <a:latin typeface="Arial"/>
                <a:ea typeface="Arial"/>
                <a:cs typeface="Arial"/>
                <a:sym typeface="Arial"/>
              </a:defRPr>
            </a:pPr>
            <a:r>
              <a:rPr sz="4125" dirty="0"/>
              <a:t>Management Roles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body" sz="quarter" idx="1"/>
          </p:nvPr>
        </p:nvSpPr>
        <p:spPr>
          <a:xfrm>
            <a:off x="1992455" y="7102113"/>
            <a:ext cx="13585002" cy="19439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  <a:defRPr sz="8100"/>
            </a:pPr>
            <a:r>
              <a:rPr sz="4500" dirty="0"/>
              <a:t>The Principles of Well-Executed </a:t>
            </a:r>
          </a:p>
          <a:p>
            <a:pPr marL="0" indent="0" algn="ctr">
              <a:lnSpc>
                <a:spcPct val="90000"/>
              </a:lnSpc>
              <a:buNone/>
              <a:defRPr sz="8100"/>
            </a:pPr>
            <a:r>
              <a:rPr sz="4500" dirty="0"/>
              <a:t>Social Media Marketing</a:t>
            </a:r>
          </a:p>
        </p:txBody>
      </p:sp>
      <p:sp>
        <p:nvSpPr>
          <p:cNvPr id="135" name="Shape 135"/>
          <p:cNvSpPr/>
          <p:nvPr/>
        </p:nvSpPr>
        <p:spPr>
          <a:xfrm>
            <a:off x="713025" y="5068526"/>
            <a:ext cx="16861950" cy="15453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9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en-US" sz="6000" dirty="0">
                <a:solidFill>
                  <a:schemeClr val="tx1"/>
                </a:solidFill>
              </a:rPr>
              <a:t>Best Practices &amp; Methods</a:t>
            </a:r>
            <a:endParaRPr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1261133" y="3404611"/>
            <a:ext cx="15506943" cy="6177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spAutoFit/>
          </a:bodyPr>
          <a:lstStyle>
            <a:lvl1pPr defTabSz="1219200">
              <a:lnSpc>
                <a:spcPct val="110000"/>
              </a:lnSpc>
              <a:spcBef>
                <a:spcPts val="5800"/>
              </a:spcBef>
              <a:defRPr sz="1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sz="8850" dirty="0">
                <a:solidFill>
                  <a:schemeClr val="tx1"/>
                </a:solidFill>
              </a:rPr>
              <a:t>THERE ARE FOUR ELEMENTS TO SUCCESSFUL SOCIAL MEDIA MARKETING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image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14901" y="247943"/>
            <a:ext cx="9065075" cy="115752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body" idx="1"/>
          </p:nvPr>
        </p:nvSpPr>
        <p:spPr>
          <a:xfrm>
            <a:off x="0" y="2123980"/>
            <a:ext cx="18288000" cy="1121801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defTabSz="890016">
              <a:lnSpc>
                <a:spcPts val="7200"/>
              </a:lnSpc>
              <a:spcBef>
                <a:spcPts val="0"/>
              </a:spcBef>
              <a:defRPr sz="6400">
                <a:solidFill>
                  <a:srgbClr val="FFFFFF"/>
                </a:solidFill>
              </a:defRPr>
            </a:lvl1pPr>
          </a:lstStyle>
          <a:p>
            <a:pPr algn="ctr"/>
            <a:r>
              <a:rPr dirty="0">
                <a:solidFill>
                  <a:schemeClr val="tx1"/>
                </a:solidFill>
              </a:rPr>
              <a:t>Not answering the social telephone is a huge #FAIL…</a:t>
            </a:r>
          </a:p>
        </p:txBody>
      </p:sp>
      <p:pic>
        <p:nvPicPr>
          <p:cNvPr id="147" name="image8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43167" y="3574961"/>
            <a:ext cx="11301603" cy="79529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body" sz="half" idx="1"/>
          </p:nvPr>
        </p:nvSpPr>
        <p:spPr>
          <a:xfrm>
            <a:off x="1147726" y="618974"/>
            <a:ext cx="6973432" cy="5199117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defTabSz="560830">
              <a:spcBef>
                <a:spcPts val="2100"/>
              </a:spcBef>
              <a:defRPr sz="8800"/>
            </a:lvl1pPr>
          </a:lstStyle>
          <a:p>
            <a:r>
              <a:rPr dirty="0">
                <a:solidFill>
                  <a:schemeClr val="tx1"/>
                </a:solidFill>
              </a:rPr>
              <a:t>Your customers and your prospects are talking about you on the social web…</a:t>
            </a:r>
          </a:p>
        </p:txBody>
      </p:sp>
      <p:pic>
        <p:nvPicPr>
          <p:cNvPr id="152" name="image9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72752" y="6105102"/>
            <a:ext cx="5136513" cy="521821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10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49573" y="6105102"/>
            <a:ext cx="5326817" cy="521821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11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772706" y="2810029"/>
            <a:ext cx="6807368" cy="30080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/>
          </p:cNvSpPr>
          <p:nvPr>
            <p:ph type="body" sz="quarter" idx="1"/>
          </p:nvPr>
        </p:nvSpPr>
        <p:spPr>
          <a:xfrm>
            <a:off x="1327757" y="4303871"/>
            <a:ext cx="15632486" cy="510825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0" indent="0" algn="ctr" defTabSz="1146047">
              <a:lnSpc>
                <a:spcPct val="80000"/>
              </a:lnSpc>
              <a:spcBef>
                <a:spcPts val="4300"/>
              </a:spcBef>
              <a:buSzTx/>
              <a:buNone/>
              <a:defRPr sz="16600" b="1"/>
            </a:lvl1pPr>
          </a:lstStyle>
          <a:p>
            <a:r>
              <a:rPr dirty="0">
                <a:solidFill>
                  <a:schemeClr val="tx1"/>
                </a:solidFill>
              </a:rPr>
              <a:t>SOCIAL LISTENING IS FOUNDATIONAL…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body" sz="half" idx="1"/>
          </p:nvPr>
        </p:nvSpPr>
        <p:spPr>
          <a:xfrm>
            <a:off x="1541981" y="5006341"/>
            <a:ext cx="5774243" cy="369853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>
              <a:defRPr sz="12100"/>
            </a:lvl1pPr>
          </a:lstStyle>
          <a:p>
            <a:r>
              <a:rPr dirty="0">
                <a:solidFill>
                  <a:schemeClr val="tx1"/>
                </a:solidFill>
              </a:rPr>
              <a:t>Social Listening informs…</a:t>
            </a:r>
          </a:p>
        </p:txBody>
      </p:sp>
      <p:sp>
        <p:nvSpPr>
          <p:cNvPr id="159" name="Shape 159"/>
          <p:cNvSpPr/>
          <p:nvPr/>
        </p:nvSpPr>
        <p:spPr>
          <a:xfrm>
            <a:off x="8829115" y="5160061"/>
            <a:ext cx="9230287" cy="35448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7432" tIns="27432" rIns="27432" bIns="27432">
            <a:spAutoFit/>
          </a:bodyPr>
          <a:lstStyle/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Social Influencing</a:t>
            </a:r>
          </a:p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Social Networking</a:t>
            </a:r>
          </a:p>
          <a:p>
            <a:pPr marL="514350" indent="-514350">
              <a:spcBef>
                <a:spcPts val="5100"/>
              </a:spcBef>
              <a:buClr>
                <a:srgbClr val="99C534"/>
              </a:buClr>
              <a:buSzPct val="125000"/>
              <a:buFont typeface="Helvetica"/>
              <a:buChar char="•"/>
              <a:defRPr sz="6300" b="1">
                <a:solidFill>
                  <a:srgbClr val="2C2C2C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725" dirty="0"/>
              <a:t>Social Selling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build="p" bldLvl="5" animBg="1" advAuto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</TotalTime>
  <Words>177</Words>
  <Application>Microsoft Office PowerPoint</Application>
  <PresentationFormat>Custom</PresentationFormat>
  <Paragraphs>35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Helvetica</vt:lpstr>
      <vt:lpstr>Helvetica Neue</vt:lpstr>
      <vt:lpstr>Wingdings 3</vt:lpstr>
      <vt:lpstr>Wisp</vt:lpstr>
      <vt:lpstr>Introduction to Social Media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Tubergen</dc:creator>
  <cp:lastModifiedBy>Tom Tubergen</cp:lastModifiedBy>
  <cp:revision>10</cp:revision>
  <dcterms:modified xsi:type="dcterms:W3CDTF">2017-12-25T14:22:50Z</dcterms:modified>
</cp:coreProperties>
</file>