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1CBD-9A0B-41A0-8AD5-CC30AED4C431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CBAF-D74F-4264-BF68-9638FC44C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76E08-325D-47B8-8AB8-0AA2D8B58D1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1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5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6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3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3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topic/Mesoamerican-civiliz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istory_of_Pe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Christian Leader’s Institute: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World History 101</a:t>
            </a:r>
            <a:br>
              <a:rPr lang="en-US" sz="4400" dirty="0">
                <a:solidFill>
                  <a:prstClr val="white"/>
                </a:solidFill>
              </a:rPr>
            </a:br>
            <a:r>
              <a:rPr lang="en-US" sz="4400" dirty="0">
                <a:solidFill>
                  <a:prstClr val="white"/>
                </a:solidFill>
              </a:rPr>
              <a:t>The Beginnings of “Civilization” to 1500 A.D.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</a:rPr>
              <a:t>Rev. Richard </a:t>
            </a:r>
            <a:r>
              <a:rPr lang="en-US" sz="3200" dirty="0" err="1">
                <a:solidFill>
                  <a:prstClr val="white"/>
                </a:solidFill>
              </a:rPr>
              <a:t>Hamstra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6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https://upload.wikimedia.org/wikipedia/commons/8/86/Chavin-small.png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1922" name="Picture 2" descr="Image result for map of early 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4953000" cy="5361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2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https://upload.wikimedia.org/wikipedia/commons/4/4d/Chav%C3%ADn_de_Huantar_Brazo_Izquierdo_06122009.jpg</a:t>
            </a:r>
            <a:endParaRPr lang="en-US" dirty="0"/>
          </a:p>
        </p:txBody>
      </p:sp>
      <p:sp>
        <p:nvSpPr>
          <p:cNvPr id="206850" name="AutoShape 2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52" name="AutoShape 4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54" name="AutoShape 6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56" name="AutoShape 8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58" name="AutoShape 10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60" name="AutoShape 12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62" name="AutoShape 14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64" name="AutoShape 16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66" name="AutoShape 18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68" name="AutoShape 20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6870" name="AutoShape 22" descr="Image result for images of ch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06872" name="Picture 24" descr="Image result for images of chav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76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https://upload.wikimedia.org/wikipedia/commons/4/43/Estela.jpg</a:t>
            </a:r>
            <a:endParaRPr lang="en-US" dirty="0"/>
          </a:p>
        </p:txBody>
      </p:sp>
      <p:pic>
        <p:nvPicPr>
          <p:cNvPr id="209922" name="Picture 2" descr="Image result for chavin images of jagu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16239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51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Chavin</a:t>
            </a:r>
            <a:r>
              <a:rPr lang="en-US" dirty="0" smtClean="0"/>
              <a:t>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with most agriculture bases societies, gods of fertility are honored.  The asexual god, </a:t>
            </a:r>
            <a:r>
              <a:rPr lang="en-US" dirty="0" err="1" smtClean="0"/>
              <a:t>Tiwanaku</a:t>
            </a:r>
            <a:r>
              <a:rPr lang="en-US" dirty="0" smtClean="0"/>
              <a:t>, received the sacrifices of the people through the intercession of the shamans.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Tiwanaku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He/She</a:t>
            </a:r>
            <a:r>
              <a:rPr lang="en-US" dirty="0" smtClean="0"/>
              <a:t> is pictured as one who holds two staffs (sea shells), representing the union of male and female and the insuring fertility for the crops.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http://3.bp.blogspot.com/_quTA5X_qxYw/SsyUVlCKnWI/AAAAAAAAAYs/Sh9oB6drk5w/s400/monolito_tiwanaku.jpg</a:t>
            </a:r>
            <a:endParaRPr lang="en-US" dirty="0"/>
          </a:p>
        </p:txBody>
      </p:sp>
      <p:pic>
        <p:nvPicPr>
          <p:cNvPr id="208898" name="Picture 2" descr="Image result for images of Tiwana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08622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6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The jaguar had religious meaning among many South and Mesoamerican peoples, including the </a:t>
            </a:r>
            <a:r>
              <a:rPr lang="en-US" sz="3600" dirty="0" err="1">
                <a:solidFill>
                  <a:prstClr val="white"/>
                </a:solidFill>
              </a:rPr>
              <a:t>Chavin</a:t>
            </a:r>
            <a:r>
              <a:rPr lang="en-US" sz="3600" dirty="0">
                <a:solidFill>
                  <a:prstClr val="white"/>
                </a:solidFill>
              </a:rPr>
              <a:t>.   Among the </a:t>
            </a:r>
            <a:r>
              <a:rPr lang="en-US" sz="3600" dirty="0" err="1">
                <a:solidFill>
                  <a:prstClr val="white"/>
                </a:solidFill>
              </a:rPr>
              <a:t>Chavin</a:t>
            </a:r>
            <a:r>
              <a:rPr lang="en-US" sz="3600" dirty="0">
                <a:solidFill>
                  <a:prstClr val="white"/>
                </a:solidFill>
              </a:rPr>
              <a:t>, the jaguar had the ability to shift shape from animal to human.</a:t>
            </a:r>
          </a:p>
        </p:txBody>
      </p:sp>
    </p:spTree>
    <p:extLst>
      <p:ext uri="{BB962C8B-B14F-4D97-AF65-F5344CB8AC3E}">
        <p14:creationId xmlns:p14="http://schemas.microsoft.com/office/powerpoint/2010/main" val="286326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867400"/>
            <a:ext cx="8229600" cy="258763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https://upload.wikimedia.org/wikipedia/commons/2/21/Chav%C3%ADn_-_Feline-and-Cactus_Stirrup_Vessel_-_Walters_482832.jpg</a:t>
            </a:r>
            <a:endParaRPr lang="en-US" dirty="0"/>
          </a:p>
        </p:txBody>
      </p:sp>
      <p:pic>
        <p:nvPicPr>
          <p:cNvPr id="207874" name="Picture 2" descr="Image result for images of chav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14800" cy="572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058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map of wor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5943600"/>
          </a:xfrm>
          <a:prstGeom prst="ellipse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3657600"/>
            <a:ext cx="152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0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Peru</a:t>
            </a:r>
          </a:p>
          <a:p>
            <a:r>
              <a:rPr lang="en-US" dirty="0" smtClean="0"/>
              <a:t>Early Mesoamerica</a:t>
            </a:r>
          </a:p>
          <a:p>
            <a:r>
              <a:rPr lang="en-US" dirty="0" smtClean="0"/>
              <a:t>Summary of 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History of Mesoamerica Civilization  article  found at https://www.britannica.com/topic/Mesoamerican-civilization</a:t>
            </a:r>
            <a:endParaRPr lang="en-US" dirty="0" smtClean="0"/>
          </a:p>
          <a:p>
            <a:r>
              <a:rPr lang="en-US" dirty="0" smtClean="0"/>
              <a:t>Mesoamerican Civilization http://www.historyworld.net/wrldhis/PlainTextHistories.asp?historyid=ab58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https://upload.wikimedia.org/wikipedia/commons/thumb/7/74/Mayan_Language_Migration_Map.svg/2000px-Mayan_Language_Migration_Map.svg.png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8066" name="Picture 2" descr="Image result for map of ancient mesoamer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676505" cy="5670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73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r>
              <a:rPr lang="en-US" dirty="0" smtClean="0"/>
              <a:t> Civilization 1200-400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Settled agriculture especially reclaiming land from swamp by building islands</a:t>
            </a:r>
          </a:p>
          <a:p>
            <a:r>
              <a:rPr lang="en-US" dirty="0" smtClean="0"/>
              <a:t>Main cities: San Lorenzo and later La </a:t>
            </a:r>
            <a:r>
              <a:rPr lang="en-US" dirty="0" err="1" smtClean="0"/>
              <a:t>Venta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Influence culture in Central America for next 1500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2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https://upload.wikimedia.org/wikipedia/commons/thumb/5/5c/Formative_Era_sites.svg/2000px-Formative_Era_sites.svg.png</a:t>
            </a:r>
            <a:endParaRPr lang="en-US" dirty="0"/>
          </a:p>
        </p:txBody>
      </p:sp>
      <p:sp>
        <p:nvSpPr>
          <p:cNvPr id="214018" name="AutoShape 2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20" name="AutoShape 4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22" name="AutoShape 6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24" name="AutoShape 8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26" name="AutoShape 10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28" name="AutoShape 12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30" name="AutoShape 14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32" name="AutoShape 16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4034" name="AutoShape 18" descr="Image result for map of ancient mesoamerican civiliz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14036" name="Picture 20" descr="Image result for map of ancient mesoamerican civiliza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-152400"/>
            <a:ext cx="8043044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50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r>
              <a:rPr lang="en-US" dirty="0" smtClean="0"/>
              <a:t> Building/Art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 structures for temples </a:t>
            </a:r>
          </a:p>
          <a:p>
            <a:r>
              <a:rPr lang="en-US" dirty="0" smtClean="0"/>
              <a:t>Giant heads(9 ft. tall) for rulers or maybe ball players?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9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https://upload.wikimedia.org/wikipedia/commons/2/20/Mexico_xochicalco_pyramids.JPG</a:t>
            </a:r>
            <a:endParaRPr lang="en-US" dirty="0"/>
          </a:p>
        </p:txBody>
      </p:sp>
      <p:pic>
        <p:nvPicPr>
          <p:cNvPr id="215042" name="Picture 2" descr="Image result for olmec temples pyrami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838200"/>
            <a:ext cx="8635999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250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8229600" cy="71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https://upload.wikimedia.org/wikipedia/en/a/af/Olmec_Head,_Mexico,_c._1960.jpg</a:t>
            </a:r>
            <a:endParaRPr lang="en-US" dirty="0"/>
          </a:p>
        </p:txBody>
      </p:sp>
      <p:pic>
        <p:nvPicPr>
          <p:cNvPr id="218114" name="Picture 2" descr="Image result for olmec hea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5723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909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48400"/>
            <a:ext cx="82296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https://upload.wikimedia.org/wikipedia/commons/d/d0/Olmec_mask_801.jpg</a:t>
            </a:r>
            <a:endParaRPr lang="en-US" dirty="0"/>
          </a:p>
        </p:txBody>
      </p:sp>
      <p:pic>
        <p:nvPicPr>
          <p:cNvPr id="228354" name="Picture 2" descr="Image result for olmec jade 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140200" cy="621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64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r>
              <a:rPr lang="en-US" dirty="0" smtClean="0"/>
              <a:t> writing and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https://upload.wikimedia.org/wikipedia/commons/thumb/e/ef/Cascajal-text.svg/2000px-Cascajal-text.svg.png</a:t>
            </a:r>
            <a:endParaRPr lang="en-US" dirty="0"/>
          </a:p>
        </p:txBody>
      </p:sp>
      <p:pic>
        <p:nvPicPr>
          <p:cNvPr id="219138" name="Picture 2" descr="Image result for olmec writing syst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219200"/>
            <a:ext cx="2819400" cy="465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94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Mesoamerican Calendars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Seasonal—260</a:t>
            </a:r>
          </a:p>
          <a:p>
            <a:r>
              <a:rPr lang="en-US" dirty="0" smtClean="0"/>
              <a:t>Festivals</a:t>
            </a:r>
          </a:p>
          <a:p>
            <a:r>
              <a:rPr lang="en-US" dirty="0" smtClean="0"/>
              <a:t>Solar---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7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Peru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r>
              <a:rPr lang="en-US" dirty="0" smtClean="0"/>
              <a:t>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inferred from later cultures</a:t>
            </a:r>
          </a:p>
          <a:p>
            <a:r>
              <a:rPr lang="en-US" dirty="0" smtClean="0"/>
              <a:t>Forces of nature are considered governed by gods, who need to be pleased with rituals and sacrifices—likely including humans.</a:t>
            </a:r>
          </a:p>
          <a:p>
            <a:r>
              <a:rPr lang="en-US" dirty="0" smtClean="0"/>
              <a:t>Shamans mediated between the human and the divine levels</a:t>
            </a:r>
            <a:endParaRPr lang="en-US" dirty="0"/>
          </a:p>
        </p:txBody>
      </p:sp>
      <p:sp>
        <p:nvSpPr>
          <p:cNvPr id="220162" name="AutoShape 2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64" name="AutoShape 4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66" name="AutoShape 6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68" name="AutoShape 8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70" name="AutoShape 10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72" name="AutoShape 12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74" name="AutoShape 14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76" name="AutoShape 16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78" name="AutoShape 18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80" name="AutoShape 20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0182" name="AutoShape 22" descr="Image result for olmec cale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Gods appear in human or animal forms</a:t>
            </a:r>
          </a:p>
          <a:p>
            <a:r>
              <a:rPr lang="en-US" dirty="0" smtClean="0"/>
              <a:t>The dragon (feathered serpent), and jaguar  seem particularly important.  These images are combinations of many animal 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9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0"/>
            <a:ext cx="8229600" cy="4873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https://upload.wikimedia.org/wikipedia/commons/a/ae/Featheredserpentmuseoantropologia.JPG</a:t>
            </a:r>
            <a:endParaRPr lang="en-US" dirty="0"/>
          </a:p>
        </p:txBody>
      </p:sp>
      <p:pic>
        <p:nvPicPr>
          <p:cNvPr id="223234" name="Picture 2" descr="Image result for olmec gods 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178800" cy="613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014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2587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https://s-media-cache-ak0.pinimg.com/236x/d2/df/e3/d2dfe36316e2cd8393794d5e0ff5519a.jpg</a:t>
            </a:r>
            <a:endParaRPr lang="en-US" dirty="0"/>
          </a:p>
        </p:txBody>
      </p:sp>
      <p:pic>
        <p:nvPicPr>
          <p:cNvPr id="226306" name="Picture 2" descr="Image result for olmec god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399"/>
            <a:ext cx="4708144" cy="5984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7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172200"/>
            <a:ext cx="8229600" cy="334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https://upload.wikimedia.org/wikipedia/commons/0/08/Jaguar_trouv%C3%A9_%C3%A0_Oaxaca.jpg</a:t>
            </a:r>
            <a:endParaRPr lang="en-US" dirty="0"/>
          </a:p>
        </p:txBody>
      </p:sp>
      <p:pic>
        <p:nvPicPr>
          <p:cNvPr id="225282" name="Picture 2" descr="Image result for olmec gods 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2915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369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Part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Mesopotamia:  Sumer, Early Babylon, Assyria</a:t>
            </a:r>
          </a:p>
          <a:p>
            <a:r>
              <a:rPr lang="en-US" dirty="0" smtClean="0"/>
              <a:t>India: </a:t>
            </a:r>
            <a:r>
              <a:rPr lang="en-US" dirty="0" err="1" smtClean="0"/>
              <a:t>Verdic</a:t>
            </a:r>
            <a:endParaRPr lang="en-US" dirty="0" smtClean="0"/>
          </a:p>
          <a:p>
            <a:r>
              <a:rPr lang="en-US" dirty="0" smtClean="0"/>
              <a:t>China:  Early Dynasties</a:t>
            </a:r>
          </a:p>
          <a:p>
            <a:r>
              <a:rPr lang="en-US" dirty="0" smtClean="0"/>
              <a:t>Egypt: Old, Middle, New Kingdoms</a:t>
            </a:r>
          </a:p>
          <a:p>
            <a:r>
              <a:rPr lang="en-US" dirty="0" smtClean="0"/>
              <a:t>Peru: </a:t>
            </a:r>
            <a:r>
              <a:rPr lang="en-US" dirty="0" err="1" smtClean="0"/>
              <a:t>Chavin</a:t>
            </a:r>
            <a:endParaRPr lang="en-US" dirty="0" smtClean="0"/>
          </a:p>
          <a:p>
            <a:r>
              <a:rPr lang="en-US" dirty="0" smtClean="0"/>
              <a:t>Mesoamerica: </a:t>
            </a:r>
            <a:r>
              <a:rPr lang="en-US" dirty="0" err="1" smtClean="0"/>
              <a:t>Olmec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11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Common Characteristics of many early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agriculture:  water</a:t>
            </a:r>
          </a:p>
          <a:p>
            <a:r>
              <a:rPr lang="en-US" dirty="0" smtClean="0"/>
              <a:t>Diversification of social/economic roles: political leaders, religion</a:t>
            </a:r>
          </a:p>
          <a:p>
            <a:r>
              <a:rPr lang="en-US" dirty="0" smtClean="0"/>
              <a:t>Use of new technologies:  irrigation, bronze, gold, silver</a:t>
            </a:r>
          </a:p>
          <a:p>
            <a:r>
              <a:rPr lang="en-US" dirty="0" smtClean="0"/>
              <a:t>Creation of record keeping: writing, calendars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One: 3500-500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2:   500B.C.-500 A.D.</a:t>
            </a:r>
          </a:p>
        </p:txBody>
      </p:sp>
    </p:spTree>
    <p:extLst>
      <p:ext uri="{BB962C8B-B14F-4D97-AF65-F5344CB8AC3E}">
        <p14:creationId xmlns:p14="http://schemas.microsoft.com/office/powerpoint/2010/main" val="181690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 result for map of wor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5943600"/>
          </a:xfrm>
          <a:prstGeom prst="ellipse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4724400"/>
            <a:ext cx="381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https://upload.wikimedia.org/wikipedia/commons/8/86/Chavin-small.png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1922" name="Picture 2" descr="Image result for map of early 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4953000" cy="5361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87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Assignments on early 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https://en.wikipedia.org/wiki/History_of_Peru</a:t>
            </a:r>
            <a:endParaRPr lang="en-US" dirty="0" smtClean="0"/>
          </a:p>
          <a:p>
            <a:r>
              <a:rPr lang="en-US" dirty="0" smtClean="0"/>
              <a:t>The paragraphs on Pre-Columbian cultures up to the section on the Inca Empire;</a:t>
            </a:r>
          </a:p>
          <a:p>
            <a:r>
              <a:rPr lang="en-US" dirty="0" smtClean="0"/>
              <a:t>Article on the </a:t>
            </a:r>
            <a:r>
              <a:rPr lang="en-US" dirty="0" err="1" smtClean="0"/>
              <a:t>Chavin</a:t>
            </a:r>
            <a:r>
              <a:rPr lang="en-US" dirty="0" smtClean="0"/>
              <a:t> Civilization by Mark Cartwright at http://www.ancient.eu/Chavin_Civilization/</a:t>
            </a:r>
          </a:p>
        </p:txBody>
      </p:sp>
    </p:spTree>
    <p:extLst>
      <p:ext uri="{BB962C8B-B14F-4D97-AF65-F5344CB8AC3E}">
        <p14:creationId xmlns:p14="http://schemas.microsoft.com/office/powerpoint/2010/main" val="226136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Pre-Inca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3500 B.C., groups began to settle in the river valleys about 200 miles north of current day Lima, Peru. Using terrace farming and irrigation, the formed a settled culture.</a:t>
            </a:r>
          </a:p>
          <a:p>
            <a:r>
              <a:rPr lang="en-US" dirty="0" smtClean="0"/>
              <a:t>The first known city is </a:t>
            </a:r>
            <a:r>
              <a:rPr lang="en-US" dirty="0" err="1" smtClean="0"/>
              <a:t>Carel</a:t>
            </a:r>
            <a:r>
              <a:rPr lang="en-US" dirty="0" smtClean="0"/>
              <a:t>, est. around 2500 B.C. by the Norte Chico people. Without the wheel—they constructed pyramid shaped monuments and temple.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7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https://upload.wikimedia.org/wikipedia/commons/5/55/Caral-Supe_in_Peru.jpg</a:t>
            </a:r>
            <a:endParaRPr lang="en-US" dirty="0"/>
          </a:p>
        </p:txBody>
      </p:sp>
      <p:pic>
        <p:nvPicPr>
          <p:cNvPr id="211970" name="Picture 2" descr="Image result for norte chico 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60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Chavin</a:t>
            </a:r>
            <a:r>
              <a:rPr lang="en-US" dirty="0" smtClean="0"/>
              <a:t>  900-200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Chavin</a:t>
            </a:r>
            <a:r>
              <a:rPr lang="en-US" dirty="0" smtClean="0"/>
              <a:t> culture followed the Norte Chico rising to power around 900 B.C.</a:t>
            </a:r>
          </a:p>
          <a:p>
            <a:r>
              <a:rPr lang="en-US" dirty="0" smtClean="0"/>
              <a:t>It is notable for extensive temple complexes and high artistic expression.</a:t>
            </a:r>
          </a:p>
          <a:p>
            <a:r>
              <a:rPr lang="en-US" dirty="0" smtClean="0"/>
              <a:t>Had trade and cultural influence over wide areas of South America</a:t>
            </a:r>
          </a:p>
          <a:p>
            <a:r>
              <a:rPr lang="en-US" dirty="0" smtClean="0"/>
              <a:t>No military remains have been found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0452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564</Words>
  <Application>Microsoft Office PowerPoint</Application>
  <PresentationFormat>On-screen Show (4:3)</PresentationFormat>
  <Paragraphs>83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Black</vt:lpstr>
      <vt:lpstr>PowerPoint Presentation</vt:lpstr>
      <vt:lpstr>Session 6</vt:lpstr>
      <vt:lpstr>Early Peru</vt:lpstr>
      <vt:lpstr>PowerPoint Presentation</vt:lpstr>
      <vt:lpstr>Peru</vt:lpstr>
      <vt:lpstr>Reading Assignments on early Peru</vt:lpstr>
      <vt:lpstr>Pre-Inca Cultures</vt:lpstr>
      <vt:lpstr>PowerPoint Presentation</vt:lpstr>
      <vt:lpstr>Chavin  900-200 B.C.</vt:lpstr>
      <vt:lpstr>Peru</vt:lpstr>
      <vt:lpstr>PowerPoint Presentation</vt:lpstr>
      <vt:lpstr>PowerPoint Presentation</vt:lpstr>
      <vt:lpstr>Chavin Religion</vt:lpstr>
      <vt:lpstr>Tiwanaku</vt:lpstr>
      <vt:lpstr>PowerPoint Presentation</vt:lpstr>
      <vt:lpstr>PowerPoint Presentation</vt:lpstr>
      <vt:lpstr>PowerPoint Presentation</vt:lpstr>
      <vt:lpstr>Mesoamerica</vt:lpstr>
      <vt:lpstr>PowerPoint Presentation</vt:lpstr>
      <vt:lpstr>Reading Assignment</vt:lpstr>
      <vt:lpstr>Early Mesoamerica</vt:lpstr>
      <vt:lpstr>Olmec Civilization 1200-400 B.C.</vt:lpstr>
      <vt:lpstr>PowerPoint Presentation</vt:lpstr>
      <vt:lpstr>Olmec Building/Art</vt:lpstr>
      <vt:lpstr>PowerPoint Presentation</vt:lpstr>
      <vt:lpstr>PowerPoint Presentation</vt:lpstr>
      <vt:lpstr>PowerPoint Presentation</vt:lpstr>
      <vt:lpstr>Olmec writing and calendar</vt:lpstr>
      <vt:lpstr>Mesoamerican Calendars</vt:lpstr>
      <vt:lpstr>Olmec Religion</vt:lpstr>
      <vt:lpstr>PowerPoint Presentation</vt:lpstr>
      <vt:lpstr>PowerPoint Presentation</vt:lpstr>
      <vt:lpstr>PowerPoint Presentation</vt:lpstr>
      <vt:lpstr>PowerPoint Presentation</vt:lpstr>
      <vt:lpstr>End of Part One</vt:lpstr>
      <vt:lpstr> Common Characteristics of many early civilizations</vt:lpstr>
      <vt:lpstr>Section One: 3500-500 B.C.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2018-05-03T17:52:39Z</dcterms:created>
  <dcterms:modified xsi:type="dcterms:W3CDTF">2018-05-03T17:59:24Z</dcterms:modified>
</cp:coreProperties>
</file>