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77"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4747"/>
  </p:normalViewPr>
  <p:slideViewPr>
    <p:cSldViewPr snapToGrid="0" snapToObjects="1">
      <p:cViewPr varScale="1">
        <p:scale>
          <a:sx n="91" d="100"/>
          <a:sy n="91" d="100"/>
        </p:scale>
        <p:origin x="84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40C909F-4D2D-6C4F-A7B4-95BC8A89CB2F}"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43220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50290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4991269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2E4F2D4-1D8A-FD49-AAB4-550B40DE4B2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552881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352435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40C909F-4D2D-6C4F-A7B4-95BC8A89CB2F}"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6281383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40C909F-4D2D-6C4F-A7B4-95BC8A89CB2F}"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92228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0C909F-4D2D-6C4F-A7B4-95BC8A89CB2F}"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7410092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40C909F-4D2D-6C4F-A7B4-95BC8A89CB2F}"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677169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0C909F-4D2D-6C4F-A7B4-95BC8A89CB2F}"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2047189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40C909F-4D2D-6C4F-A7B4-95BC8A89CB2F}"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32463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52439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0C909F-4D2D-6C4F-A7B4-95BC8A89CB2F}"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077764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0C909F-4D2D-6C4F-A7B4-95BC8A89CB2F}"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2114116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0C909F-4D2D-6C4F-A7B4-95BC8A89CB2F}"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83828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224833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0C909F-4D2D-6C4F-A7B4-95BC8A89CB2F}"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E4F2D4-1D8A-FD49-AAB4-550B40DE4B2C}" type="slidenum">
              <a:rPr lang="en-US" smtClean="0"/>
              <a:t>‹#›</a:t>
            </a:fld>
            <a:endParaRPr lang="en-US"/>
          </a:p>
        </p:txBody>
      </p:sp>
    </p:spTree>
    <p:extLst>
      <p:ext uri="{BB962C8B-B14F-4D97-AF65-F5344CB8AC3E}">
        <p14:creationId xmlns:p14="http://schemas.microsoft.com/office/powerpoint/2010/main" val="13462270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40C909F-4D2D-6C4F-A7B4-95BC8A89CB2F}"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2E4F2D4-1D8A-FD49-AAB4-550B40DE4B2C}" type="slidenum">
              <a:rPr lang="en-US" smtClean="0"/>
              <a:t>‹#›</a:t>
            </a:fld>
            <a:endParaRPr lang="en-US"/>
          </a:p>
        </p:txBody>
      </p:sp>
    </p:spTree>
    <p:extLst>
      <p:ext uri="{BB962C8B-B14F-4D97-AF65-F5344CB8AC3E}">
        <p14:creationId xmlns:p14="http://schemas.microsoft.com/office/powerpoint/2010/main" val="164197043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n-US" b="1" dirty="0"/>
              <a:t>LECCIÓN 6 </a:t>
            </a:r>
            <a:r>
              <a:rPr lang="en-US" b="1" dirty="0" smtClean="0"/>
              <a:t/>
            </a:r>
            <a:br>
              <a:rPr lang="en-US" b="1" dirty="0" smtClean="0"/>
            </a:br>
            <a:r>
              <a:rPr lang="en-US" b="1" dirty="0" smtClean="0"/>
              <a:t>LO </a:t>
            </a:r>
            <a:r>
              <a:rPr lang="en-US" b="1" dirty="0"/>
              <a:t>QUE LA BÍBLIA ENSEÑA ACERCA DEL ESPÍRITU SANTO</a:t>
            </a:r>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453556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83206"/>
            <a:ext cx="8229600" cy="1401340"/>
          </a:xfrm>
        </p:spPr>
        <p:txBody>
          <a:bodyPr>
            <a:normAutofit fontScale="90000"/>
          </a:bodyPr>
          <a:lstStyle/>
          <a:p>
            <a:pPr lvl="0"/>
            <a:r>
              <a:rPr lang="es-ES_tradnl" b="1" dirty="0"/>
              <a:t>¿</a:t>
            </a:r>
            <a:r>
              <a:rPr lang="es-ES_tradnl" b="1" u="sng" dirty="0"/>
              <a:t>Cómo nos ayuda el Espíritu Santo en nuestra vida de oración</a:t>
            </a:r>
            <a:r>
              <a:rPr lang="es-ES_tradnl" b="1" dirty="0"/>
              <a:t>?</a:t>
            </a:r>
            <a:endParaRPr lang="en-US" dirty="0"/>
          </a:p>
        </p:txBody>
      </p:sp>
      <p:sp>
        <p:nvSpPr>
          <p:cNvPr id="4" name="TextBox 3"/>
          <p:cNvSpPr txBox="1"/>
          <p:nvPr/>
        </p:nvSpPr>
        <p:spPr>
          <a:xfrm>
            <a:off x="2087010" y="2456796"/>
            <a:ext cx="8123790" cy="954107"/>
          </a:xfrm>
          <a:prstGeom prst="rect">
            <a:avLst/>
          </a:prstGeom>
          <a:noFill/>
        </p:spPr>
        <p:txBody>
          <a:bodyPr wrap="square" rtlCol="0">
            <a:spAutoFit/>
          </a:bodyPr>
          <a:lstStyle/>
          <a:p>
            <a:r>
              <a:rPr lang="es-ES_tradnl" sz="2800" dirty="0"/>
              <a:t>El Espíritu Santo no solamente nos ayuda a orar pero también ora por nosotros. </a:t>
            </a:r>
          </a:p>
        </p:txBody>
      </p:sp>
    </p:spTree>
    <p:extLst>
      <p:ext uri="{BB962C8B-B14F-4D97-AF65-F5344CB8AC3E}">
        <p14:creationId xmlns:p14="http://schemas.microsoft.com/office/powerpoint/2010/main" val="21895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i="1" dirty="0"/>
              <a:t>“Y de igual manera el Espíritu nos ayuda en nuestra debilidad; pues qué hemos de pedir como conviene, no lo sabemos, pero el Espíritu mismo intercede por nosotros con gemidos indecibles.” Romanos 8:26</a:t>
            </a:r>
            <a:endParaRPr lang="es-ES_tradnl" dirty="0"/>
          </a:p>
          <a:p>
            <a:r>
              <a:rPr lang="es-ES_tradnl" i="1" dirty="0"/>
              <a:t>“Orando en todo tiempo con toda oración y súplica en el Espíritu.”  Efesios 6:18</a:t>
            </a:r>
            <a:endParaRPr lang="es-ES_tradnl" dirty="0"/>
          </a:p>
        </p:txBody>
      </p:sp>
    </p:spTree>
    <p:extLst>
      <p:ext uri="{BB962C8B-B14F-4D97-AF65-F5344CB8AC3E}">
        <p14:creationId xmlns:p14="http://schemas.microsoft.com/office/powerpoint/2010/main" val="776317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3823" y="1033900"/>
            <a:ext cx="8229600" cy="893877"/>
          </a:xfrm>
        </p:spPr>
        <p:txBody>
          <a:bodyPr>
            <a:normAutofit fontScale="90000"/>
          </a:bodyPr>
          <a:lstStyle/>
          <a:p>
            <a:r>
              <a:rPr lang="es-ES_tradnl" b="1" dirty="0"/>
              <a:t>¿</a:t>
            </a:r>
            <a:r>
              <a:rPr lang="es-ES_tradnl" b="1" u="sng" dirty="0"/>
              <a:t>Cómo podemos recibir el Espíritu Santo en nuestros propios corazones y vidas?</a:t>
            </a:r>
            <a:endParaRPr lang="en-US" dirty="0"/>
          </a:p>
        </p:txBody>
      </p:sp>
      <p:sp>
        <p:nvSpPr>
          <p:cNvPr id="3" name="Content Placeholder 2"/>
          <p:cNvSpPr>
            <a:spLocks noGrp="1"/>
          </p:cNvSpPr>
          <p:nvPr>
            <p:ph idx="1"/>
          </p:nvPr>
        </p:nvSpPr>
        <p:spPr>
          <a:xfrm>
            <a:off x="1981200" y="2958540"/>
            <a:ext cx="8229600" cy="4332280"/>
          </a:xfrm>
        </p:spPr>
        <p:txBody>
          <a:bodyPr>
            <a:noAutofit/>
          </a:bodyPr>
          <a:lstStyle/>
          <a:p>
            <a:r>
              <a:rPr lang="en-US" dirty="0"/>
              <a:t>Hay que </a:t>
            </a:r>
            <a:r>
              <a:rPr lang="en-US" dirty="0" err="1"/>
              <a:t>arrepentirnos</a:t>
            </a:r>
            <a:r>
              <a:rPr lang="en-US" dirty="0"/>
              <a:t> de </a:t>
            </a:r>
            <a:r>
              <a:rPr lang="en-US" dirty="0" err="1"/>
              <a:t>nuestros</a:t>
            </a:r>
            <a:r>
              <a:rPr lang="en-US" dirty="0"/>
              <a:t> </a:t>
            </a:r>
            <a:r>
              <a:rPr lang="en-US" dirty="0" err="1"/>
              <a:t>pecados</a:t>
            </a:r>
            <a:r>
              <a:rPr lang="en-US" dirty="0"/>
              <a:t>, </a:t>
            </a:r>
            <a:r>
              <a:rPr lang="en-US" dirty="0" err="1"/>
              <a:t>confiar</a:t>
            </a:r>
            <a:r>
              <a:rPr lang="en-US" dirty="0"/>
              <a:t> </a:t>
            </a:r>
            <a:r>
              <a:rPr lang="en-US" dirty="0" err="1"/>
              <a:t>en</a:t>
            </a:r>
            <a:r>
              <a:rPr lang="en-US" dirty="0"/>
              <a:t> </a:t>
            </a:r>
            <a:r>
              <a:rPr lang="en-US" dirty="0" err="1"/>
              <a:t>Jesús</a:t>
            </a:r>
            <a:r>
              <a:rPr lang="en-US" dirty="0"/>
              <a:t> </a:t>
            </a:r>
            <a:r>
              <a:rPr lang="en-US" dirty="0" err="1"/>
              <a:t>por</a:t>
            </a:r>
            <a:r>
              <a:rPr lang="en-US" dirty="0"/>
              <a:t> el </a:t>
            </a:r>
            <a:r>
              <a:rPr lang="en-US" dirty="0" err="1"/>
              <a:t>perdón</a:t>
            </a:r>
            <a:r>
              <a:rPr lang="en-US" dirty="0"/>
              <a:t>, y </a:t>
            </a:r>
            <a:r>
              <a:rPr lang="en-US" dirty="0" err="1"/>
              <a:t>pedirle</a:t>
            </a:r>
            <a:r>
              <a:rPr lang="en-US" dirty="0"/>
              <a:t> </a:t>
            </a:r>
            <a:r>
              <a:rPr lang="en-US" dirty="0" smtClean="0"/>
              <a:t>a </a:t>
            </a:r>
            <a:r>
              <a:rPr lang="en-US" dirty="0" err="1" smtClean="0"/>
              <a:t>nuestro</a:t>
            </a:r>
            <a:r>
              <a:rPr lang="en-US" dirty="0" smtClean="0"/>
              <a:t> </a:t>
            </a:r>
            <a:r>
              <a:rPr lang="en-US" dirty="0"/>
              <a:t>Padre celestial que </a:t>
            </a:r>
            <a:r>
              <a:rPr lang="en-US" dirty="0" err="1"/>
              <a:t>nos</a:t>
            </a:r>
            <a:r>
              <a:rPr lang="en-US" dirty="0"/>
              <a:t> </a:t>
            </a:r>
            <a:r>
              <a:rPr lang="en-US" dirty="0" err="1"/>
              <a:t>dé</a:t>
            </a:r>
            <a:r>
              <a:rPr lang="en-US" dirty="0"/>
              <a:t> el don del </a:t>
            </a:r>
            <a:r>
              <a:rPr lang="en-US" dirty="0" err="1"/>
              <a:t>Espíritu</a:t>
            </a:r>
            <a:r>
              <a:rPr lang="en-US" dirty="0"/>
              <a:t> Santo.</a:t>
            </a:r>
            <a:endParaRPr lang="es-ES_tradnl" dirty="0"/>
          </a:p>
        </p:txBody>
      </p:sp>
    </p:spTree>
    <p:extLst>
      <p:ext uri="{BB962C8B-B14F-4D97-AF65-F5344CB8AC3E}">
        <p14:creationId xmlns:p14="http://schemas.microsoft.com/office/powerpoint/2010/main" val="1664671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i="1" dirty="0"/>
              <a:t>“Arrepentíos, y bautícese cada uno de vosotros en el nombre de Jesucristo para perdón de los pecados; y recibiréis el don del Espíritu Santo.” Hechos 2:38</a:t>
            </a:r>
            <a:endParaRPr lang="es-ES_tradnl" dirty="0"/>
          </a:p>
          <a:p>
            <a:r>
              <a:rPr lang="es-ES_tradnl" i="1" dirty="0"/>
              <a:t>“Pues si vosotros, siendo malos, sabéis dar buenas dádivas a vuestros hijos, ¿cuánto más vuestro Padre celestial dará el Espíritu Santo a los que se lo pidan?” Lucas 11:13</a:t>
            </a:r>
            <a:endParaRPr lang="es-ES_tradnl" dirty="0"/>
          </a:p>
        </p:txBody>
      </p:sp>
    </p:spTree>
    <p:extLst>
      <p:ext uri="{BB962C8B-B14F-4D97-AF65-F5344CB8AC3E}">
        <p14:creationId xmlns:p14="http://schemas.microsoft.com/office/powerpoint/2010/main" val="718073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1270123"/>
          </a:xfrm>
        </p:spPr>
        <p:txBody>
          <a:bodyPr>
            <a:normAutofit fontScale="90000"/>
          </a:bodyPr>
          <a:lstStyle/>
          <a:p>
            <a:pPr lvl="0"/>
            <a:r>
              <a:rPr lang="es-ES_tradnl" b="1" dirty="0"/>
              <a:t>¿</a:t>
            </a:r>
            <a:r>
              <a:rPr lang="es-ES_tradnl" b="1" u="sng" dirty="0"/>
              <a:t>Qué clase de fruto espiritual produce el Espíritu Santo en las vidas de los creyentes?</a:t>
            </a:r>
            <a:endParaRPr lang="en-US" dirty="0"/>
          </a:p>
        </p:txBody>
      </p:sp>
      <p:sp>
        <p:nvSpPr>
          <p:cNvPr id="3" name="Content Placeholder 2"/>
          <p:cNvSpPr>
            <a:spLocks noGrp="1"/>
          </p:cNvSpPr>
          <p:nvPr>
            <p:ph idx="1"/>
          </p:nvPr>
        </p:nvSpPr>
        <p:spPr>
          <a:xfrm>
            <a:off x="1981200" y="2030931"/>
            <a:ext cx="8229600" cy="4095232"/>
          </a:xfrm>
        </p:spPr>
        <p:txBody>
          <a:bodyPr>
            <a:noAutofit/>
          </a:bodyPr>
          <a:lstStyle/>
          <a:p>
            <a:r>
              <a:rPr lang="en-US" dirty="0"/>
              <a:t> El </a:t>
            </a:r>
            <a:r>
              <a:rPr lang="en-US" dirty="0" err="1"/>
              <a:t>Espíritu</a:t>
            </a:r>
            <a:r>
              <a:rPr lang="en-US" dirty="0"/>
              <a:t> Santo </a:t>
            </a:r>
            <a:r>
              <a:rPr lang="en-US" dirty="0" err="1"/>
              <a:t>nos</a:t>
            </a:r>
            <a:r>
              <a:rPr lang="en-US" dirty="0"/>
              <a:t> </a:t>
            </a:r>
            <a:r>
              <a:rPr lang="en-US" dirty="0" err="1"/>
              <a:t>posibilita</a:t>
            </a:r>
            <a:r>
              <a:rPr lang="en-US" dirty="0"/>
              <a:t> </a:t>
            </a:r>
            <a:r>
              <a:rPr lang="en-US" dirty="0" err="1"/>
              <a:t>producir</a:t>
            </a:r>
            <a:r>
              <a:rPr lang="en-US" dirty="0"/>
              <a:t> </a:t>
            </a:r>
            <a:r>
              <a:rPr lang="en-US" dirty="0" err="1"/>
              <a:t>fruto</a:t>
            </a:r>
            <a:r>
              <a:rPr lang="en-US" dirty="0"/>
              <a:t> </a:t>
            </a:r>
            <a:r>
              <a:rPr lang="en-US" dirty="0" err="1"/>
              <a:t>espiritual</a:t>
            </a:r>
            <a:r>
              <a:rPr lang="en-US" dirty="0"/>
              <a:t> que </a:t>
            </a:r>
            <a:r>
              <a:rPr lang="en-US" dirty="0" err="1"/>
              <a:t>glorifica</a:t>
            </a:r>
            <a:r>
              <a:rPr lang="en-US" dirty="0"/>
              <a:t> a Dios y </a:t>
            </a:r>
            <a:r>
              <a:rPr lang="en-US" dirty="0" err="1"/>
              <a:t>bendice</a:t>
            </a:r>
            <a:r>
              <a:rPr lang="en-US" dirty="0"/>
              <a:t> a      </a:t>
            </a:r>
            <a:r>
              <a:rPr lang="en-US" dirty="0" err="1"/>
              <a:t>los</a:t>
            </a:r>
            <a:r>
              <a:rPr lang="en-US" dirty="0"/>
              <a:t> </a:t>
            </a:r>
            <a:r>
              <a:rPr lang="en-US" dirty="0" err="1"/>
              <a:t>demás</a:t>
            </a:r>
            <a:r>
              <a:rPr lang="en-US" dirty="0"/>
              <a:t>.  Sin el </a:t>
            </a:r>
            <a:r>
              <a:rPr lang="en-US" dirty="0" err="1"/>
              <a:t>trabajo</a:t>
            </a:r>
            <a:r>
              <a:rPr lang="en-US" dirty="0"/>
              <a:t> del </a:t>
            </a:r>
            <a:r>
              <a:rPr lang="en-US" dirty="0" err="1"/>
              <a:t>Espíritu</a:t>
            </a:r>
            <a:r>
              <a:rPr lang="en-US" dirty="0"/>
              <a:t> Santo </a:t>
            </a:r>
            <a:r>
              <a:rPr lang="en-US" dirty="0" err="1"/>
              <a:t>en</a:t>
            </a:r>
            <a:r>
              <a:rPr lang="en-US" dirty="0"/>
              <a:t> </a:t>
            </a:r>
            <a:r>
              <a:rPr lang="en-US" dirty="0" err="1"/>
              <a:t>nuestras</a:t>
            </a:r>
            <a:r>
              <a:rPr lang="en-US" dirty="0"/>
              <a:t> </a:t>
            </a:r>
            <a:r>
              <a:rPr lang="en-US" dirty="0" err="1"/>
              <a:t>vidas</a:t>
            </a:r>
            <a:r>
              <a:rPr lang="en-US" dirty="0"/>
              <a:t>, </a:t>
            </a:r>
            <a:r>
              <a:rPr lang="en-US" dirty="0" err="1"/>
              <a:t>nosotros</a:t>
            </a:r>
            <a:r>
              <a:rPr lang="en-US" dirty="0"/>
              <a:t> </a:t>
            </a:r>
            <a:r>
              <a:rPr lang="en-US" dirty="0" err="1"/>
              <a:t>nunca</a:t>
            </a:r>
            <a:r>
              <a:rPr lang="en-US" dirty="0"/>
              <a:t> </a:t>
            </a:r>
            <a:r>
              <a:rPr lang="en-US" dirty="0" err="1" smtClean="0"/>
              <a:t>podríamos</a:t>
            </a:r>
            <a:r>
              <a:rPr lang="en-US" dirty="0"/>
              <a:t> </a:t>
            </a:r>
            <a:r>
              <a:rPr lang="en-US" dirty="0" err="1" smtClean="0"/>
              <a:t>llegar</a:t>
            </a:r>
            <a:r>
              <a:rPr lang="en-US" dirty="0" smtClean="0"/>
              <a:t> </a:t>
            </a:r>
            <a:r>
              <a:rPr lang="en-US" dirty="0"/>
              <a:t>a </a:t>
            </a:r>
            <a:r>
              <a:rPr lang="en-US" dirty="0" err="1"/>
              <a:t>ser</a:t>
            </a:r>
            <a:r>
              <a:rPr lang="en-US" dirty="0"/>
              <a:t> la </a:t>
            </a:r>
            <a:r>
              <a:rPr lang="en-US" dirty="0" err="1"/>
              <a:t>clase</a:t>
            </a:r>
            <a:r>
              <a:rPr lang="en-US" dirty="0"/>
              <a:t> de persona que Dios </a:t>
            </a:r>
            <a:r>
              <a:rPr lang="en-US" dirty="0" err="1"/>
              <a:t>quiere</a:t>
            </a:r>
            <a:r>
              <a:rPr lang="en-US" dirty="0"/>
              <a:t> que </a:t>
            </a:r>
            <a:r>
              <a:rPr lang="en-US" dirty="0" err="1"/>
              <a:t>seamos</a:t>
            </a:r>
            <a:r>
              <a:rPr lang="en-US" dirty="0"/>
              <a:t>. </a:t>
            </a:r>
            <a:endParaRPr lang="es-ES_tradnl" dirty="0"/>
          </a:p>
        </p:txBody>
      </p:sp>
    </p:spTree>
    <p:extLst>
      <p:ext uri="{BB962C8B-B14F-4D97-AF65-F5344CB8AC3E}">
        <p14:creationId xmlns:p14="http://schemas.microsoft.com/office/powerpoint/2010/main" val="194991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i="1" dirty="0"/>
              <a:t>Mas el fruto del Espíritu es amor, gozo, paz, paciencia, benignidad, bondad, fe, mansedumbre, templanza; contra tales cosas no hay ley.” Gálatas 5:22-23</a:t>
            </a:r>
            <a:endParaRPr lang="es-ES_tradnl" dirty="0"/>
          </a:p>
          <a:p>
            <a:r>
              <a:rPr lang="es-ES_tradnl" i="1" dirty="0"/>
              <a:t>            Porque los que son de la carne piensan en las cosas de la carne; pero los que son del Espíritu, en las cosas del Espíritu. Porque el ocuparse de la carne es muerte, pero el ocuparse del Espíritu es vida y paz.”  Romanos 8:5-6</a:t>
            </a:r>
            <a:endParaRPr lang="es-ES_tradnl" dirty="0"/>
          </a:p>
        </p:txBody>
      </p:sp>
    </p:spTree>
    <p:extLst>
      <p:ext uri="{BB962C8B-B14F-4D97-AF65-F5344CB8AC3E}">
        <p14:creationId xmlns:p14="http://schemas.microsoft.com/office/powerpoint/2010/main" val="1571841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00007"/>
            <a:ext cx="8229600" cy="893877"/>
          </a:xfrm>
        </p:spPr>
        <p:txBody>
          <a:bodyPr>
            <a:normAutofit fontScale="90000"/>
          </a:bodyPr>
          <a:lstStyle/>
          <a:p>
            <a:r>
              <a:rPr lang="es-ES_tradnl" b="1" dirty="0"/>
              <a:t>¿</a:t>
            </a:r>
            <a:r>
              <a:rPr lang="es-ES_tradnl" b="1" u="sng" dirty="0"/>
              <a:t>Cómo quiere el Espíritu Santo que resistamos y sobrevengamos la tentación</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dirty="0"/>
              <a:t>Cuando seguimos el guiar del Espíritu Santo con humildad,  podemos ser victoriosos sobre toda clase de tentación.  El Espíritu Santo vive en nosotros, y nos ayuda a enfocarnos en las cosas que a Dios le agradecen y nos habilita a resistir las tentaciones de la carne.  El Espíritu Santo también trae a nuestras mentes verdades que quizás hemos olvidado.  Nos ayuda a recordar que pertenecemos a Dios y no somos nuestros propios dueños.  Y crea en nosotros un deseo renovado de vivir para el Salvador, quien murió por nosotros. </a:t>
            </a:r>
          </a:p>
        </p:txBody>
      </p:sp>
    </p:spTree>
    <p:extLst>
      <p:ext uri="{BB962C8B-B14F-4D97-AF65-F5344CB8AC3E}">
        <p14:creationId xmlns:p14="http://schemas.microsoft.com/office/powerpoint/2010/main" val="1747547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i="1" dirty="0"/>
              <a:t>“Digo, pues: Andad en el Espíritu, y no satisfagáis los deseos de la carne.” Gálatas 5:16.</a:t>
            </a:r>
            <a:endParaRPr lang="es-ES_tradnl" dirty="0"/>
          </a:p>
          <a:p>
            <a:r>
              <a:rPr lang="es-ES_tradnl" i="1" dirty="0"/>
              <a:t>“Porque los que son de la carne piensan en las cosas de la carne; pero los que son del Espíritu, en las cosas del Espíritu.” Romanos 8:5</a:t>
            </a:r>
            <a:endParaRPr lang="es-ES_tradnl" dirty="0"/>
          </a:p>
        </p:txBody>
      </p:sp>
    </p:spTree>
    <p:extLst>
      <p:ext uri="{BB962C8B-B14F-4D97-AF65-F5344CB8AC3E}">
        <p14:creationId xmlns:p14="http://schemas.microsoft.com/office/powerpoint/2010/main" val="2038341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908771"/>
            <a:ext cx="8229600" cy="893877"/>
          </a:xfrm>
        </p:spPr>
        <p:txBody>
          <a:bodyPr>
            <a:normAutofit fontScale="90000"/>
          </a:bodyPr>
          <a:lstStyle/>
          <a:p>
            <a:r>
              <a:rPr lang="es-ES_tradnl" b="1"/>
              <a:t>¿</a:t>
            </a:r>
            <a:r>
              <a:rPr lang="es-ES_tradnl" b="1" u="sng"/>
              <a:t>Es posible que los creyentes desobedezcan al Espíritu Santo y pierdan la bendición y el gozo de vivir para Cristo</a:t>
            </a:r>
            <a:r>
              <a:rPr lang="es-ES_tradnl" b="1"/>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dirty="0"/>
              <a:t>Sí, por lo menos temporalmente.  Cuando deliberadamente decidimos pecar, nosotros entristecemos al Espíritu Santo y perdemos la paz y el gozo que él nos da cuando lo obedecemos.  Pero si de verdad hemos nacido de nuevo, el Espíritu nos regresará al camino de vida después de que nos hemos alejado de él. </a:t>
            </a:r>
          </a:p>
        </p:txBody>
      </p:sp>
    </p:spTree>
    <p:extLst>
      <p:ext uri="{BB962C8B-B14F-4D97-AF65-F5344CB8AC3E}">
        <p14:creationId xmlns:p14="http://schemas.microsoft.com/office/powerpoint/2010/main" val="1747680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i="1" dirty="0"/>
              <a:t>“Y no contristéis al Espíritu Santo de Dios, con el cual fuisteis sellados para el día de la redención.”  Efesios 4:30</a:t>
            </a:r>
            <a:endParaRPr lang="es-ES_tradnl" dirty="0"/>
          </a:p>
          <a:p>
            <a:r>
              <a:rPr lang="es-ES_tradnl" i="1" dirty="0"/>
              <a:t>“No apagáis al Espíritu.”  1 Tesalonicenses 5:19</a:t>
            </a:r>
            <a:endParaRPr lang="es-ES_tradnl" dirty="0"/>
          </a:p>
          <a:p>
            <a:r>
              <a:rPr lang="es-ES_tradnl" i="1" dirty="0"/>
              <a:t>El apóstol Pablo escribió acerca de un compañero de trabajo anterior, “</a:t>
            </a:r>
            <a:r>
              <a:rPr lang="es-ES_tradnl" i="1" dirty="0" err="1"/>
              <a:t>Demas</a:t>
            </a:r>
            <a:r>
              <a:rPr lang="es-ES_tradnl" i="1" dirty="0"/>
              <a:t> me ha desamparado, amando este mundo.” 2 Timoteo 4:10</a:t>
            </a:r>
            <a:endParaRPr lang="es-ES_tradnl" dirty="0"/>
          </a:p>
        </p:txBody>
      </p:sp>
    </p:spTree>
    <p:extLst>
      <p:ext uri="{BB962C8B-B14F-4D97-AF65-F5344CB8AC3E}">
        <p14:creationId xmlns:p14="http://schemas.microsoft.com/office/powerpoint/2010/main" val="213176885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0</TotalTime>
  <Words>378</Words>
  <Application>Microsoft Macintosh PowerPoint</Application>
  <PresentationFormat>Widescreen</PresentationFormat>
  <Paragraphs>29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Arial</vt:lpstr>
      <vt:lpstr>Vapor Trail</vt:lpstr>
      <vt:lpstr>LECCIÓN 6  LO QUE LA BÍBLIA ENSEÑA ACERCA DEL ESPÍRITU SANTO</vt:lpstr>
      <vt:lpstr>¿Cómo podemos recibir el Espíritu Santo en nuestros propios corazones y vidas?</vt:lpstr>
      <vt:lpstr>Referencias Bíblicas</vt:lpstr>
      <vt:lpstr>¿Qué clase de fruto espiritual produce el Espíritu Santo en las vidas de los creyentes?</vt:lpstr>
      <vt:lpstr>Referencias Bíblicas</vt:lpstr>
      <vt:lpstr>¿Cómo quiere el Espíritu Santo que resistamos y sobrevengamos la tentación?</vt:lpstr>
      <vt:lpstr>Referencias Bíblicas</vt:lpstr>
      <vt:lpstr>¿Es posible que los creyentes desobedezcan al Espíritu Santo y pierdan la bendición y el gozo de vivir para Cristo?</vt:lpstr>
      <vt:lpstr>Referencias Bíblicas</vt:lpstr>
      <vt:lpstr>¿Cómo nos ayuda el Espíritu Santo en nuestra vida de oración?</vt:lpstr>
      <vt:lpstr>Referencias Bíblicas</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6  LO QUE LA BÍBLIA ENSEÑA ACERCA DEL ESPÍRITU SANTO</dc:title>
  <dc:creator>Microsoft Office User</dc:creator>
  <cp:lastModifiedBy>Microsoft Office User</cp:lastModifiedBy>
  <cp:revision>2</cp:revision>
  <dcterms:created xsi:type="dcterms:W3CDTF">2017-02-14T22:43:57Z</dcterms:created>
  <dcterms:modified xsi:type="dcterms:W3CDTF">2017-02-14T23:05:23Z</dcterms:modified>
</cp:coreProperties>
</file>