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747"/>
  </p:normalViewPr>
  <p:slideViewPr>
    <p:cSldViewPr snapToGrid="0" snapToObjects="1">
      <p:cViewPr varScale="1">
        <p:scale>
          <a:sx n="91" d="100"/>
          <a:sy n="91" d="100"/>
        </p:scale>
        <p:origin x="8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C7108-C08F-5143-BBDB-29FE58D55D47}" type="datetimeFigureOut">
              <a:rPr lang="en-US" smtClean="0"/>
              <a:t>7/10/17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407C-56EA-0E47-A12E-384B06686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8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C7108-C08F-5143-BBDB-29FE58D55D47}" type="datetimeFigureOut">
              <a:rPr lang="en-US" smtClean="0"/>
              <a:t>7/10/17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407C-56EA-0E47-A12E-384B06686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69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C7108-C08F-5143-BBDB-29FE58D55D47}" type="datetimeFigureOut">
              <a:rPr lang="en-US" smtClean="0"/>
              <a:t>7/10/17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407C-56EA-0E47-A12E-384B06686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289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C7108-C08F-5143-BBDB-29FE58D55D47}" type="datetimeFigureOut">
              <a:rPr lang="en-US" smtClean="0"/>
              <a:t>7/10/17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407C-56EA-0E47-A12E-384B06686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37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C7108-C08F-5143-BBDB-29FE58D55D47}" type="datetimeFigureOut">
              <a:rPr lang="en-US" smtClean="0"/>
              <a:t>7/10/17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407C-56EA-0E47-A12E-384B06686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414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C7108-C08F-5143-BBDB-29FE58D55D47}" type="datetimeFigureOut">
              <a:rPr lang="en-US" smtClean="0"/>
              <a:t>7/10/17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407C-56EA-0E47-A12E-384B06686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329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C7108-C08F-5143-BBDB-29FE58D55D47}" type="datetimeFigureOut">
              <a:rPr lang="en-US" smtClean="0"/>
              <a:t>7/10/17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407C-56EA-0E47-A12E-384B06686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4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C7108-C08F-5143-BBDB-29FE58D55D47}" type="datetimeFigureOut">
              <a:rPr lang="en-US" smtClean="0"/>
              <a:t>7/10/17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407C-56EA-0E47-A12E-384B06686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080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C7108-C08F-5143-BBDB-29FE58D55D47}" type="datetimeFigureOut">
              <a:rPr lang="en-US" smtClean="0"/>
              <a:t>7/10/17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407C-56EA-0E47-A12E-384B06686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985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C7108-C08F-5143-BBDB-29FE58D55D47}" type="datetimeFigureOut">
              <a:rPr lang="en-US" smtClean="0"/>
              <a:t>7/10/17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407C-56EA-0E47-A12E-384B06686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48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C7108-C08F-5143-BBDB-29FE58D55D47}" type="datetimeFigureOut">
              <a:rPr lang="en-US" smtClean="0"/>
              <a:t>7/10/17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407C-56EA-0E47-A12E-384B06686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058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C7108-C08F-5143-BBDB-29FE58D55D47}" type="datetimeFigureOut">
              <a:rPr lang="en-US" smtClean="0"/>
              <a:t>7/10/17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4407C-56EA-0E47-A12E-384B06686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48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vorGf9PzUAhUC8j4KHZAJB2cQjRwIBw&amp;url=http://www.bremskerl.de/de/kontakt/vertriebspartner/industrie&amp;psig=AFQjCNFTsLkKcqDdTzcHogoM4Odbk35Bog&amp;ust=1499713787606301" TargetMode="External"/><Relationship Id="rId3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sz="7200" dirty="0"/>
              <a:t>b. Crecimiento</a:t>
            </a:r>
            <a:endParaRPr lang="es-MX" sz="7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6137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9" name="8 Rectángulo"/>
          <p:cNvSpPr/>
          <p:nvPr/>
        </p:nvSpPr>
        <p:spPr>
          <a:xfrm>
            <a:off x="1919536" y="1268761"/>
            <a:ext cx="8533456" cy="31700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s-MX" sz="4000" dirty="0"/>
              <a:t>Y </a:t>
            </a:r>
            <a:r>
              <a:rPr lang="es-MX" sz="4000" dirty="0">
                <a:solidFill>
                  <a:srgbClr val="FF0000"/>
                </a:solidFill>
              </a:rPr>
              <a:t>perseveraban</a:t>
            </a:r>
            <a:r>
              <a:rPr lang="es-MX" sz="4000" dirty="0"/>
              <a:t> </a:t>
            </a:r>
          </a:p>
          <a:p>
            <a:r>
              <a:rPr lang="es-MX" sz="4000" dirty="0"/>
              <a:t>a) en la doctrina de los apóstoles, </a:t>
            </a:r>
          </a:p>
          <a:p>
            <a:r>
              <a:rPr lang="es-MX" sz="4000" dirty="0"/>
              <a:t>b) en la comunión </a:t>
            </a:r>
            <a:r>
              <a:rPr lang="es-MX" sz="3600" dirty="0"/>
              <a:t>unos con otros, </a:t>
            </a:r>
          </a:p>
          <a:p>
            <a:r>
              <a:rPr lang="es-MX" sz="4000" dirty="0"/>
              <a:t>c) en el partimiento del pan </a:t>
            </a:r>
          </a:p>
          <a:p>
            <a:r>
              <a:rPr lang="es-MX" sz="4000" dirty="0"/>
              <a:t>d) y en las oraciones. v. 42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170353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032105" y="5949281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9" name="8 Rectángulo"/>
          <p:cNvSpPr/>
          <p:nvPr/>
        </p:nvSpPr>
        <p:spPr>
          <a:xfrm>
            <a:off x="1847528" y="260648"/>
            <a:ext cx="8533456" cy="55707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s-MX" sz="4000" dirty="0"/>
              <a:t>Y </a:t>
            </a:r>
            <a:r>
              <a:rPr lang="es-MX" sz="4000" dirty="0">
                <a:solidFill>
                  <a:srgbClr val="FF0000"/>
                </a:solidFill>
              </a:rPr>
              <a:t>perseveraban</a:t>
            </a:r>
            <a:r>
              <a:rPr lang="es-MX" sz="4000" dirty="0"/>
              <a:t> </a:t>
            </a:r>
          </a:p>
          <a:p>
            <a:r>
              <a:rPr lang="es-MX" sz="4000" dirty="0"/>
              <a:t>a) en la doctrina de los apóstoles,</a:t>
            </a:r>
          </a:p>
          <a:p>
            <a:pPr algn="ctr"/>
            <a:r>
              <a:rPr lang="es-MX" sz="4000" dirty="0">
                <a:solidFill>
                  <a:schemeClr val="bg1"/>
                </a:solidFill>
              </a:rPr>
              <a:t>[Enseñanza sobre Jesucristo]</a:t>
            </a:r>
            <a:r>
              <a:rPr lang="es-MX" sz="4000" dirty="0"/>
              <a:t> </a:t>
            </a:r>
          </a:p>
          <a:p>
            <a:r>
              <a:rPr lang="es-MX" sz="4000" dirty="0"/>
              <a:t>b) en la comunión </a:t>
            </a:r>
            <a:r>
              <a:rPr lang="es-MX" sz="3600" dirty="0"/>
              <a:t>unos con otros,</a:t>
            </a:r>
          </a:p>
          <a:p>
            <a:pPr algn="ctr"/>
            <a:r>
              <a:rPr lang="es-MX" sz="3600" dirty="0">
                <a:solidFill>
                  <a:schemeClr val="bg1"/>
                </a:solidFill>
              </a:rPr>
              <a:t>[</a:t>
            </a:r>
            <a:r>
              <a:rPr lang="es-MX" sz="3600" b="1" dirty="0">
                <a:solidFill>
                  <a:schemeClr val="bg1"/>
                </a:solidFill>
              </a:rPr>
              <a:t>Compañerismo entre creyentes</a:t>
            </a:r>
            <a:r>
              <a:rPr lang="es-MX" sz="3600" dirty="0">
                <a:solidFill>
                  <a:schemeClr val="bg1"/>
                </a:solidFill>
              </a:rPr>
              <a:t>]</a:t>
            </a:r>
            <a:r>
              <a:rPr lang="es-MX" sz="3600" dirty="0"/>
              <a:t> </a:t>
            </a:r>
          </a:p>
          <a:p>
            <a:r>
              <a:rPr lang="es-MX" sz="4000" dirty="0"/>
              <a:t>c) en el partimiento del pan </a:t>
            </a:r>
          </a:p>
          <a:p>
            <a:pPr algn="ctr"/>
            <a:r>
              <a:rPr lang="es-MX" sz="4000" dirty="0">
                <a:solidFill>
                  <a:schemeClr val="bg1"/>
                </a:solidFill>
              </a:rPr>
              <a:t>[Obediencia a Jesucristo]</a:t>
            </a:r>
            <a:endParaRPr lang="es-MX" sz="4000" dirty="0"/>
          </a:p>
          <a:p>
            <a:r>
              <a:rPr lang="es-MX" sz="4000" dirty="0"/>
              <a:t>d) y en las oraciones.</a:t>
            </a:r>
          </a:p>
          <a:p>
            <a:pPr algn="ctr"/>
            <a:r>
              <a:rPr lang="es-MX" sz="4000" dirty="0">
                <a:solidFill>
                  <a:schemeClr val="bg1"/>
                </a:solidFill>
              </a:rPr>
              <a:t>[Fe en Jesucristo]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100738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Crecimiento</a:t>
            </a:r>
            <a:endParaRPr lang="es-MX" sz="4400" dirty="0"/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2207568" y="2132856"/>
            <a:ext cx="0" cy="3312368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2927648" y="2348880"/>
            <a:ext cx="7488832" cy="304698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7200" dirty="0">
                <a:solidFill>
                  <a:schemeClr val="bg1"/>
                </a:solidFill>
              </a:rPr>
              <a:t>Entendimiento</a:t>
            </a:r>
          </a:p>
          <a:p>
            <a:pPr algn="ctr"/>
            <a:r>
              <a:rPr lang="es-MX" sz="6000" dirty="0">
                <a:solidFill>
                  <a:schemeClr val="bg1"/>
                </a:solidFill>
                <a:latin typeface="Brush Script MT" pitchFamily="66" charset="0"/>
              </a:rPr>
              <a:t>Cuando Aprendían </a:t>
            </a:r>
          </a:p>
          <a:p>
            <a:pPr algn="ctr"/>
            <a:r>
              <a:rPr lang="es-MX" sz="6000" dirty="0">
                <a:solidFill>
                  <a:schemeClr val="bg1"/>
                </a:solidFill>
                <a:latin typeface="Brush Script MT" pitchFamily="66" charset="0"/>
              </a:rPr>
              <a:t>y Obedecían, v. 42</a:t>
            </a:r>
            <a:endParaRPr lang="es-MX" sz="6000" dirty="0">
              <a:solidFill>
                <a:schemeClr val="bg1"/>
              </a:solidFill>
              <a:latin typeface="Brush Scrip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7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Crecimiento</a:t>
            </a:r>
            <a:endParaRPr lang="es-MX" sz="44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2855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2855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1152129" y="3404321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2783632" y="5157193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2927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Elipse"/>
          <p:cNvSpPr/>
          <p:nvPr/>
        </p:nvSpPr>
        <p:spPr>
          <a:xfrm>
            <a:off x="2783632" y="4797152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560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Crecimiento</a:t>
            </a:r>
            <a:endParaRPr lang="es-MX" sz="44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2855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2855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1152129" y="3404321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2783632" y="5157193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2927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03912" y="2780928"/>
            <a:ext cx="1058838" cy="1058838"/>
          </a:xfrm>
          <a:prstGeom prst="rect">
            <a:avLst/>
          </a:prstGeom>
          <a:noFill/>
        </p:spPr>
      </p:pic>
      <p:sp>
        <p:nvSpPr>
          <p:cNvPr id="10" name="9 Elipse"/>
          <p:cNvSpPr/>
          <p:nvPr/>
        </p:nvSpPr>
        <p:spPr>
          <a:xfrm>
            <a:off x="2783632" y="486916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675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Crecimiento</a:t>
            </a:r>
            <a:endParaRPr lang="es-MX" sz="44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2855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2855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1152129" y="3404321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2783632" y="5157193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2927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03912" y="2780928"/>
            <a:ext cx="1058838" cy="1058838"/>
          </a:xfrm>
          <a:prstGeom prst="rect">
            <a:avLst/>
          </a:prstGeom>
          <a:noFill/>
        </p:spPr>
      </p:pic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0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53586" y="1218034"/>
            <a:ext cx="1058838" cy="1058838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00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08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64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04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32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0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48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573666" y="404664"/>
            <a:ext cx="1058838" cy="10588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3801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2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2132856"/>
            <a:ext cx="9144000" cy="4725144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Crecimiento</a:t>
            </a:r>
            <a:endParaRPr lang="es-MX" sz="4400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3287688" y="3645024"/>
            <a:ext cx="6984776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7320136" y="2204865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/>
              <a:t>Siglo XXI</a:t>
            </a:r>
            <a:endParaRPr lang="es-MX" sz="4400" dirty="0"/>
          </a:p>
        </p:txBody>
      </p:sp>
      <p:sp>
        <p:nvSpPr>
          <p:cNvPr id="9" name="8 CuadroTexto"/>
          <p:cNvSpPr txBox="1"/>
          <p:nvPr/>
        </p:nvSpPr>
        <p:spPr>
          <a:xfrm rot="19039758">
            <a:off x="2005519" y="2671486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/>
              <a:t>Siglo I</a:t>
            </a:r>
            <a:endParaRPr lang="es-MX" sz="44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3431704" y="3140969"/>
            <a:ext cx="5760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/>
              <a:t>II III IV V VI VII VIII IX X XI XII XIII XIV XV XVI XVII XVIII XIX XX  </a:t>
            </a:r>
          </a:p>
        </p:txBody>
      </p:sp>
    </p:spTree>
    <p:extLst>
      <p:ext uri="{BB962C8B-B14F-4D97-AF65-F5344CB8AC3E}">
        <p14:creationId xmlns:p14="http://schemas.microsoft.com/office/powerpoint/2010/main" val="14398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207568" y="260648"/>
            <a:ext cx="7776864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endParaRPr lang="es-MX" sz="4400" dirty="0"/>
          </a:p>
          <a:p>
            <a:r>
              <a:rPr lang="es-MX" sz="7200" b="1" dirty="0"/>
              <a:t>¿Cuándo Nació?</a:t>
            </a:r>
          </a:p>
          <a:p>
            <a:pPr algn="ctr">
              <a:buFont typeface="Wingdings" pitchFamily="2" charset="2"/>
              <a:buChar char="ü"/>
            </a:pPr>
            <a:r>
              <a:rPr lang="es-MX" sz="7200" b="1" dirty="0">
                <a:solidFill>
                  <a:srgbClr val="FF0000"/>
                </a:solidFill>
              </a:rPr>
              <a:t>R:</a:t>
            </a:r>
          </a:p>
          <a:p>
            <a:r>
              <a:rPr lang="es-MX" sz="7200" b="1" dirty="0"/>
              <a:t>¿Cómo Crece?</a:t>
            </a:r>
          </a:p>
          <a:p>
            <a:pPr algn="ctr">
              <a:buFont typeface="Wingdings" pitchFamily="2" charset="2"/>
              <a:buChar char="ü"/>
            </a:pPr>
            <a:r>
              <a:rPr lang="es-MX" sz="7200" b="1" dirty="0">
                <a:solidFill>
                  <a:srgbClr val="FF0000"/>
                </a:solidFill>
              </a:rPr>
              <a:t>R:</a:t>
            </a:r>
          </a:p>
          <a:p>
            <a:pPr algn="ctr">
              <a:buFont typeface="Wingdings" pitchFamily="2" charset="2"/>
              <a:buChar char="ü"/>
            </a:pPr>
            <a:endParaRPr lang="es-MX" sz="7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68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inta curvada hacia arriba"/>
          <p:cNvSpPr/>
          <p:nvPr/>
        </p:nvSpPr>
        <p:spPr>
          <a:xfrm>
            <a:off x="1703512" y="1988840"/>
            <a:ext cx="8712968" cy="3024336"/>
          </a:xfrm>
          <a:prstGeom prst="ellipse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783632" y="620689"/>
            <a:ext cx="640871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endParaRPr lang="es-MX" sz="4400" dirty="0"/>
          </a:p>
          <a:p>
            <a:pPr algn="ctr"/>
            <a:r>
              <a:rPr lang="es-MX" sz="7200" b="1" dirty="0"/>
              <a:t>¿Cómo </a:t>
            </a:r>
          </a:p>
          <a:p>
            <a:pPr algn="ctr"/>
            <a:r>
              <a:rPr lang="es-MX" sz="7200" b="1" dirty="0"/>
              <a:t>Crece?</a:t>
            </a:r>
          </a:p>
        </p:txBody>
      </p:sp>
    </p:spTree>
    <p:extLst>
      <p:ext uri="{BB962C8B-B14F-4D97-AF65-F5344CB8AC3E}">
        <p14:creationId xmlns:p14="http://schemas.microsoft.com/office/powerpoint/2010/main" val="49733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Crecimiento</a:t>
            </a:r>
            <a:endParaRPr lang="es-MX" sz="4400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6384032" y="4509120"/>
            <a:ext cx="3168352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87889" y="4437112"/>
            <a:ext cx="1261893" cy="1778918"/>
          </a:xfrm>
          <a:prstGeom prst="rect">
            <a:avLst/>
          </a:prstGeom>
          <a:noFill/>
        </p:spPr>
      </p:pic>
      <p:cxnSp>
        <p:nvCxnSpPr>
          <p:cNvPr id="10" name="9 Conector recto de flecha"/>
          <p:cNvCxnSpPr/>
          <p:nvPr/>
        </p:nvCxnSpPr>
        <p:spPr>
          <a:xfrm flipV="1">
            <a:off x="6240016" y="2492896"/>
            <a:ext cx="0" cy="1872208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801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Crecimiento</a:t>
            </a:r>
            <a:endParaRPr lang="es-MX" sz="4400" dirty="0"/>
          </a:p>
        </p:txBody>
      </p:sp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5561" y="4221088"/>
            <a:ext cx="1261893" cy="1778918"/>
          </a:xfrm>
          <a:prstGeom prst="rect">
            <a:avLst/>
          </a:prstGeom>
          <a:noFill/>
        </p:spPr>
      </p:pic>
      <p:cxnSp>
        <p:nvCxnSpPr>
          <p:cNvPr id="10" name="9 Conector recto de flecha"/>
          <p:cNvCxnSpPr/>
          <p:nvPr/>
        </p:nvCxnSpPr>
        <p:spPr>
          <a:xfrm flipV="1">
            <a:off x="3575720" y="2060848"/>
            <a:ext cx="0" cy="3312368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4223792" y="3356993"/>
            <a:ext cx="5544616" cy="120032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7200" dirty="0">
                <a:solidFill>
                  <a:schemeClr val="bg1"/>
                </a:solidFill>
              </a:rPr>
              <a:t>Número</a:t>
            </a:r>
            <a:endParaRPr lang="es-MX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96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Crecimiento</a:t>
            </a:r>
            <a:endParaRPr lang="es-MX" sz="4400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3359696" y="4221088"/>
            <a:ext cx="6912768" cy="72008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47529" y="3356992"/>
            <a:ext cx="1261893" cy="1778918"/>
          </a:xfrm>
          <a:prstGeom prst="rect">
            <a:avLst/>
          </a:prstGeom>
          <a:noFill/>
        </p:spPr>
      </p:pic>
      <p:sp>
        <p:nvSpPr>
          <p:cNvPr id="9" name="8 CuadroTexto"/>
          <p:cNvSpPr txBox="1"/>
          <p:nvPr/>
        </p:nvSpPr>
        <p:spPr>
          <a:xfrm>
            <a:off x="3359696" y="2204865"/>
            <a:ext cx="6768752" cy="120032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7200" dirty="0">
                <a:solidFill>
                  <a:schemeClr val="bg1"/>
                </a:solidFill>
              </a:rPr>
              <a:t>Entendimiento</a:t>
            </a:r>
            <a:endParaRPr lang="es-MX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Crecimiento</a:t>
            </a:r>
            <a:endParaRPr lang="es-MX" sz="4400" dirty="0"/>
          </a:p>
        </p:txBody>
      </p:sp>
      <p:pic>
        <p:nvPicPr>
          <p:cNvPr id="26628" name="Picture 4" descr="Resultado de imagen para image of  bib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5600" y="1844824"/>
            <a:ext cx="5904656" cy="3168352"/>
          </a:xfrm>
          <a:prstGeom prst="rect">
            <a:avLst/>
          </a:prstGeom>
          <a:noFill/>
        </p:spPr>
      </p:pic>
      <p:sp>
        <p:nvSpPr>
          <p:cNvPr id="6" name="5 Rectángulo"/>
          <p:cNvSpPr/>
          <p:nvPr/>
        </p:nvSpPr>
        <p:spPr>
          <a:xfrm>
            <a:off x="5087888" y="3645025"/>
            <a:ext cx="5256584" cy="769441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r>
              <a:rPr lang="es-MX" dirty="0"/>
              <a:t>  </a:t>
            </a:r>
            <a:r>
              <a:rPr lang="es-MX" sz="4400" b="1" dirty="0">
                <a:latin typeface="Arial Black" pitchFamily="34" charset="0"/>
              </a:rPr>
              <a:t>Hechos 2:44-47</a:t>
            </a:r>
            <a:endParaRPr lang="es-MX" sz="44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18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Crecimiento</a:t>
            </a:r>
            <a:endParaRPr lang="es-MX" sz="4400" dirty="0"/>
          </a:p>
        </p:txBody>
      </p:sp>
      <p:pic>
        <p:nvPicPr>
          <p:cNvPr id="26628" name="Picture 4" descr="Resultado de imagen para image of  bib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5600" y="1844824"/>
            <a:ext cx="5904656" cy="3168352"/>
          </a:xfrm>
          <a:prstGeom prst="rect">
            <a:avLst/>
          </a:prstGeom>
          <a:noFill/>
        </p:spPr>
      </p:pic>
      <p:sp>
        <p:nvSpPr>
          <p:cNvPr id="6" name="5 Rectángulo"/>
          <p:cNvSpPr/>
          <p:nvPr/>
        </p:nvSpPr>
        <p:spPr>
          <a:xfrm>
            <a:off x="4727848" y="3212976"/>
            <a:ext cx="5616624" cy="2123658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r>
              <a:rPr lang="es-MX" dirty="0"/>
              <a:t>  </a:t>
            </a:r>
            <a:r>
              <a:rPr lang="es-MX" sz="4400" b="1" dirty="0">
                <a:latin typeface="Arial Black" pitchFamily="34" charset="0"/>
              </a:rPr>
              <a:t>Hechos 2:44-47</a:t>
            </a:r>
          </a:p>
          <a:p>
            <a:pPr algn="ctr"/>
            <a:r>
              <a:rPr lang="es-MX" sz="4400" b="1" dirty="0">
                <a:latin typeface="Arial Black" pitchFamily="34" charset="0"/>
              </a:rPr>
              <a:t>Análisis Sintáctico</a:t>
            </a:r>
            <a:endParaRPr lang="es-MX" sz="44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13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9" name="8 Rectángulo"/>
          <p:cNvSpPr/>
          <p:nvPr/>
        </p:nvSpPr>
        <p:spPr>
          <a:xfrm>
            <a:off x="1919536" y="188640"/>
            <a:ext cx="8533456" cy="55707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s-MX" sz="3200" dirty="0">
                <a:solidFill>
                  <a:srgbClr val="FF0000"/>
                </a:solidFill>
              </a:rPr>
              <a:t>Todos</a:t>
            </a:r>
            <a:r>
              <a:rPr lang="es-MX" sz="2000" dirty="0">
                <a:solidFill>
                  <a:srgbClr val="FF0000"/>
                </a:solidFill>
              </a:rPr>
              <a:t> </a:t>
            </a:r>
            <a:r>
              <a:rPr lang="es-MX" sz="2000" dirty="0"/>
              <a:t>los que </a:t>
            </a:r>
            <a:r>
              <a:rPr lang="es-MX" sz="3200" b="1" dirty="0">
                <a:solidFill>
                  <a:srgbClr val="00B0F0"/>
                </a:solidFill>
              </a:rPr>
              <a:t>habían creído </a:t>
            </a:r>
          </a:p>
          <a:p>
            <a:r>
              <a:rPr lang="es-MX" sz="2000" dirty="0">
                <a:solidFill>
                  <a:schemeClr val="bg1"/>
                </a:solidFill>
              </a:rPr>
              <a:t>1. Estaban</a:t>
            </a:r>
            <a:r>
              <a:rPr lang="es-MX" sz="2000" dirty="0"/>
              <a:t> </a:t>
            </a:r>
            <a:r>
              <a:rPr lang="es-MX" sz="2000" dirty="0">
                <a:solidFill>
                  <a:srgbClr val="00B050"/>
                </a:solidFill>
              </a:rPr>
              <a:t>juntos</a:t>
            </a:r>
            <a:r>
              <a:rPr lang="es-MX" sz="2000" dirty="0"/>
              <a:t>, </a:t>
            </a:r>
          </a:p>
          <a:p>
            <a:r>
              <a:rPr lang="es-MX" sz="2000" dirty="0"/>
              <a:t>	a) y </a:t>
            </a:r>
            <a:r>
              <a:rPr lang="es-MX" sz="2000" u="sng" dirty="0"/>
              <a:t>tenían</a:t>
            </a:r>
            <a:r>
              <a:rPr lang="es-MX" sz="2000" dirty="0"/>
              <a:t> en común todas las cosas; </a:t>
            </a:r>
          </a:p>
          <a:p>
            <a:r>
              <a:rPr lang="es-MX" sz="2000" dirty="0"/>
              <a:t>		a.1) y </a:t>
            </a:r>
            <a:r>
              <a:rPr lang="es-MX" sz="2000" u="sng" dirty="0"/>
              <a:t>vendían</a:t>
            </a:r>
            <a:r>
              <a:rPr lang="es-MX" sz="2000" dirty="0"/>
              <a:t> sus propiedades</a:t>
            </a:r>
          </a:p>
          <a:p>
            <a:r>
              <a:rPr lang="es-MX" sz="2000" dirty="0"/>
              <a:t>			         y sus bienes, </a:t>
            </a:r>
          </a:p>
          <a:p>
            <a:r>
              <a:rPr lang="es-MX" sz="2000" dirty="0"/>
              <a:t>		a. 2) y lo </a:t>
            </a:r>
            <a:r>
              <a:rPr lang="es-MX" sz="2000" u="sng" dirty="0"/>
              <a:t>repartían</a:t>
            </a:r>
            <a:r>
              <a:rPr lang="es-MX" sz="2000" dirty="0"/>
              <a:t> a todos </a:t>
            </a:r>
          </a:p>
          <a:p>
            <a:r>
              <a:rPr lang="es-MX" sz="2000" dirty="0"/>
              <a:t>			        según la necesidad de cada uno. </a:t>
            </a:r>
          </a:p>
          <a:p>
            <a:r>
              <a:rPr lang="es-MX" sz="2000" dirty="0">
                <a:solidFill>
                  <a:schemeClr val="bg1"/>
                </a:solidFill>
              </a:rPr>
              <a:t>2. </a:t>
            </a:r>
            <a:r>
              <a:rPr lang="es-MX" sz="2000" dirty="0"/>
              <a:t>Y </a:t>
            </a:r>
            <a:r>
              <a:rPr lang="es-MX" sz="2000" dirty="0">
                <a:solidFill>
                  <a:schemeClr val="bg1"/>
                </a:solidFill>
              </a:rPr>
              <a:t>[estaban] perseverando</a:t>
            </a:r>
            <a:r>
              <a:rPr lang="es-MX" sz="2000" dirty="0"/>
              <a:t> </a:t>
            </a:r>
            <a:r>
              <a:rPr lang="es-MX" sz="2000" dirty="0">
                <a:solidFill>
                  <a:srgbClr val="00B050"/>
                </a:solidFill>
              </a:rPr>
              <a:t>unánimes</a:t>
            </a:r>
            <a:r>
              <a:rPr lang="es-MX" sz="2000" dirty="0"/>
              <a:t> </a:t>
            </a:r>
          </a:p>
          <a:p>
            <a:r>
              <a:rPr lang="es-MX" sz="2000" dirty="0"/>
              <a:t>	a) </a:t>
            </a:r>
            <a:r>
              <a:rPr lang="es-MX" sz="2000" dirty="0">
                <a:solidFill>
                  <a:schemeClr val="bg1"/>
                </a:solidFill>
              </a:rPr>
              <a:t>[estaban] </a:t>
            </a:r>
            <a:r>
              <a:rPr lang="es-MX" sz="2000" dirty="0"/>
              <a:t>cada día en el templo, </a:t>
            </a:r>
          </a:p>
          <a:p>
            <a:r>
              <a:rPr lang="es-MX" sz="2000" dirty="0"/>
              <a:t>	b) y </a:t>
            </a:r>
            <a:r>
              <a:rPr lang="es-MX" sz="2000" dirty="0">
                <a:solidFill>
                  <a:schemeClr val="bg1"/>
                </a:solidFill>
              </a:rPr>
              <a:t>[estaban] </a:t>
            </a:r>
            <a:r>
              <a:rPr lang="es-MX" sz="2000" dirty="0"/>
              <a:t>partiendo el pan en las casas,</a:t>
            </a:r>
          </a:p>
          <a:p>
            <a:r>
              <a:rPr lang="es-MX" sz="2000" dirty="0"/>
              <a:t>	b.1) comían juntos con alegría </a:t>
            </a:r>
          </a:p>
          <a:p>
            <a:r>
              <a:rPr lang="es-MX" sz="2000" dirty="0"/>
              <a:t>				y [con]</a:t>
            </a:r>
            <a:r>
              <a:rPr lang="es-MX" sz="2000" dirty="0">
                <a:solidFill>
                  <a:schemeClr val="bg1"/>
                </a:solidFill>
              </a:rPr>
              <a:t> </a:t>
            </a:r>
            <a:r>
              <a:rPr lang="es-MX" sz="2000" dirty="0"/>
              <a:t>sencillez de corazón, </a:t>
            </a:r>
          </a:p>
          <a:p>
            <a:r>
              <a:rPr lang="es-MX" sz="2000" baseline="30000" dirty="0"/>
              <a:t>	</a:t>
            </a:r>
            <a:r>
              <a:rPr lang="es-MX" sz="2000" dirty="0"/>
              <a:t>a.1) alabando a Dios, </a:t>
            </a:r>
          </a:p>
          <a:p>
            <a:r>
              <a:rPr lang="es-MX" sz="2000" dirty="0">
                <a:solidFill>
                  <a:schemeClr val="bg1"/>
                </a:solidFill>
              </a:rPr>
              <a:t>3. </a:t>
            </a:r>
            <a:r>
              <a:rPr lang="es-MX" sz="2000" dirty="0"/>
              <a:t>Y </a:t>
            </a:r>
            <a:r>
              <a:rPr lang="es-MX" sz="2000" dirty="0">
                <a:solidFill>
                  <a:schemeClr val="bg1"/>
                </a:solidFill>
              </a:rPr>
              <a:t>[estaban] </a:t>
            </a:r>
            <a:r>
              <a:rPr lang="es-MX" sz="2000" dirty="0"/>
              <a:t>teniendo favor con </a:t>
            </a:r>
            <a:r>
              <a:rPr lang="es-MX" sz="2000" dirty="0">
                <a:solidFill>
                  <a:srgbClr val="00B050"/>
                </a:solidFill>
              </a:rPr>
              <a:t>todo</a:t>
            </a:r>
            <a:r>
              <a:rPr lang="es-MX" sz="2000" dirty="0"/>
              <a:t> el pueblo. </a:t>
            </a:r>
          </a:p>
          <a:p>
            <a:r>
              <a:rPr lang="es-MX" sz="2000" dirty="0"/>
              <a:t>4. Y el Señor añadía cada día a la </a:t>
            </a:r>
            <a:r>
              <a:rPr lang="es-MX" sz="3200" dirty="0">
                <a:solidFill>
                  <a:srgbClr val="FF0000"/>
                </a:solidFill>
              </a:rPr>
              <a:t>iglesia</a:t>
            </a:r>
            <a:r>
              <a:rPr lang="es-MX" sz="2000" dirty="0"/>
              <a:t> </a:t>
            </a:r>
          </a:p>
          <a:p>
            <a:r>
              <a:rPr lang="es-MX" sz="2000" dirty="0"/>
              <a:t>                                  los que </a:t>
            </a:r>
            <a:r>
              <a:rPr lang="es-MX" sz="3200" b="1" dirty="0">
                <a:solidFill>
                  <a:srgbClr val="00B0F0"/>
                </a:solidFill>
              </a:rPr>
              <a:t>habían de ser salvos</a:t>
            </a:r>
            <a:r>
              <a:rPr lang="es-MX" sz="2000" dirty="0"/>
              <a:t>. 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206740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Crecimiento</a:t>
            </a:r>
            <a:endParaRPr lang="es-MX" sz="4400" dirty="0"/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2207568" y="2132856"/>
            <a:ext cx="0" cy="3312368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2927648" y="2996952"/>
            <a:ext cx="7488832" cy="212365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7200" dirty="0">
                <a:solidFill>
                  <a:schemeClr val="bg1"/>
                </a:solidFill>
              </a:rPr>
              <a:t>Número</a:t>
            </a:r>
          </a:p>
          <a:p>
            <a:pPr algn="ctr"/>
            <a:r>
              <a:rPr lang="es-MX" sz="6000" dirty="0">
                <a:solidFill>
                  <a:schemeClr val="bg1"/>
                </a:solidFill>
                <a:latin typeface="Brush Script MT" pitchFamily="66" charset="0"/>
              </a:rPr>
              <a:t>Cuando Dios Añadía, v. 47</a:t>
            </a:r>
            <a:endParaRPr lang="es-MX" sz="6000" dirty="0">
              <a:solidFill>
                <a:schemeClr val="bg1"/>
              </a:solidFill>
              <a:latin typeface="Brush Scrip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45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419</Words>
  <Application>Microsoft Macintosh PowerPoint</Application>
  <PresentationFormat>Widescreen</PresentationFormat>
  <Paragraphs>130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Arial Black</vt:lpstr>
      <vt:lpstr>Brush Script MT</vt:lpstr>
      <vt:lpstr>Calibri</vt:lpstr>
      <vt:lpstr>Calibri Light</vt:lpstr>
      <vt:lpstr>Wingdings</vt:lpstr>
      <vt:lpstr>Office Theme</vt:lpstr>
      <vt:lpstr>b. Crecimiento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 Crecimiento</dc:title>
  <dc:creator>Microsoft Office User</dc:creator>
  <cp:lastModifiedBy>Microsoft Office User</cp:lastModifiedBy>
  <cp:revision>1</cp:revision>
  <cp:lastPrinted>2017-07-10T20:37:23Z</cp:lastPrinted>
  <dcterms:created xsi:type="dcterms:W3CDTF">2017-07-10T20:37:05Z</dcterms:created>
  <dcterms:modified xsi:type="dcterms:W3CDTF">2017-07-10T20:37:29Z</dcterms:modified>
</cp:coreProperties>
</file>