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32" r:id="rId2"/>
    <p:sldId id="314" r:id="rId3"/>
    <p:sldId id="295" r:id="rId4"/>
    <p:sldId id="315" r:id="rId5"/>
    <p:sldId id="316" r:id="rId6"/>
    <p:sldId id="317" r:id="rId7"/>
    <p:sldId id="318" r:id="rId8"/>
    <p:sldId id="319" r:id="rId9"/>
    <p:sldId id="321" r:id="rId10"/>
    <p:sldId id="322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30" r:id="rId19"/>
    <p:sldId id="331" r:id="rId20"/>
  </p:sldIdLst>
  <p:sldSz cx="9144000" cy="6858000" type="screen4x3"/>
  <p:notesSz cx="7034213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6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80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84625" y="0"/>
            <a:ext cx="30480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8563"/>
            <a:ext cx="30480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84625" y="8818563"/>
            <a:ext cx="30480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22E26A-A423-443F-A8B5-210823BD93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0216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80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84625" y="0"/>
            <a:ext cx="30480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3263" y="4410075"/>
            <a:ext cx="5627687" cy="4176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480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84625" y="8818563"/>
            <a:ext cx="30480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36D8C6-31D5-45B3-B6A9-64E87E5F8D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59286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6D8C6-31D5-45B3-B6A9-64E87E5F8D9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958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CB65E-8984-4B2D-8EAB-DAB4EE628FEC}" type="datetime1">
              <a:rPr lang="en-US" smtClean="0"/>
              <a:pPr/>
              <a:t>6/2/18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Alex Barrón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97917-B44C-4CC7-8FAB-AD519586504B}" type="datetime1">
              <a:rPr lang="en-US" smtClean="0"/>
              <a:pPr/>
              <a:t>6/2/18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Alex Barrón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3FF12-27C4-4199-842C-8D1902FDF073}" type="datetime1">
              <a:rPr lang="en-US" smtClean="0"/>
              <a:pPr/>
              <a:t>6/2/18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Alex Barrón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4FC4C-3160-40B1-9D6D-07A955B186D0}" type="datetime1">
              <a:rPr lang="en-US" smtClean="0"/>
              <a:pPr/>
              <a:t>6/2/18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Alex Barrón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D52DB-C3A5-4A68-8413-D4E658136DB4}" type="datetime1">
              <a:rPr lang="en-US" smtClean="0"/>
              <a:pPr/>
              <a:t>6/2/18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Alex Barrón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6C01-ED84-4625-9425-E81AA196092C}" type="datetime1">
              <a:rPr lang="en-US" smtClean="0"/>
              <a:pPr/>
              <a:t>6/2/18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Alex Barrón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01685-17F5-409D-877C-2E7D9B69A474}" type="datetime1">
              <a:rPr lang="en-US" smtClean="0"/>
              <a:pPr/>
              <a:t>6/2/18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Alex Barrón 2012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2D321-6E58-49B2-8E9D-76185AF26AD8}" type="datetime1">
              <a:rPr lang="en-US" smtClean="0"/>
              <a:pPr/>
              <a:t>6/2/18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Alex Barrón 2012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75562-5773-4541-993D-948DB7505667}" type="datetime1">
              <a:rPr lang="en-US" smtClean="0"/>
              <a:pPr/>
              <a:t>6/2/18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Alex Barrón 2012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9B8F9-F63B-4A11-AE8E-6C80C0C94210}" type="datetime1">
              <a:rPr lang="en-US" smtClean="0"/>
              <a:pPr/>
              <a:t>6/2/18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Alex Barrón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537F6-861D-4583-BBFE-871A61E2FFF4}" type="datetime1">
              <a:rPr lang="en-US" smtClean="0"/>
              <a:pPr/>
              <a:t>6/2/18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Alex Barrón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BE770-F9F8-4E8B-9D03-9E4028AAD8F1}" type="datetime1">
              <a:rPr lang="en-US" smtClean="0"/>
              <a:pPr/>
              <a:t>6/2/18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Alex Barrón 2012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92660-07D7-4D1A-9A00-6246F487E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/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e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facebook.com/alex.barron.1973/videos/o.847166772043311/10153610884335902/?type=2&amp;theater" TargetMode="Externa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jpe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4" Type="http://schemas.openxmlformats.org/officeDocument/2006/relationships/image" Target="../media/image11.jpeg"/><Relationship Id="rId5" Type="http://schemas.openxmlformats.org/officeDocument/2006/relationships/image" Target="../media/image12.jpe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454470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by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4607" y="6035675"/>
            <a:ext cx="6400800" cy="9144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Alex Barrón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3007" y="1482526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Financial Freedom &amp; Success Institute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latin typeface="+mj-lt"/>
                <a:ea typeface="+mj-ea"/>
                <a:cs typeface="+mj-cs"/>
              </a:rPr>
              <a:t>Presents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2895600" cy="365125"/>
          </a:xfrm>
        </p:spPr>
        <p:txBody>
          <a:bodyPr/>
          <a:lstStyle/>
          <a:p>
            <a:pPr algn="l"/>
            <a:r>
              <a:rPr lang="en-US" dirty="0"/>
              <a:t>© Alex </a:t>
            </a:r>
            <a:r>
              <a:rPr lang="en-US" dirty="0" err="1"/>
              <a:t>Barrón</a:t>
            </a:r>
            <a:r>
              <a:rPr lang="en-US" dirty="0"/>
              <a:t> 2014</a:t>
            </a: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26992660-07D7-4D1A-9A00-6246F487EF94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31602CB7-609F-4B0B-89AA-DAA61CB177B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799" y="11111"/>
            <a:ext cx="1676401" cy="167640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B6882935-B52A-4721-ACA7-66B743E7492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2819400"/>
            <a:ext cx="3978281" cy="2069419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Questions?</a:t>
            </a:r>
          </a:p>
        </p:txBody>
      </p:sp>
      <p:pic>
        <p:nvPicPr>
          <p:cNvPr id="4" name="Content Placeholder 3" descr="SAP-HANA-Question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47800" y="1752600"/>
            <a:ext cx="6201382" cy="4114800"/>
          </a:xfrm>
        </p:spPr>
      </p:pic>
    </p:spTree>
    <p:extLst>
      <p:ext uri="{BB962C8B-B14F-4D97-AF65-F5344CB8AC3E}">
        <p14:creationId xmlns:p14="http://schemas.microsoft.com/office/powerpoint/2010/main" val="163389273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is the Financial Freedom Seminar?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Foundational Principles to Transform your Mind.</a:t>
            </a:r>
          </a:p>
          <a:p>
            <a:pPr lvl="1"/>
            <a:r>
              <a:rPr lang="en-US" dirty="0"/>
              <a:t>Beliefs</a:t>
            </a:r>
          </a:p>
          <a:p>
            <a:pPr lvl="1"/>
            <a:r>
              <a:rPr lang="en-US" dirty="0"/>
              <a:t>Mindset and Attitude</a:t>
            </a:r>
          </a:p>
          <a:p>
            <a:pPr lvl="1"/>
            <a:r>
              <a:rPr lang="en-US" dirty="0"/>
              <a:t>Purpose in Life</a:t>
            </a:r>
          </a:p>
          <a:p>
            <a:pPr lvl="1"/>
            <a:r>
              <a:rPr lang="en-US" dirty="0"/>
              <a:t>Values and Priorities</a:t>
            </a:r>
          </a:p>
          <a:p>
            <a:r>
              <a:rPr lang="en-US" dirty="0"/>
              <a:t>Lesson 1: Dreams and Goals</a:t>
            </a:r>
          </a:p>
          <a:p>
            <a:pPr lvl="1"/>
            <a:r>
              <a:rPr lang="en-US" dirty="0"/>
              <a:t>What do you Want?</a:t>
            </a:r>
          </a:p>
          <a:p>
            <a:pPr lvl="1"/>
            <a:r>
              <a:rPr lang="en-US" dirty="0"/>
              <a:t>Why do you want it?</a:t>
            </a:r>
          </a:p>
          <a:p>
            <a:pPr lvl="1"/>
            <a:r>
              <a:rPr lang="en-US" dirty="0"/>
              <a:t>How to Do It?</a:t>
            </a:r>
          </a:p>
          <a:p>
            <a:pPr lvl="1"/>
            <a:r>
              <a:rPr lang="en-US" dirty="0"/>
              <a:t>The Master Key to Riches – 6 Steps to Achieve any Financial Goal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Alex Barrón 2015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16950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is the Financial Freedom Seminar?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/>
          </a:bodyPr>
          <a:lstStyle/>
          <a:p>
            <a:r>
              <a:rPr lang="en-US" dirty="0"/>
              <a:t>Lesson 2: The Secret of Financial Success.</a:t>
            </a:r>
          </a:p>
          <a:p>
            <a:pPr lvl="1"/>
            <a:r>
              <a:rPr lang="en-US" dirty="0"/>
              <a:t>How to Make Money Work For You Instead of Always Working For Money?</a:t>
            </a:r>
          </a:p>
          <a:p>
            <a:pPr lvl="1"/>
            <a:r>
              <a:rPr lang="en-US" dirty="0"/>
              <a:t>How and Why You Should Pay Yourself First?</a:t>
            </a:r>
          </a:p>
          <a:p>
            <a:pPr lvl="1"/>
            <a:r>
              <a:rPr lang="en-US" dirty="0"/>
              <a:t>How to Interpret Financial Statements?</a:t>
            </a:r>
          </a:p>
          <a:p>
            <a:pPr lvl="1"/>
            <a:r>
              <a:rPr lang="en-US" dirty="0"/>
              <a:t>What Makes the Difference between the Rich, the Poor, and the Middle Class?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Alex Barrón 2015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55464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is the Financial Freedom Seminar?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/>
          </a:bodyPr>
          <a:lstStyle/>
          <a:p>
            <a:r>
              <a:rPr lang="en-US" dirty="0"/>
              <a:t>Lesson 3:  How to Spend Money More </a:t>
            </a:r>
            <a:r>
              <a:rPr lang="en-US" dirty="0" err="1"/>
              <a:t>Efectively</a:t>
            </a:r>
            <a:endParaRPr lang="en-US" dirty="0"/>
          </a:p>
          <a:p>
            <a:pPr lvl="1"/>
            <a:r>
              <a:rPr lang="en-US" dirty="0"/>
              <a:t>The Seven Steps To Fill Your Empty Wallet</a:t>
            </a:r>
          </a:p>
          <a:p>
            <a:pPr lvl="1"/>
            <a:r>
              <a:rPr lang="en-US" dirty="0"/>
              <a:t>How to Increase Your Ability to Make More Money?</a:t>
            </a:r>
          </a:p>
          <a:p>
            <a:pPr lvl="1"/>
            <a:r>
              <a:rPr lang="en-US" dirty="0"/>
              <a:t>How to Take Control Over You Finances?</a:t>
            </a:r>
          </a:p>
          <a:p>
            <a:pPr lvl="1"/>
            <a:r>
              <a:rPr lang="en-US" dirty="0"/>
              <a:t>How to Make and Use an Effective Budget 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Alex Barrón 2015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3904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is the Financial Freedom Seminar?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/>
          </a:bodyPr>
          <a:lstStyle/>
          <a:p>
            <a:r>
              <a:rPr lang="en-US" dirty="0"/>
              <a:t>Lesson 4:  How to Increase Your Net Worth</a:t>
            </a:r>
          </a:p>
          <a:p>
            <a:pPr lvl="1"/>
            <a:r>
              <a:rPr lang="en-US" dirty="0"/>
              <a:t>How to Tell the Difference Between an Asset and a Liability?</a:t>
            </a:r>
          </a:p>
          <a:p>
            <a:pPr lvl="1"/>
            <a:r>
              <a:rPr lang="en-US" dirty="0"/>
              <a:t>How to Understand Cash Flow?</a:t>
            </a:r>
          </a:p>
          <a:p>
            <a:pPr lvl="1"/>
            <a:r>
              <a:rPr lang="en-US" dirty="0"/>
              <a:t>What is the Objective of Financial Freedom?</a:t>
            </a:r>
          </a:p>
          <a:p>
            <a:pPr lvl="1"/>
            <a:r>
              <a:rPr lang="en-US" dirty="0"/>
              <a:t>What Makes the Difference Between Financially Successful People and Those Who Struggle With Money?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Alex Barrón 2015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21356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is the Financial Freedom Seminar?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/>
          </a:bodyPr>
          <a:lstStyle/>
          <a:p>
            <a:r>
              <a:rPr lang="en-US" dirty="0"/>
              <a:t>Lesson 5:  Why People Get in Debt</a:t>
            </a:r>
          </a:p>
          <a:p>
            <a:pPr lvl="1"/>
            <a:r>
              <a:rPr lang="en-US" dirty="0"/>
              <a:t>Why people borrow and get into debt?</a:t>
            </a:r>
          </a:p>
          <a:p>
            <a:pPr lvl="1"/>
            <a:r>
              <a:rPr lang="en-US" dirty="0"/>
              <a:t>Why credit can be deceiving?</a:t>
            </a:r>
          </a:p>
          <a:p>
            <a:pPr lvl="1"/>
            <a:r>
              <a:rPr lang="en-US" dirty="0"/>
              <a:t>Why the majority of people struggle with debt?</a:t>
            </a:r>
          </a:p>
          <a:p>
            <a:pPr lvl="1"/>
            <a:r>
              <a:rPr lang="en-US" dirty="0"/>
              <a:t>Why refinancing may not be a solution?</a:t>
            </a:r>
          </a:p>
          <a:p>
            <a:pPr lvl="1"/>
            <a:r>
              <a:rPr lang="en-US" dirty="0"/>
              <a:t>The pros and cons of filing for bankruptcy</a:t>
            </a:r>
          </a:p>
          <a:p>
            <a:pPr lvl="1"/>
            <a:r>
              <a:rPr lang="en-US" dirty="0"/>
              <a:t>How to take the first step towards financial freedom?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Alex Barrón 2015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21005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is the Financial Freedom Seminar?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/>
          </a:bodyPr>
          <a:lstStyle/>
          <a:p>
            <a:r>
              <a:rPr lang="en-US" dirty="0"/>
              <a:t>Lesson 6:  The Formula to Get Out of Debt Quickly</a:t>
            </a:r>
          </a:p>
          <a:p>
            <a:pPr lvl="1"/>
            <a:r>
              <a:rPr lang="en-US" dirty="0"/>
              <a:t>Correct principles to borrow</a:t>
            </a:r>
          </a:p>
          <a:p>
            <a:pPr lvl="1"/>
            <a:r>
              <a:rPr lang="en-US" dirty="0"/>
              <a:t>The GOOD Principle</a:t>
            </a:r>
          </a:p>
          <a:p>
            <a:pPr lvl="1"/>
            <a:r>
              <a:rPr lang="en-US" dirty="0"/>
              <a:t>How compound interest works?</a:t>
            </a:r>
          </a:p>
          <a:p>
            <a:pPr lvl="1"/>
            <a:r>
              <a:rPr lang="en-US" dirty="0"/>
              <a:t>The true cost of a loan</a:t>
            </a:r>
          </a:p>
          <a:p>
            <a:pPr lvl="1"/>
            <a:r>
              <a:rPr lang="en-US" dirty="0"/>
              <a:t>How to save thousands of dollars paying off debt soon and how to be do it quickly?</a:t>
            </a:r>
          </a:p>
          <a:p>
            <a:pPr lvl="1"/>
            <a:r>
              <a:rPr lang="en-US" dirty="0"/>
              <a:t>What is better – to pay taxes or interest?</a:t>
            </a:r>
          </a:p>
          <a:p>
            <a:pPr lvl="1"/>
            <a:r>
              <a:rPr lang="en-US" dirty="0"/>
              <a:t>How to properly use a credit card?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/>
              <a:t>© Alex Barrón 2015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26880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is the Financial Freedom Seminar?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/>
          </a:bodyPr>
          <a:lstStyle/>
          <a:p>
            <a:r>
              <a:rPr lang="en-US" dirty="0"/>
              <a:t>Lesson 7:  They Key to Effective Cash Flow</a:t>
            </a:r>
          </a:p>
          <a:p>
            <a:pPr lvl="1"/>
            <a:r>
              <a:rPr lang="en-US" dirty="0"/>
              <a:t>Where does all the money you make go?</a:t>
            </a:r>
          </a:p>
          <a:p>
            <a:pPr lvl="1"/>
            <a:r>
              <a:rPr lang="en-US" dirty="0"/>
              <a:t>Why financial success requires long-term thinking</a:t>
            </a:r>
          </a:p>
          <a:p>
            <a:pPr lvl="1"/>
            <a:r>
              <a:rPr lang="en-US" dirty="0"/>
              <a:t>How to control your expenses and minimize taxes?</a:t>
            </a:r>
          </a:p>
          <a:p>
            <a:pPr lvl="1"/>
            <a:r>
              <a:rPr lang="en-US" dirty="0"/>
              <a:t>Keys to a good purchase – house or car</a:t>
            </a:r>
          </a:p>
          <a:p>
            <a:pPr lvl="1"/>
            <a:r>
              <a:rPr lang="en-US" dirty="0"/>
              <a:t>How to avoid the most common mistakes in buying a house or car?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Alex Barrón 2015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92813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is the Financial Freedom Seminar?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1212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Lesson 8:  How to Make Money Work For You?</a:t>
            </a:r>
          </a:p>
          <a:p>
            <a:pPr lvl="1"/>
            <a:r>
              <a:rPr lang="en-US" dirty="0"/>
              <a:t>The 5 Laws of Gold</a:t>
            </a:r>
          </a:p>
          <a:p>
            <a:pPr lvl="1"/>
            <a:r>
              <a:rPr lang="en-US" dirty="0"/>
              <a:t>The 15 Basic Principles of Investments</a:t>
            </a:r>
          </a:p>
          <a:p>
            <a:pPr lvl="1"/>
            <a:r>
              <a:rPr lang="en-US" dirty="0"/>
              <a:t>The Principle of the Tenth Multiple</a:t>
            </a:r>
          </a:p>
          <a:p>
            <a:pPr lvl="1"/>
            <a:r>
              <a:rPr lang="en-US" dirty="0"/>
              <a:t>How to decide what to invest your money in?</a:t>
            </a:r>
          </a:p>
          <a:p>
            <a:r>
              <a:rPr lang="en-US" dirty="0"/>
              <a:t>Lesson 9: How to Protect Your Money?</a:t>
            </a:r>
          </a:p>
          <a:p>
            <a:pPr lvl="1"/>
            <a:r>
              <a:rPr lang="en-US" dirty="0"/>
              <a:t>The 6 principles to lend money</a:t>
            </a:r>
          </a:p>
          <a:p>
            <a:pPr lvl="1"/>
            <a:r>
              <a:rPr lang="en-US" dirty="0"/>
              <a:t>What kind of insurance to buy</a:t>
            </a:r>
          </a:p>
          <a:p>
            <a:pPr lvl="1"/>
            <a:r>
              <a:rPr lang="en-US" dirty="0"/>
              <a:t>How to protect your family in case you pass away prematurely?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Alex Barrón 2015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116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What is the Financial Freedom Seminar?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121275"/>
          </a:xfrm>
        </p:spPr>
        <p:txBody>
          <a:bodyPr>
            <a:normAutofit/>
          </a:bodyPr>
          <a:lstStyle/>
          <a:p>
            <a:r>
              <a:rPr lang="en-US" dirty="0"/>
              <a:t>Lesson 10: The Gift of Giving Abundantly</a:t>
            </a:r>
          </a:p>
          <a:p>
            <a:pPr lvl="1"/>
            <a:r>
              <a:rPr lang="en-US" dirty="0"/>
              <a:t>Why is it important to give?</a:t>
            </a:r>
          </a:p>
          <a:p>
            <a:pPr lvl="1"/>
            <a:r>
              <a:rPr lang="en-US" dirty="0"/>
              <a:t>The principle of stewardship</a:t>
            </a:r>
          </a:p>
          <a:p>
            <a:pPr lvl="1"/>
            <a:r>
              <a:rPr lang="en-US" dirty="0"/>
              <a:t>How is success related to giving?</a:t>
            </a:r>
          </a:p>
          <a:p>
            <a:pPr lvl="1"/>
            <a:r>
              <a:rPr lang="en-US" dirty="0"/>
              <a:t>How to decide where to give?</a:t>
            </a:r>
          </a:p>
          <a:p>
            <a:pPr lvl="1"/>
            <a:r>
              <a:rPr lang="en-US" dirty="0"/>
              <a:t>Principles to give wisely</a:t>
            </a:r>
          </a:p>
          <a:p>
            <a:pPr lvl="1"/>
            <a:r>
              <a:rPr lang="en-US" dirty="0"/>
              <a:t>How to impact the world through your contributions and giving?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Alex Barrón 2015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39360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Welcome!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want to welcome you to the Financial Freedom Seminar!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971800"/>
            <a:ext cx="5699033" cy="31543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17A2A029-4925-42EE-9D60-159330AE2EF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886"/>
            <a:ext cx="1981200" cy="103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75832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Alex Barrón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639762"/>
          </a:xfrm>
        </p:spPr>
        <p:txBody>
          <a:bodyPr/>
          <a:lstStyle/>
          <a:p>
            <a:r>
              <a:rPr lang="en-US" dirty="0"/>
              <a:t>¿Who is Alex Barrón?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05000"/>
            <a:ext cx="4346575" cy="4683126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Born in El Paso, TX 1973. Lived in Cd </a:t>
            </a:r>
            <a:r>
              <a:rPr lang="en-US" dirty="0" err="1"/>
              <a:t>Juárez</a:t>
            </a:r>
            <a:r>
              <a:rPr lang="en-US" dirty="0"/>
              <a:t>  Mexico and Bay Area CA</a:t>
            </a:r>
          </a:p>
          <a:p>
            <a:pPr>
              <a:buNone/>
            </a:pPr>
            <a:r>
              <a:rPr lang="en-US" b="1" dirty="0"/>
              <a:t>Education – 1990-2001</a:t>
            </a:r>
          </a:p>
          <a:p>
            <a:r>
              <a:rPr lang="en-US" dirty="0"/>
              <a:t>High School – Agape Christian Academy</a:t>
            </a:r>
          </a:p>
          <a:p>
            <a:r>
              <a:rPr lang="en-US" dirty="0"/>
              <a:t>Top 10 Senior – UTEP 4.0 GPA Civil Engineering </a:t>
            </a:r>
          </a:p>
          <a:p>
            <a:r>
              <a:rPr lang="en-US" dirty="0"/>
              <a:t>Post graduate – Stanford University</a:t>
            </a:r>
          </a:p>
          <a:p>
            <a:pPr>
              <a:buNone/>
            </a:pPr>
            <a:r>
              <a:rPr lang="en-US" b="1" dirty="0"/>
              <a:t>Wall Street </a:t>
            </a:r>
            <a:r>
              <a:rPr lang="en-US" b="1" dirty="0" err="1"/>
              <a:t>Carreer</a:t>
            </a:r>
            <a:r>
              <a:rPr lang="en-US" b="1" dirty="0"/>
              <a:t> – 2001-Present</a:t>
            </a:r>
          </a:p>
          <a:p>
            <a:r>
              <a:rPr lang="en-US" dirty="0"/>
              <a:t>Franklin Templeton Investments</a:t>
            </a:r>
          </a:p>
          <a:p>
            <a:r>
              <a:rPr lang="en-US" dirty="0"/>
              <a:t>JMP Securities</a:t>
            </a:r>
          </a:p>
          <a:p>
            <a:r>
              <a:rPr lang="en-US" dirty="0"/>
              <a:t>Agency Trading Group</a:t>
            </a:r>
          </a:p>
          <a:p>
            <a:pPr>
              <a:buNone/>
            </a:pPr>
            <a:r>
              <a:rPr lang="en-US" b="1" dirty="0"/>
              <a:t>President &amp; Founder</a:t>
            </a:r>
          </a:p>
          <a:p>
            <a:r>
              <a:rPr lang="en-US" dirty="0"/>
              <a:t>Housing Research Center LLC </a:t>
            </a:r>
          </a:p>
          <a:p>
            <a:r>
              <a:rPr lang="en-US" dirty="0"/>
              <a:t>Dare to Dream Foundation</a:t>
            </a:r>
          </a:p>
          <a:p>
            <a:r>
              <a:rPr lang="en-US" dirty="0"/>
              <a:t>Options 12 Investment Club LLC</a:t>
            </a:r>
          </a:p>
          <a:p>
            <a:r>
              <a:rPr lang="en-US" dirty="0"/>
              <a:t>Financial Freedom &amp; Success Institute LLC</a:t>
            </a:r>
          </a:p>
          <a:p>
            <a:pPr>
              <a:buNone/>
            </a:pPr>
            <a:r>
              <a:rPr lang="en-US" b="1" dirty="0"/>
              <a:t>Interests</a:t>
            </a:r>
          </a:p>
          <a:p>
            <a:r>
              <a:rPr lang="en-US" dirty="0"/>
              <a:t>Finances &amp; Investments, Personal Developments</a:t>
            </a:r>
          </a:p>
          <a:p>
            <a:r>
              <a:rPr lang="en-US" dirty="0"/>
              <a:t>Compassionate Capitalism, Financial Freedom, </a:t>
            </a:r>
          </a:p>
          <a:p>
            <a:r>
              <a:rPr lang="en-US" dirty="0"/>
              <a:t>Exotic Cars, Traveling, Music, Dancing</a:t>
            </a:r>
          </a:p>
          <a:p>
            <a:r>
              <a:rPr lang="en-US" dirty="0"/>
              <a:t>Personal Motto – “Dare to Dream!”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2895600" cy="365125"/>
          </a:xfrm>
        </p:spPr>
        <p:txBody>
          <a:bodyPr/>
          <a:lstStyle/>
          <a:p>
            <a:r>
              <a:rPr lang="en-US" dirty="0"/>
              <a:t>© Alex </a:t>
            </a:r>
            <a:r>
              <a:rPr lang="en-US" dirty="0" err="1"/>
              <a:t>Barrón</a:t>
            </a:r>
            <a:r>
              <a:rPr lang="en-US" dirty="0"/>
              <a:t> 2018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2133600" cy="365125"/>
          </a:xfrm>
        </p:spPr>
        <p:txBody>
          <a:bodyPr/>
          <a:lstStyle/>
          <a:p>
            <a:fld id="{26992660-07D7-4D1A-9A00-6246F487EF94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2" name="Content Placeholder 11" descr="F_CA16646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914400" y="1796030"/>
            <a:ext cx="2874313" cy="4330133"/>
          </a:xfr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D3E81DAE-E971-4CD7-A792-02B23E5B0C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886"/>
            <a:ext cx="1981200" cy="103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72513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Testimonials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“Very motivating – you think differently about how to manage your money to reach your goals”</a:t>
            </a:r>
          </a:p>
          <a:p>
            <a:r>
              <a:rPr lang="en-US" dirty="0"/>
              <a:t>“Worth the investment of time – 100% recommended.”</a:t>
            </a:r>
          </a:p>
          <a:p>
            <a:r>
              <a:rPr lang="en-US" dirty="0"/>
              <a:t>“Everyone should take this seminar – especially young people.”</a:t>
            </a:r>
          </a:p>
          <a:p>
            <a:r>
              <a:rPr lang="en-US" dirty="0"/>
              <a:t>“Excellent seminar – very profound yet practical.”</a:t>
            </a:r>
          </a:p>
          <a:p>
            <a:r>
              <a:rPr lang="en-US" dirty="0"/>
              <a:t>“The best investment of your time!! You will save thousands of dollars” 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https://www.facebook.com/alex.barron.1973/videos/o.847166772043311/10153610884335902/?type=2&amp;theater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Alex Barrón 2012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84750FC7-8269-4734-B1E8-48B2567916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886"/>
            <a:ext cx="1981200" cy="1030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89716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What the Seminar IS and IS NOT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sng" dirty="0"/>
              <a:t>What it is NOT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Nothing to Sell</a:t>
            </a:r>
          </a:p>
          <a:p>
            <a:r>
              <a:rPr lang="en-US" dirty="0"/>
              <a:t>No one to recruit</a:t>
            </a:r>
          </a:p>
          <a:p>
            <a:r>
              <a:rPr lang="en-US" dirty="0"/>
              <a:t>Not a Pyramid</a:t>
            </a:r>
          </a:p>
          <a:p>
            <a:r>
              <a:rPr lang="en-US" dirty="0"/>
              <a:t>Not a Multi-level Marketing business “opportunity”</a:t>
            </a:r>
          </a:p>
          <a:p>
            <a:r>
              <a:rPr lang="en-US" dirty="0"/>
              <a:t>Not a plan to get rich quick</a:t>
            </a:r>
          </a:p>
          <a:p>
            <a:r>
              <a:rPr lang="en-US" dirty="0"/>
              <a:t>Nothing to Invest in</a:t>
            </a:r>
          </a:p>
          <a:p>
            <a:r>
              <a:rPr lang="en-US" dirty="0"/>
              <a:t>No pressure to sign up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u="sng" dirty="0"/>
              <a:t>What it IS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Financial Education of how money works</a:t>
            </a:r>
          </a:p>
          <a:p>
            <a:r>
              <a:rPr lang="en-US" dirty="0"/>
              <a:t>Develop a new mindset when making economic decisions</a:t>
            </a:r>
          </a:p>
          <a:p>
            <a:r>
              <a:rPr lang="en-US" dirty="0"/>
              <a:t>Learn how to be debt free in just a few years</a:t>
            </a:r>
          </a:p>
          <a:p>
            <a:r>
              <a:rPr lang="en-US" dirty="0"/>
              <a:t>Learn how to save thousands of dollars in interest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Alex Barrón 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02729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¿What is </a:t>
            </a:r>
            <a:br>
              <a:rPr lang="en-US" b="1" dirty="0"/>
            </a:br>
            <a:r>
              <a:rPr lang="en-US" b="1" dirty="0"/>
              <a:t>Financial Freedom Seminar?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5334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rgbClr val="0000FF"/>
                </a:solidFill>
              </a:rPr>
              <a:t>DAY 1: 9:00am-7:00pm</a:t>
            </a:r>
          </a:p>
          <a:p>
            <a:pPr marL="0" indent="0">
              <a:buNone/>
            </a:pPr>
            <a:r>
              <a:rPr lang="en-US" b="1" dirty="0"/>
              <a:t>You Will Learn</a:t>
            </a:r>
            <a:r>
              <a:rPr lang="en-US" dirty="0"/>
              <a:t>:  </a:t>
            </a:r>
          </a:p>
          <a:p>
            <a:r>
              <a:rPr lang="en-US" dirty="0"/>
              <a:t>The Purpose, Vision and Goals of Financial Freedom &amp; Success Institute.</a:t>
            </a:r>
          </a:p>
          <a:p>
            <a:r>
              <a:rPr lang="en-US" dirty="0"/>
              <a:t>Why most people never get out of debt.</a:t>
            </a:r>
          </a:p>
          <a:p>
            <a:r>
              <a:rPr lang="en-US" dirty="0"/>
              <a:t>Why Financial Education is a must.</a:t>
            </a:r>
          </a:p>
          <a:p>
            <a:r>
              <a:rPr lang="en-US" dirty="0"/>
              <a:t>Why it is Essential to Change your Mindset.</a:t>
            </a:r>
            <a:endParaRPr lang="en-US" b="1" dirty="0"/>
          </a:p>
          <a:p>
            <a:r>
              <a:rPr lang="en-US" dirty="0"/>
              <a:t>How to Reach Your Dreams, Desires and Goals.</a:t>
            </a:r>
          </a:p>
          <a:p>
            <a:r>
              <a:rPr lang="en-US" dirty="0"/>
              <a:t>The Secret of Financial Success.</a:t>
            </a:r>
          </a:p>
          <a:p>
            <a:r>
              <a:rPr lang="en-US" dirty="0"/>
              <a:t>How to Spend Money More Effectively.</a:t>
            </a:r>
          </a:p>
          <a:p>
            <a:r>
              <a:rPr lang="en-US" dirty="0"/>
              <a:t>How to Increase Your Net Worth.</a:t>
            </a:r>
          </a:p>
          <a:p>
            <a:r>
              <a:rPr lang="en-US" dirty="0"/>
              <a:t>The Formula to Get out of Debt ASAP.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Alex </a:t>
            </a:r>
            <a:r>
              <a:rPr lang="en-US" dirty="0" err="1"/>
              <a:t>Barrón</a:t>
            </a:r>
            <a:r>
              <a:rPr lang="en-US" dirty="0"/>
              <a:t> 2012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5" descr="Seminario Libertad Financiera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599" y="228600"/>
            <a:ext cx="184083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9202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¿What is </a:t>
            </a:r>
            <a:br>
              <a:rPr lang="en-US" b="1" dirty="0"/>
            </a:br>
            <a:r>
              <a:rPr lang="en-US" b="1" dirty="0"/>
              <a:t>Financial Freedom Seminar?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rgbClr val="0000FF"/>
                </a:solidFill>
              </a:rPr>
              <a:t>DAY 2: 9:00am-6:00pm</a:t>
            </a:r>
          </a:p>
          <a:p>
            <a:pPr marL="0" indent="0">
              <a:buNone/>
            </a:pPr>
            <a:r>
              <a:rPr lang="en-US" b="1" dirty="0"/>
              <a:t>You Will Learn </a:t>
            </a:r>
            <a:r>
              <a:rPr lang="en-US" dirty="0"/>
              <a:t>:  </a:t>
            </a:r>
          </a:p>
          <a:p>
            <a:r>
              <a:rPr lang="en-US" dirty="0"/>
              <a:t>How to Choose The Right Type of Life Insurance.</a:t>
            </a:r>
          </a:p>
          <a:p>
            <a:r>
              <a:rPr lang="en-US" dirty="0"/>
              <a:t>How to Become Your Own Bank.</a:t>
            </a:r>
          </a:p>
          <a:p>
            <a:r>
              <a:rPr lang="en-US" dirty="0"/>
              <a:t>How to Make Money Work For You.</a:t>
            </a:r>
          </a:p>
          <a:p>
            <a:r>
              <a:rPr lang="en-US" dirty="0"/>
              <a:t>15 Essential Principles Before Your Invest.</a:t>
            </a:r>
          </a:p>
          <a:p>
            <a:r>
              <a:rPr lang="en-US" dirty="0"/>
              <a:t>The Best Investment in the World.</a:t>
            </a:r>
          </a:p>
          <a:p>
            <a:r>
              <a:rPr lang="en-US" dirty="0"/>
              <a:t>How to Protect Your Assets. </a:t>
            </a:r>
          </a:p>
          <a:p>
            <a:r>
              <a:rPr lang="en-US" dirty="0"/>
              <a:t>Why We Need to be Thankful and Help Others.</a:t>
            </a:r>
          </a:p>
          <a:p>
            <a:pPr marL="0" indent="0">
              <a:buNone/>
            </a:pPr>
            <a:r>
              <a:rPr lang="en-US" b="1" dirty="0"/>
              <a:t>Conclusion</a:t>
            </a:r>
            <a:r>
              <a:rPr lang="en-US" dirty="0"/>
              <a:t>: </a:t>
            </a:r>
          </a:p>
          <a:p>
            <a:r>
              <a:rPr lang="en-US" dirty="0"/>
              <a:t>Next Steps to Achieve Financial Freedom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Alex Barrón 2012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6" name="Picture 5" descr="Seminario Libertad Financiera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599" y="228600"/>
            <a:ext cx="184083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1458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/>
          </a:bodyPr>
          <a:lstStyle/>
          <a:p>
            <a:r>
              <a:rPr lang="en-US" b="1" dirty="0"/>
              <a:t>We Ask Your Cooperation Please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Photos</a:t>
            </a:r>
          </a:p>
          <a:p>
            <a:r>
              <a:rPr lang="en-US" dirty="0"/>
              <a:t>No Video</a:t>
            </a:r>
          </a:p>
          <a:p>
            <a:r>
              <a:rPr lang="en-US" dirty="0"/>
              <a:t>No Cell Phones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Alex Barrón 2012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1524000"/>
            <a:ext cx="2143125" cy="21431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3276600"/>
            <a:ext cx="2143125" cy="21431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3962399"/>
            <a:ext cx="2143125" cy="2143125"/>
          </a:xfrm>
          <a:prstGeom prst="rect">
            <a:avLst/>
          </a:prstGeom>
        </p:spPr>
      </p:pic>
      <p:pic>
        <p:nvPicPr>
          <p:cNvPr id="9" name="Picture 8" descr="Seminario Libertad Financiera logo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525" y="0"/>
            <a:ext cx="184083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35724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n-US" b="1" dirty="0"/>
              <a:t>Are You Ready for Financial Freedom?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Alex Barrón 2015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2660-07D7-4D1A-9A00-6246F487EF94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1402" y="1600201"/>
            <a:ext cx="3856258" cy="227869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4198461"/>
            <a:ext cx="4548468" cy="1676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03" y="4198461"/>
            <a:ext cx="3352800" cy="1676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653" y="1600200"/>
            <a:ext cx="3557235" cy="2286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87501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1159</Words>
  <Application>Microsoft Macintosh PowerPoint</Application>
  <PresentationFormat>On-screen Show (4:3)</PresentationFormat>
  <Paragraphs>192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by</vt:lpstr>
      <vt:lpstr>Welcome! </vt:lpstr>
      <vt:lpstr>Alex Barrón</vt:lpstr>
      <vt:lpstr>Testimonials</vt:lpstr>
      <vt:lpstr>What the Seminar IS and IS NOT</vt:lpstr>
      <vt:lpstr>¿What is  Financial Freedom Seminar?</vt:lpstr>
      <vt:lpstr>¿What is  Financial Freedom Seminar?</vt:lpstr>
      <vt:lpstr>We Ask Your Cooperation Please</vt:lpstr>
      <vt:lpstr>Are You Ready for Financial Freedom?</vt:lpstr>
      <vt:lpstr>Questions?</vt:lpstr>
      <vt:lpstr>What is the Financial Freedom Seminar?</vt:lpstr>
      <vt:lpstr>What is the Financial Freedom Seminar?</vt:lpstr>
      <vt:lpstr>What is the Financial Freedom Seminar?</vt:lpstr>
      <vt:lpstr>What is the Financial Freedom Seminar?</vt:lpstr>
      <vt:lpstr>What is the Financial Freedom Seminar?</vt:lpstr>
      <vt:lpstr>What is the Financial Freedom Seminar?</vt:lpstr>
      <vt:lpstr>What is the Financial Freedom Seminar?</vt:lpstr>
      <vt:lpstr>What is the Financial Freedom Seminar?</vt:lpstr>
      <vt:lpstr>What is the Financial Freedom Seminar?</vt:lpstr>
    </vt:vector>
  </TitlesOfParts>
  <Company>Multiple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Freedom 101 Seminar</dc:title>
  <dc:creator>abarron</dc:creator>
  <cp:lastModifiedBy>Wally</cp:lastModifiedBy>
  <cp:revision>78</cp:revision>
  <dcterms:created xsi:type="dcterms:W3CDTF">2012-01-28T06:48:17Z</dcterms:created>
  <dcterms:modified xsi:type="dcterms:W3CDTF">2018-06-02T14:28:43Z</dcterms:modified>
</cp:coreProperties>
</file>