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Image"/>
          <p:cNvSpPr/>
          <p:nvPr>
            <p:ph type="pic" sz="half" idx="13"/>
          </p:nvPr>
        </p:nvSpPr>
        <p:spPr>
          <a:xfrm>
            <a:off x="1854200" y="1441449"/>
            <a:ext cx="9612314" cy="48895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8" name="Title Text"/>
          <p:cNvSpPr txBox="1"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9" name="Body Level One…"/>
          <p:cNvSpPr txBox="1"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759742" y="768348"/>
            <a:ext cx="9815516" cy="5080003"/>
          </a:xfrm>
          <a:prstGeom prst="rect">
            <a:avLst/>
          </a:prstGeom>
        </p:spPr>
      </p:pic>
      <p:sp>
        <p:nvSpPr>
          <p:cNvPr id="138" name="V. tipos…"/>
          <p:cNvSpPr txBox="1"/>
          <p:nvPr>
            <p:ph type="title"/>
          </p:nvPr>
        </p:nvSpPr>
        <p:spPr>
          <a:xfrm>
            <a:off x="914400" y="5969000"/>
            <a:ext cx="11176000" cy="1625600"/>
          </a:xfrm>
          <a:prstGeom prst="rect">
            <a:avLst/>
          </a:prstGeom>
        </p:spPr>
        <p:txBody>
          <a:bodyPr/>
          <a:lstStyle/>
          <a:p>
            <a:pPr defTabSz="508254">
              <a:defRPr b="1" spc="200" sz="5000">
                <a:effectLst>
                  <a:outerShdw sx="100000" sy="100000" kx="0" ky="0" algn="b" rotWithShape="0" blurRad="25400" dist="22098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V. tipos </a:t>
            </a:r>
            <a:endParaRPr spc="201"/>
          </a:p>
          <a:p>
            <a:pPr defTabSz="508254">
              <a:defRPr b="1" spc="200" sz="5000">
                <a:effectLst>
                  <a:outerShdw sx="100000" sy="100000" kx="0" ky="0" algn="b" rotWithShape="0" blurRad="25400" dist="22098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t>de comprensión lectora</a:t>
            </a:r>
          </a:p>
        </p:txBody>
      </p:sp>
      <p:sp>
        <p:nvSpPr>
          <p:cNvPr id="139" name="Lección 15. La Comprensión Crítica"/>
          <p:cNvSpPr txBox="1"/>
          <p:nvPr>
            <p:ph type="body" sz="quarter" idx="1"/>
          </p:nvPr>
        </p:nvSpPr>
        <p:spPr>
          <a:xfrm>
            <a:off x="1079500" y="7600950"/>
            <a:ext cx="11176000" cy="1308100"/>
          </a:xfrm>
          <a:prstGeom prst="rect">
            <a:avLst/>
          </a:prstGeom>
        </p:spPr>
        <p:txBody>
          <a:bodyPr/>
          <a:lstStyle>
            <a:lvl1pPr>
              <a:defRPr b="1" spc="100">
                <a:solidFill>
                  <a:srgbClr val="D4FB79"/>
                </a:solidFill>
              </a:defRPr>
            </a:lvl1pPr>
          </a:lstStyle>
          <a:p>
            <a:pPr/>
            <a:r>
              <a:t>Lección 3. La Comprensión Crítica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Un tipo más de comprensión es la comprensión evaluativa, también llamada lectura crítica.…"/>
          <p:cNvSpPr txBox="1"/>
          <p:nvPr/>
        </p:nvSpPr>
        <p:spPr>
          <a:xfrm>
            <a:off x="708967" y="901699"/>
            <a:ext cx="11586866" cy="828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0" sz="3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Un tipo más de comprensión es la </a:t>
            </a:r>
            <a:r>
              <a:rPr>
                <a:solidFill>
                  <a:srgbClr val="D4FB79"/>
                </a:solidFill>
              </a:rPr>
              <a:t>comprensión evaluativa</a:t>
            </a:r>
            <a:r>
              <a:t>, también llamada lectura crítica. </a:t>
            </a:r>
          </a:p>
          <a:p>
            <a:pPr algn="l" defTabSz="457200">
              <a:defRPr b="0" sz="33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algn="l" defTabSz="457200">
              <a:defRPr b="0" sz="3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En la lectura evaluativa o crítica, la tarea del lector consiste en </a:t>
            </a:r>
            <a:r>
              <a:rPr>
                <a:solidFill>
                  <a:srgbClr val="D4FB79"/>
                </a:solidFill>
              </a:rPr>
              <a:t>dar un juicio</a:t>
            </a:r>
            <a:r>
              <a:t> sobre el texto a partir de ciertos criterios, parámetros o preguntas preestablecidas. </a:t>
            </a:r>
          </a:p>
          <a:p>
            <a:pPr algn="l" defTabSz="457200">
              <a:defRPr b="0" sz="33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algn="l" defTabSz="457200">
              <a:defRPr b="0" sz="3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En este caso, el lector lee el texto no para informarse, recrearse o investigar, sino para detectar el argumento del pensamiento del autor, detectar sus intenciones, analizar su estructura del texto, si el texto tiene las partes que necesita o está incompleto y si es coherente.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Examen V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200">
                <a:solidFill>
                  <a:srgbClr val="D4FB79"/>
                </a:solidFill>
              </a:defRPr>
            </a:lvl1pPr>
          </a:lstStyle>
          <a:p>
            <a:pPr/>
            <a:r>
              <a:t>Examen 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