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Ex3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charts/chartEx4.xml" ContentType="application/vnd.ms-office.chartex+xml"/>
  <Override PartName="/ppt/charts/style10.xml" ContentType="application/vnd.ms-office.chartstyle+xml"/>
  <Override PartName="/ppt/charts/colors10.xml" ContentType="application/vnd.ms-office.chartcolorstyle+xml"/>
  <Override PartName="/ppt/charts/chartEx5.xml" ContentType="application/vnd.ms-office.chartex+xml"/>
  <Override PartName="/ppt/charts/style11.xml" ContentType="application/vnd.ms-office.chartstyle+xml"/>
  <Override PartName="/ppt/charts/colors11.xml" ContentType="application/vnd.ms-office.chartcolorstyle+xml"/>
  <Override PartName="/ppt/charts/chart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5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58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8" r:id="rId51"/>
    <p:sldId id="309" r:id="rId52"/>
    <p:sldId id="307" r:id="rId53"/>
    <p:sldId id="310" r:id="rId54"/>
    <p:sldId id="259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10"/>
    <p:restoredTop sz="95680"/>
  </p:normalViewPr>
  <p:slideViewPr>
    <p:cSldViewPr snapToGrid="0" snapToObjects="1">
      <p:cViewPr varScale="1">
        <p:scale>
          <a:sx n="128" d="100"/>
          <a:sy n="128" d="100"/>
        </p:scale>
        <p:origin x="2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A-1747-BE87-74BDCE7461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[daily_bike_data.xlsx]Users by Season and Weather!PivotTable5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Registered and Casual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3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3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3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'Users by Season and Weather'!$B$3</c:f>
              <c:strCache>
                <c:ptCount val="1"/>
                <c:pt idx="0">
                  <c:v>Average of casual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'Users by Season and Weather'!$A$4:$A$8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'Users by Season and Weather'!$B$4:$B$8</c:f>
              <c:numCache>
                <c:formatCode>0.00</c:formatCode>
                <c:ptCount val="4"/>
                <c:pt idx="0">
                  <c:v>1106.0978260869565</c:v>
                </c:pt>
                <c:pt idx="1">
                  <c:v>1202.6117021276596</c:v>
                </c:pt>
                <c:pt idx="2">
                  <c:v>729.11235955056179</c:v>
                </c:pt>
                <c:pt idx="3">
                  <c:v>334.9281767955801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E7-3C40-9412-3A90B35689A1}"/>
            </c:ext>
          </c:extLst>
        </c:ser>
        <c:ser>
          <c:idx val="1"/>
          <c:order val="1"/>
          <c:tx>
            <c:strRef>
              <c:f>'Users by Season and Weather'!$C$3</c:f>
              <c:strCache>
                <c:ptCount val="1"/>
                <c:pt idx="0">
                  <c:v>Average of registered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'Users by Season and Weather'!$A$4:$A$8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'Users by Season and Weather'!$C$4:$C$8</c:f>
              <c:numCache>
                <c:formatCode>0.00</c:formatCode>
                <c:ptCount val="4"/>
                <c:pt idx="0">
                  <c:v>3886.233695652174</c:v>
                </c:pt>
                <c:pt idx="1">
                  <c:v>4441.6914893617022</c:v>
                </c:pt>
                <c:pt idx="2">
                  <c:v>3999.0505617977528</c:v>
                </c:pt>
                <c:pt idx="3">
                  <c:v>2269.2044198895028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E7-3C40-9412-3A90B35689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07569184"/>
        <c:axId val="776451072"/>
      </c:barChart>
      <c:catAx>
        <c:axId val="80756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451072"/>
        <c:crosses val="autoZero"/>
        <c:auto val="1"/>
        <c:lblAlgn val="ctr"/>
        <c:lblOffset val="100"/>
        <c:noMultiLvlLbl val="0"/>
      </c:catAx>
      <c:valAx>
        <c:axId val="77645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56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Temperature and Total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5B-9742-87A7-791868385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705072"/>
        <c:axId val="824232160"/>
      </c:scatterChart>
      <c:valAx>
        <c:axId val="824705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232160"/>
        <c:crosses val="autoZero"/>
        <c:crossBetween val="midCat"/>
      </c:valAx>
      <c:valAx>
        <c:axId val="8242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70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97C-CE48-BAA5-E3582C06F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Conmparison of Temperature and Casual Users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daily_bike_data!$M$1</c:f>
              <c:strCache>
                <c:ptCount val="1"/>
                <c:pt idx="0">
                  <c:v>casual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daily_bike_data!$M$2:$M$732</c:f>
              <c:numCache>
                <c:formatCode>General</c:formatCode>
                <c:ptCount val="731"/>
                <c:pt idx="0">
                  <c:v>331</c:v>
                </c:pt>
                <c:pt idx="1">
                  <c:v>131</c:v>
                </c:pt>
                <c:pt idx="2">
                  <c:v>120</c:v>
                </c:pt>
                <c:pt idx="3">
                  <c:v>108</c:v>
                </c:pt>
                <c:pt idx="4">
                  <c:v>82</c:v>
                </c:pt>
                <c:pt idx="5">
                  <c:v>88</c:v>
                </c:pt>
                <c:pt idx="6">
                  <c:v>148</c:v>
                </c:pt>
                <c:pt idx="7">
                  <c:v>68</c:v>
                </c:pt>
                <c:pt idx="8">
                  <c:v>54</c:v>
                </c:pt>
                <c:pt idx="9">
                  <c:v>41</c:v>
                </c:pt>
                <c:pt idx="10">
                  <c:v>43</c:v>
                </c:pt>
                <c:pt idx="11">
                  <c:v>25</c:v>
                </c:pt>
                <c:pt idx="12">
                  <c:v>38</c:v>
                </c:pt>
                <c:pt idx="13">
                  <c:v>54</c:v>
                </c:pt>
                <c:pt idx="14">
                  <c:v>222</c:v>
                </c:pt>
                <c:pt idx="15">
                  <c:v>251</c:v>
                </c:pt>
                <c:pt idx="16">
                  <c:v>117</c:v>
                </c:pt>
                <c:pt idx="17">
                  <c:v>9</c:v>
                </c:pt>
                <c:pt idx="18">
                  <c:v>78</c:v>
                </c:pt>
                <c:pt idx="19">
                  <c:v>83</c:v>
                </c:pt>
                <c:pt idx="20">
                  <c:v>75</c:v>
                </c:pt>
                <c:pt idx="21">
                  <c:v>93</c:v>
                </c:pt>
                <c:pt idx="22">
                  <c:v>150</c:v>
                </c:pt>
                <c:pt idx="23">
                  <c:v>86</c:v>
                </c:pt>
                <c:pt idx="24">
                  <c:v>186</c:v>
                </c:pt>
                <c:pt idx="25">
                  <c:v>34</c:v>
                </c:pt>
                <c:pt idx="26">
                  <c:v>15</c:v>
                </c:pt>
                <c:pt idx="27">
                  <c:v>38</c:v>
                </c:pt>
                <c:pt idx="28">
                  <c:v>123</c:v>
                </c:pt>
                <c:pt idx="29">
                  <c:v>140</c:v>
                </c:pt>
                <c:pt idx="30">
                  <c:v>42</c:v>
                </c:pt>
                <c:pt idx="31">
                  <c:v>47</c:v>
                </c:pt>
                <c:pt idx="32">
                  <c:v>72</c:v>
                </c:pt>
                <c:pt idx="33">
                  <c:v>61</c:v>
                </c:pt>
                <c:pt idx="34">
                  <c:v>88</c:v>
                </c:pt>
                <c:pt idx="35">
                  <c:v>100</c:v>
                </c:pt>
                <c:pt idx="36">
                  <c:v>354</c:v>
                </c:pt>
                <c:pt idx="37">
                  <c:v>120</c:v>
                </c:pt>
                <c:pt idx="38">
                  <c:v>64</c:v>
                </c:pt>
                <c:pt idx="39">
                  <c:v>53</c:v>
                </c:pt>
                <c:pt idx="40">
                  <c:v>47</c:v>
                </c:pt>
                <c:pt idx="41">
                  <c:v>149</c:v>
                </c:pt>
                <c:pt idx="42">
                  <c:v>288</c:v>
                </c:pt>
                <c:pt idx="43">
                  <c:v>397</c:v>
                </c:pt>
                <c:pt idx="44">
                  <c:v>208</c:v>
                </c:pt>
                <c:pt idx="45">
                  <c:v>140</c:v>
                </c:pt>
                <c:pt idx="46">
                  <c:v>218</c:v>
                </c:pt>
                <c:pt idx="47">
                  <c:v>259</c:v>
                </c:pt>
                <c:pt idx="48">
                  <c:v>579</c:v>
                </c:pt>
                <c:pt idx="49">
                  <c:v>532</c:v>
                </c:pt>
                <c:pt idx="50">
                  <c:v>639</c:v>
                </c:pt>
                <c:pt idx="51">
                  <c:v>195</c:v>
                </c:pt>
                <c:pt idx="52">
                  <c:v>74</c:v>
                </c:pt>
                <c:pt idx="53">
                  <c:v>139</c:v>
                </c:pt>
                <c:pt idx="54">
                  <c:v>100</c:v>
                </c:pt>
                <c:pt idx="55">
                  <c:v>120</c:v>
                </c:pt>
                <c:pt idx="56">
                  <c:v>424</c:v>
                </c:pt>
                <c:pt idx="57">
                  <c:v>694</c:v>
                </c:pt>
                <c:pt idx="58">
                  <c:v>81</c:v>
                </c:pt>
                <c:pt idx="59">
                  <c:v>137</c:v>
                </c:pt>
                <c:pt idx="60">
                  <c:v>231</c:v>
                </c:pt>
                <c:pt idx="61">
                  <c:v>123</c:v>
                </c:pt>
                <c:pt idx="62">
                  <c:v>214</c:v>
                </c:pt>
                <c:pt idx="63">
                  <c:v>640</c:v>
                </c:pt>
                <c:pt idx="64">
                  <c:v>114</c:v>
                </c:pt>
                <c:pt idx="65">
                  <c:v>244</c:v>
                </c:pt>
                <c:pt idx="66">
                  <c:v>316</c:v>
                </c:pt>
                <c:pt idx="67">
                  <c:v>191</c:v>
                </c:pt>
                <c:pt idx="68">
                  <c:v>46</c:v>
                </c:pt>
                <c:pt idx="69">
                  <c:v>247</c:v>
                </c:pt>
                <c:pt idx="70">
                  <c:v>724</c:v>
                </c:pt>
                <c:pt idx="71">
                  <c:v>982</c:v>
                </c:pt>
                <c:pt idx="72">
                  <c:v>359</c:v>
                </c:pt>
                <c:pt idx="73">
                  <c:v>289</c:v>
                </c:pt>
                <c:pt idx="74">
                  <c:v>321</c:v>
                </c:pt>
                <c:pt idx="75">
                  <c:v>424</c:v>
                </c:pt>
                <c:pt idx="76">
                  <c:v>884</c:v>
                </c:pt>
                <c:pt idx="77">
                  <c:v>1424</c:v>
                </c:pt>
                <c:pt idx="78">
                  <c:v>1047</c:v>
                </c:pt>
                <c:pt idx="79">
                  <c:v>401</c:v>
                </c:pt>
                <c:pt idx="80">
                  <c:v>460</c:v>
                </c:pt>
                <c:pt idx="81">
                  <c:v>203</c:v>
                </c:pt>
                <c:pt idx="82">
                  <c:v>166</c:v>
                </c:pt>
                <c:pt idx="83">
                  <c:v>300</c:v>
                </c:pt>
                <c:pt idx="84">
                  <c:v>981</c:v>
                </c:pt>
                <c:pt idx="85">
                  <c:v>472</c:v>
                </c:pt>
                <c:pt idx="86">
                  <c:v>222</c:v>
                </c:pt>
                <c:pt idx="87">
                  <c:v>317</c:v>
                </c:pt>
                <c:pt idx="88">
                  <c:v>168</c:v>
                </c:pt>
                <c:pt idx="89">
                  <c:v>179</c:v>
                </c:pt>
                <c:pt idx="90">
                  <c:v>307</c:v>
                </c:pt>
                <c:pt idx="91">
                  <c:v>898</c:v>
                </c:pt>
                <c:pt idx="92">
                  <c:v>1651</c:v>
                </c:pt>
                <c:pt idx="93">
                  <c:v>734</c:v>
                </c:pt>
                <c:pt idx="94">
                  <c:v>167</c:v>
                </c:pt>
                <c:pt idx="95">
                  <c:v>413</c:v>
                </c:pt>
                <c:pt idx="96">
                  <c:v>571</c:v>
                </c:pt>
                <c:pt idx="97">
                  <c:v>172</c:v>
                </c:pt>
                <c:pt idx="98">
                  <c:v>879</c:v>
                </c:pt>
                <c:pt idx="99">
                  <c:v>1188</c:v>
                </c:pt>
                <c:pt idx="100">
                  <c:v>855</c:v>
                </c:pt>
                <c:pt idx="101">
                  <c:v>257</c:v>
                </c:pt>
                <c:pt idx="102">
                  <c:v>209</c:v>
                </c:pt>
                <c:pt idx="103">
                  <c:v>529</c:v>
                </c:pt>
                <c:pt idx="104">
                  <c:v>642</c:v>
                </c:pt>
                <c:pt idx="105">
                  <c:v>121</c:v>
                </c:pt>
                <c:pt idx="106">
                  <c:v>1558</c:v>
                </c:pt>
                <c:pt idx="107">
                  <c:v>669</c:v>
                </c:pt>
                <c:pt idx="108">
                  <c:v>409</c:v>
                </c:pt>
                <c:pt idx="109">
                  <c:v>613</c:v>
                </c:pt>
                <c:pt idx="110">
                  <c:v>745</c:v>
                </c:pt>
                <c:pt idx="111">
                  <c:v>177</c:v>
                </c:pt>
                <c:pt idx="112">
                  <c:v>1462</c:v>
                </c:pt>
                <c:pt idx="113">
                  <c:v>1710</c:v>
                </c:pt>
                <c:pt idx="114">
                  <c:v>773</c:v>
                </c:pt>
                <c:pt idx="115">
                  <c:v>678</c:v>
                </c:pt>
                <c:pt idx="116">
                  <c:v>547</c:v>
                </c:pt>
                <c:pt idx="117">
                  <c:v>569</c:v>
                </c:pt>
                <c:pt idx="118">
                  <c:v>878</c:v>
                </c:pt>
                <c:pt idx="119">
                  <c:v>1965</c:v>
                </c:pt>
                <c:pt idx="120">
                  <c:v>1138</c:v>
                </c:pt>
                <c:pt idx="121">
                  <c:v>847</c:v>
                </c:pt>
                <c:pt idx="122">
                  <c:v>603</c:v>
                </c:pt>
                <c:pt idx="123">
                  <c:v>255</c:v>
                </c:pt>
                <c:pt idx="124">
                  <c:v>614</c:v>
                </c:pt>
                <c:pt idx="125">
                  <c:v>894</c:v>
                </c:pt>
                <c:pt idx="126">
                  <c:v>1612</c:v>
                </c:pt>
                <c:pt idx="127">
                  <c:v>1401</c:v>
                </c:pt>
                <c:pt idx="128">
                  <c:v>664</c:v>
                </c:pt>
                <c:pt idx="129">
                  <c:v>694</c:v>
                </c:pt>
                <c:pt idx="130">
                  <c:v>550</c:v>
                </c:pt>
                <c:pt idx="131">
                  <c:v>695</c:v>
                </c:pt>
                <c:pt idx="132">
                  <c:v>692</c:v>
                </c:pt>
                <c:pt idx="133">
                  <c:v>902</c:v>
                </c:pt>
                <c:pt idx="134">
                  <c:v>1582</c:v>
                </c:pt>
                <c:pt idx="135">
                  <c:v>773</c:v>
                </c:pt>
                <c:pt idx="136">
                  <c:v>678</c:v>
                </c:pt>
                <c:pt idx="137">
                  <c:v>536</c:v>
                </c:pt>
                <c:pt idx="138">
                  <c:v>735</c:v>
                </c:pt>
                <c:pt idx="139">
                  <c:v>909</c:v>
                </c:pt>
                <c:pt idx="140">
                  <c:v>2258</c:v>
                </c:pt>
                <c:pt idx="141">
                  <c:v>1576</c:v>
                </c:pt>
                <c:pt idx="142">
                  <c:v>836</c:v>
                </c:pt>
                <c:pt idx="143">
                  <c:v>659</c:v>
                </c:pt>
                <c:pt idx="144">
                  <c:v>740</c:v>
                </c:pt>
                <c:pt idx="145">
                  <c:v>758</c:v>
                </c:pt>
                <c:pt idx="146">
                  <c:v>871</c:v>
                </c:pt>
                <c:pt idx="147">
                  <c:v>2001</c:v>
                </c:pt>
                <c:pt idx="148">
                  <c:v>2355</c:v>
                </c:pt>
                <c:pt idx="149">
                  <c:v>1549</c:v>
                </c:pt>
                <c:pt idx="150">
                  <c:v>673</c:v>
                </c:pt>
                <c:pt idx="151">
                  <c:v>513</c:v>
                </c:pt>
                <c:pt idx="152">
                  <c:v>736</c:v>
                </c:pt>
                <c:pt idx="153">
                  <c:v>898</c:v>
                </c:pt>
                <c:pt idx="154">
                  <c:v>1869</c:v>
                </c:pt>
                <c:pt idx="155">
                  <c:v>1685</c:v>
                </c:pt>
                <c:pt idx="156">
                  <c:v>673</c:v>
                </c:pt>
                <c:pt idx="157">
                  <c:v>763</c:v>
                </c:pt>
                <c:pt idx="158">
                  <c:v>676</c:v>
                </c:pt>
                <c:pt idx="159">
                  <c:v>563</c:v>
                </c:pt>
                <c:pt idx="160">
                  <c:v>815</c:v>
                </c:pt>
                <c:pt idx="161">
                  <c:v>1729</c:v>
                </c:pt>
                <c:pt idx="162">
                  <c:v>1467</c:v>
                </c:pt>
                <c:pt idx="163">
                  <c:v>863</c:v>
                </c:pt>
                <c:pt idx="164">
                  <c:v>727</c:v>
                </c:pt>
                <c:pt idx="165">
                  <c:v>769</c:v>
                </c:pt>
                <c:pt idx="166">
                  <c:v>545</c:v>
                </c:pt>
                <c:pt idx="167">
                  <c:v>863</c:v>
                </c:pt>
                <c:pt idx="168">
                  <c:v>1807</c:v>
                </c:pt>
                <c:pt idx="169">
                  <c:v>1639</c:v>
                </c:pt>
                <c:pt idx="170">
                  <c:v>699</c:v>
                </c:pt>
                <c:pt idx="171">
                  <c:v>774</c:v>
                </c:pt>
                <c:pt idx="172">
                  <c:v>661</c:v>
                </c:pt>
                <c:pt idx="173">
                  <c:v>746</c:v>
                </c:pt>
                <c:pt idx="174">
                  <c:v>969</c:v>
                </c:pt>
                <c:pt idx="175">
                  <c:v>1782</c:v>
                </c:pt>
                <c:pt idx="176">
                  <c:v>1920</c:v>
                </c:pt>
                <c:pt idx="177">
                  <c:v>854</c:v>
                </c:pt>
                <c:pt idx="178">
                  <c:v>732</c:v>
                </c:pt>
                <c:pt idx="179">
                  <c:v>848</c:v>
                </c:pt>
                <c:pt idx="180">
                  <c:v>1027</c:v>
                </c:pt>
                <c:pt idx="181">
                  <c:v>1246</c:v>
                </c:pt>
                <c:pt idx="182">
                  <c:v>2204</c:v>
                </c:pt>
                <c:pt idx="183">
                  <c:v>2282</c:v>
                </c:pt>
                <c:pt idx="184">
                  <c:v>3065</c:v>
                </c:pt>
                <c:pt idx="185">
                  <c:v>1031</c:v>
                </c:pt>
                <c:pt idx="186">
                  <c:v>784</c:v>
                </c:pt>
                <c:pt idx="187">
                  <c:v>754</c:v>
                </c:pt>
                <c:pt idx="188">
                  <c:v>692</c:v>
                </c:pt>
                <c:pt idx="189">
                  <c:v>1988</c:v>
                </c:pt>
                <c:pt idx="190">
                  <c:v>1743</c:v>
                </c:pt>
                <c:pt idx="191">
                  <c:v>723</c:v>
                </c:pt>
                <c:pt idx="192">
                  <c:v>662</c:v>
                </c:pt>
                <c:pt idx="193">
                  <c:v>748</c:v>
                </c:pt>
                <c:pt idx="194">
                  <c:v>888</c:v>
                </c:pt>
                <c:pt idx="195">
                  <c:v>1318</c:v>
                </c:pt>
                <c:pt idx="196">
                  <c:v>2418</c:v>
                </c:pt>
                <c:pt idx="197">
                  <c:v>2006</c:v>
                </c:pt>
                <c:pt idx="198">
                  <c:v>841</c:v>
                </c:pt>
                <c:pt idx="199">
                  <c:v>752</c:v>
                </c:pt>
                <c:pt idx="200">
                  <c:v>644</c:v>
                </c:pt>
                <c:pt idx="201">
                  <c:v>632</c:v>
                </c:pt>
                <c:pt idx="202">
                  <c:v>562</c:v>
                </c:pt>
                <c:pt idx="203">
                  <c:v>987</c:v>
                </c:pt>
                <c:pt idx="204">
                  <c:v>1050</c:v>
                </c:pt>
                <c:pt idx="205">
                  <c:v>568</c:v>
                </c:pt>
                <c:pt idx="206">
                  <c:v>750</c:v>
                </c:pt>
                <c:pt idx="207">
                  <c:v>755</c:v>
                </c:pt>
                <c:pt idx="208">
                  <c:v>606</c:v>
                </c:pt>
                <c:pt idx="209">
                  <c:v>670</c:v>
                </c:pt>
                <c:pt idx="210">
                  <c:v>1559</c:v>
                </c:pt>
                <c:pt idx="211">
                  <c:v>1524</c:v>
                </c:pt>
                <c:pt idx="212">
                  <c:v>729</c:v>
                </c:pt>
                <c:pt idx="213">
                  <c:v>801</c:v>
                </c:pt>
                <c:pt idx="214">
                  <c:v>467</c:v>
                </c:pt>
                <c:pt idx="215">
                  <c:v>799</c:v>
                </c:pt>
                <c:pt idx="216">
                  <c:v>1023</c:v>
                </c:pt>
                <c:pt idx="217">
                  <c:v>1521</c:v>
                </c:pt>
                <c:pt idx="218">
                  <c:v>1298</c:v>
                </c:pt>
                <c:pt idx="219">
                  <c:v>846</c:v>
                </c:pt>
                <c:pt idx="220">
                  <c:v>907</c:v>
                </c:pt>
                <c:pt idx="221">
                  <c:v>884</c:v>
                </c:pt>
                <c:pt idx="222">
                  <c:v>812</c:v>
                </c:pt>
                <c:pt idx="223">
                  <c:v>1051</c:v>
                </c:pt>
                <c:pt idx="224">
                  <c:v>1504</c:v>
                </c:pt>
                <c:pt idx="225">
                  <c:v>1338</c:v>
                </c:pt>
                <c:pt idx="226">
                  <c:v>775</c:v>
                </c:pt>
                <c:pt idx="227">
                  <c:v>721</c:v>
                </c:pt>
                <c:pt idx="228">
                  <c:v>668</c:v>
                </c:pt>
                <c:pt idx="229">
                  <c:v>639</c:v>
                </c:pt>
                <c:pt idx="230">
                  <c:v>797</c:v>
                </c:pt>
                <c:pt idx="231">
                  <c:v>1914</c:v>
                </c:pt>
                <c:pt idx="232">
                  <c:v>1249</c:v>
                </c:pt>
                <c:pt idx="233">
                  <c:v>833</c:v>
                </c:pt>
                <c:pt idx="234">
                  <c:v>1281</c:v>
                </c:pt>
                <c:pt idx="235">
                  <c:v>949</c:v>
                </c:pt>
                <c:pt idx="236">
                  <c:v>435</c:v>
                </c:pt>
                <c:pt idx="237">
                  <c:v>768</c:v>
                </c:pt>
                <c:pt idx="238">
                  <c:v>226</c:v>
                </c:pt>
                <c:pt idx="239">
                  <c:v>1415</c:v>
                </c:pt>
                <c:pt idx="240">
                  <c:v>729</c:v>
                </c:pt>
                <c:pt idx="241">
                  <c:v>775</c:v>
                </c:pt>
                <c:pt idx="242">
                  <c:v>688</c:v>
                </c:pt>
                <c:pt idx="243">
                  <c:v>783</c:v>
                </c:pt>
                <c:pt idx="244">
                  <c:v>875</c:v>
                </c:pt>
                <c:pt idx="245">
                  <c:v>1935</c:v>
                </c:pt>
                <c:pt idx="246">
                  <c:v>2521</c:v>
                </c:pt>
                <c:pt idx="247">
                  <c:v>1236</c:v>
                </c:pt>
                <c:pt idx="248">
                  <c:v>204</c:v>
                </c:pt>
                <c:pt idx="249">
                  <c:v>118</c:v>
                </c:pt>
                <c:pt idx="250">
                  <c:v>153</c:v>
                </c:pt>
                <c:pt idx="251">
                  <c:v>417</c:v>
                </c:pt>
                <c:pt idx="252">
                  <c:v>1750</c:v>
                </c:pt>
                <c:pt idx="253">
                  <c:v>1633</c:v>
                </c:pt>
                <c:pt idx="254">
                  <c:v>690</c:v>
                </c:pt>
                <c:pt idx="255">
                  <c:v>701</c:v>
                </c:pt>
                <c:pt idx="256">
                  <c:v>647</c:v>
                </c:pt>
                <c:pt idx="257">
                  <c:v>428</c:v>
                </c:pt>
                <c:pt idx="258">
                  <c:v>742</c:v>
                </c:pt>
                <c:pt idx="259">
                  <c:v>1434</c:v>
                </c:pt>
                <c:pt idx="260">
                  <c:v>1353</c:v>
                </c:pt>
                <c:pt idx="261">
                  <c:v>691</c:v>
                </c:pt>
                <c:pt idx="262">
                  <c:v>438</c:v>
                </c:pt>
                <c:pt idx="263">
                  <c:v>539</c:v>
                </c:pt>
                <c:pt idx="264">
                  <c:v>555</c:v>
                </c:pt>
                <c:pt idx="265">
                  <c:v>258</c:v>
                </c:pt>
                <c:pt idx="266">
                  <c:v>1776</c:v>
                </c:pt>
                <c:pt idx="267">
                  <c:v>1544</c:v>
                </c:pt>
                <c:pt idx="268">
                  <c:v>684</c:v>
                </c:pt>
                <c:pt idx="269">
                  <c:v>477</c:v>
                </c:pt>
                <c:pt idx="270">
                  <c:v>480</c:v>
                </c:pt>
                <c:pt idx="271">
                  <c:v>653</c:v>
                </c:pt>
                <c:pt idx="272">
                  <c:v>830</c:v>
                </c:pt>
                <c:pt idx="273">
                  <c:v>480</c:v>
                </c:pt>
                <c:pt idx="274">
                  <c:v>616</c:v>
                </c:pt>
                <c:pt idx="275">
                  <c:v>330</c:v>
                </c:pt>
                <c:pt idx="276">
                  <c:v>486</c:v>
                </c:pt>
                <c:pt idx="277">
                  <c:v>559</c:v>
                </c:pt>
                <c:pt idx="278">
                  <c:v>639</c:v>
                </c:pt>
                <c:pt idx="279">
                  <c:v>949</c:v>
                </c:pt>
                <c:pt idx="280">
                  <c:v>2235</c:v>
                </c:pt>
                <c:pt idx="281">
                  <c:v>2397</c:v>
                </c:pt>
                <c:pt idx="282">
                  <c:v>1514</c:v>
                </c:pt>
                <c:pt idx="283">
                  <c:v>667</c:v>
                </c:pt>
                <c:pt idx="284">
                  <c:v>217</c:v>
                </c:pt>
                <c:pt idx="285">
                  <c:v>290</c:v>
                </c:pt>
                <c:pt idx="286">
                  <c:v>529</c:v>
                </c:pt>
                <c:pt idx="287">
                  <c:v>1899</c:v>
                </c:pt>
                <c:pt idx="288">
                  <c:v>1748</c:v>
                </c:pt>
                <c:pt idx="289">
                  <c:v>713</c:v>
                </c:pt>
                <c:pt idx="290">
                  <c:v>637</c:v>
                </c:pt>
                <c:pt idx="291">
                  <c:v>254</c:v>
                </c:pt>
                <c:pt idx="292">
                  <c:v>471</c:v>
                </c:pt>
                <c:pt idx="293">
                  <c:v>676</c:v>
                </c:pt>
                <c:pt idx="294">
                  <c:v>1499</c:v>
                </c:pt>
                <c:pt idx="295">
                  <c:v>1619</c:v>
                </c:pt>
                <c:pt idx="296">
                  <c:v>699</c:v>
                </c:pt>
                <c:pt idx="297">
                  <c:v>695</c:v>
                </c:pt>
                <c:pt idx="298">
                  <c:v>404</c:v>
                </c:pt>
                <c:pt idx="299">
                  <c:v>240</c:v>
                </c:pt>
                <c:pt idx="300">
                  <c:v>456</c:v>
                </c:pt>
                <c:pt idx="301">
                  <c:v>57</c:v>
                </c:pt>
                <c:pt idx="302">
                  <c:v>885</c:v>
                </c:pt>
                <c:pt idx="303">
                  <c:v>362</c:v>
                </c:pt>
                <c:pt idx="304">
                  <c:v>410</c:v>
                </c:pt>
                <c:pt idx="305">
                  <c:v>370</c:v>
                </c:pt>
                <c:pt idx="306">
                  <c:v>318</c:v>
                </c:pt>
                <c:pt idx="307">
                  <c:v>470</c:v>
                </c:pt>
                <c:pt idx="308">
                  <c:v>1156</c:v>
                </c:pt>
                <c:pt idx="309">
                  <c:v>952</c:v>
                </c:pt>
                <c:pt idx="310">
                  <c:v>373</c:v>
                </c:pt>
                <c:pt idx="311">
                  <c:v>376</c:v>
                </c:pt>
                <c:pt idx="312">
                  <c:v>305</c:v>
                </c:pt>
                <c:pt idx="313">
                  <c:v>190</c:v>
                </c:pt>
                <c:pt idx="314">
                  <c:v>440</c:v>
                </c:pt>
                <c:pt idx="315">
                  <c:v>1275</c:v>
                </c:pt>
                <c:pt idx="316">
                  <c:v>1004</c:v>
                </c:pt>
                <c:pt idx="317">
                  <c:v>595</c:v>
                </c:pt>
                <c:pt idx="318">
                  <c:v>449</c:v>
                </c:pt>
                <c:pt idx="319">
                  <c:v>145</c:v>
                </c:pt>
                <c:pt idx="320">
                  <c:v>139</c:v>
                </c:pt>
                <c:pt idx="321">
                  <c:v>245</c:v>
                </c:pt>
                <c:pt idx="322">
                  <c:v>943</c:v>
                </c:pt>
                <c:pt idx="323">
                  <c:v>787</c:v>
                </c:pt>
                <c:pt idx="324">
                  <c:v>220</c:v>
                </c:pt>
                <c:pt idx="325">
                  <c:v>69</c:v>
                </c:pt>
                <c:pt idx="326">
                  <c:v>112</c:v>
                </c:pt>
                <c:pt idx="327">
                  <c:v>560</c:v>
                </c:pt>
                <c:pt idx="328">
                  <c:v>1095</c:v>
                </c:pt>
                <c:pt idx="329">
                  <c:v>1249</c:v>
                </c:pt>
                <c:pt idx="330">
                  <c:v>810</c:v>
                </c:pt>
                <c:pt idx="331">
                  <c:v>253</c:v>
                </c:pt>
                <c:pt idx="332">
                  <c:v>96</c:v>
                </c:pt>
                <c:pt idx="333">
                  <c:v>188</c:v>
                </c:pt>
                <c:pt idx="334">
                  <c:v>182</c:v>
                </c:pt>
                <c:pt idx="335">
                  <c:v>268</c:v>
                </c:pt>
                <c:pt idx="336">
                  <c:v>706</c:v>
                </c:pt>
                <c:pt idx="337">
                  <c:v>634</c:v>
                </c:pt>
                <c:pt idx="338">
                  <c:v>233</c:v>
                </c:pt>
                <c:pt idx="339">
                  <c:v>126</c:v>
                </c:pt>
                <c:pt idx="340">
                  <c:v>50</c:v>
                </c:pt>
                <c:pt idx="341">
                  <c:v>150</c:v>
                </c:pt>
                <c:pt idx="342">
                  <c:v>261</c:v>
                </c:pt>
                <c:pt idx="343">
                  <c:v>502</c:v>
                </c:pt>
                <c:pt idx="344">
                  <c:v>377</c:v>
                </c:pt>
                <c:pt idx="345">
                  <c:v>143</c:v>
                </c:pt>
                <c:pt idx="346">
                  <c:v>155</c:v>
                </c:pt>
                <c:pt idx="347">
                  <c:v>178</c:v>
                </c:pt>
                <c:pt idx="348">
                  <c:v>181</c:v>
                </c:pt>
                <c:pt idx="349">
                  <c:v>178</c:v>
                </c:pt>
                <c:pt idx="350">
                  <c:v>275</c:v>
                </c:pt>
                <c:pt idx="351">
                  <c:v>220</c:v>
                </c:pt>
                <c:pt idx="352">
                  <c:v>260</c:v>
                </c:pt>
                <c:pt idx="353">
                  <c:v>216</c:v>
                </c:pt>
                <c:pt idx="354">
                  <c:v>107</c:v>
                </c:pt>
                <c:pt idx="355">
                  <c:v>227</c:v>
                </c:pt>
                <c:pt idx="356">
                  <c:v>163</c:v>
                </c:pt>
                <c:pt idx="357">
                  <c:v>155</c:v>
                </c:pt>
                <c:pt idx="358">
                  <c:v>303</c:v>
                </c:pt>
                <c:pt idx="359">
                  <c:v>430</c:v>
                </c:pt>
                <c:pt idx="360">
                  <c:v>103</c:v>
                </c:pt>
                <c:pt idx="361">
                  <c:v>255</c:v>
                </c:pt>
                <c:pt idx="362">
                  <c:v>254</c:v>
                </c:pt>
                <c:pt idx="363">
                  <c:v>491</c:v>
                </c:pt>
                <c:pt idx="364">
                  <c:v>665</c:v>
                </c:pt>
                <c:pt idx="365">
                  <c:v>686</c:v>
                </c:pt>
                <c:pt idx="366">
                  <c:v>244</c:v>
                </c:pt>
                <c:pt idx="367">
                  <c:v>89</c:v>
                </c:pt>
                <c:pt idx="368">
                  <c:v>95</c:v>
                </c:pt>
                <c:pt idx="369">
                  <c:v>140</c:v>
                </c:pt>
                <c:pt idx="370">
                  <c:v>307</c:v>
                </c:pt>
                <c:pt idx="371">
                  <c:v>1070</c:v>
                </c:pt>
                <c:pt idx="372">
                  <c:v>599</c:v>
                </c:pt>
                <c:pt idx="373">
                  <c:v>106</c:v>
                </c:pt>
                <c:pt idx="374">
                  <c:v>173</c:v>
                </c:pt>
                <c:pt idx="375">
                  <c:v>92</c:v>
                </c:pt>
                <c:pt idx="376">
                  <c:v>269</c:v>
                </c:pt>
                <c:pt idx="377">
                  <c:v>174</c:v>
                </c:pt>
                <c:pt idx="378">
                  <c:v>333</c:v>
                </c:pt>
                <c:pt idx="379">
                  <c:v>284</c:v>
                </c:pt>
                <c:pt idx="380">
                  <c:v>217</c:v>
                </c:pt>
                <c:pt idx="381">
                  <c:v>127</c:v>
                </c:pt>
                <c:pt idx="382">
                  <c:v>109</c:v>
                </c:pt>
                <c:pt idx="383">
                  <c:v>130</c:v>
                </c:pt>
                <c:pt idx="384">
                  <c:v>115</c:v>
                </c:pt>
                <c:pt idx="385">
                  <c:v>67</c:v>
                </c:pt>
                <c:pt idx="386">
                  <c:v>196</c:v>
                </c:pt>
                <c:pt idx="387">
                  <c:v>145</c:v>
                </c:pt>
                <c:pt idx="388">
                  <c:v>439</c:v>
                </c:pt>
                <c:pt idx="389">
                  <c:v>467</c:v>
                </c:pt>
                <c:pt idx="390">
                  <c:v>244</c:v>
                </c:pt>
                <c:pt idx="391">
                  <c:v>269</c:v>
                </c:pt>
                <c:pt idx="392">
                  <c:v>775</c:v>
                </c:pt>
                <c:pt idx="393">
                  <c:v>558</c:v>
                </c:pt>
                <c:pt idx="394">
                  <c:v>126</c:v>
                </c:pt>
                <c:pt idx="395">
                  <c:v>324</c:v>
                </c:pt>
                <c:pt idx="396">
                  <c:v>304</c:v>
                </c:pt>
                <c:pt idx="397">
                  <c:v>190</c:v>
                </c:pt>
                <c:pt idx="398">
                  <c:v>310</c:v>
                </c:pt>
                <c:pt idx="399">
                  <c:v>384</c:v>
                </c:pt>
                <c:pt idx="400">
                  <c:v>318</c:v>
                </c:pt>
                <c:pt idx="401">
                  <c:v>206</c:v>
                </c:pt>
                <c:pt idx="402">
                  <c:v>199</c:v>
                </c:pt>
                <c:pt idx="403">
                  <c:v>109</c:v>
                </c:pt>
                <c:pt idx="404">
                  <c:v>163</c:v>
                </c:pt>
                <c:pt idx="405">
                  <c:v>227</c:v>
                </c:pt>
                <c:pt idx="406">
                  <c:v>192</c:v>
                </c:pt>
                <c:pt idx="407">
                  <c:v>73</c:v>
                </c:pt>
                <c:pt idx="408">
                  <c:v>94</c:v>
                </c:pt>
                <c:pt idx="409">
                  <c:v>135</c:v>
                </c:pt>
                <c:pt idx="410">
                  <c:v>141</c:v>
                </c:pt>
                <c:pt idx="411">
                  <c:v>74</c:v>
                </c:pt>
                <c:pt idx="412">
                  <c:v>349</c:v>
                </c:pt>
                <c:pt idx="413">
                  <c:v>1435</c:v>
                </c:pt>
                <c:pt idx="414">
                  <c:v>618</c:v>
                </c:pt>
                <c:pt idx="415">
                  <c:v>502</c:v>
                </c:pt>
                <c:pt idx="416">
                  <c:v>163</c:v>
                </c:pt>
                <c:pt idx="417">
                  <c:v>394</c:v>
                </c:pt>
                <c:pt idx="418">
                  <c:v>516</c:v>
                </c:pt>
                <c:pt idx="419">
                  <c:v>246</c:v>
                </c:pt>
                <c:pt idx="420">
                  <c:v>317</c:v>
                </c:pt>
                <c:pt idx="421">
                  <c:v>515</c:v>
                </c:pt>
                <c:pt idx="422">
                  <c:v>253</c:v>
                </c:pt>
                <c:pt idx="423">
                  <c:v>229</c:v>
                </c:pt>
                <c:pt idx="424">
                  <c:v>65</c:v>
                </c:pt>
                <c:pt idx="425">
                  <c:v>325</c:v>
                </c:pt>
                <c:pt idx="426">
                  <c:v>246</c:v>
                </c:pt>
                <c:pt idx="427">
                  <c:v>956</c:v>
                </c:pt>
                <c:pt idx="428">
                  <c:v>710</c:v>
                </c:pt>
                <c:pt idx="429">
                  <c:v>203</c:v>
                </c:pt>
                <c:pt idx="430">
                  <c:v>221</c:v>
                </c:pt>
                <c:pt idx="431">
                  <c:v>432</c:v>
                </c:pt>
                <c:pt idx="432">
                  <c:v>486</c:v>
                </c:pt>
                <c:pt idx="433">
                  <c:v>447</c:v>
                </c:pt>
                <c:pt idx="434">
                  <c:v>968</c:v>
                </c:pt>
                <c:pt idx="435">
                  <c:v>1658</c:v>
                </c:pt>
                <c:pt idx="436">
                  <c:v>838</c:v>
                </c:pt>
                <c:pt idx="437">
                  <c:v>762</c:v>
                </c:pt>
                <c:pt idx="438">
                  <c:v>997</c:v>
                </c:pt>
                <c:pt idx="439">
                  <c:v>1005</c:v>
                </c:pt>
                <c:pt idx="440">
                  <c:v>548</c:v>
                </c:pt>
                <c:pt idx="441">
                  <c:v>3155</c:v>
                </c:pt>
                <c:pt idx="442">
                  <c:v>2207</c:v>
                </c:pt>
                <c:pt idx="443">
                  <c:v>982</c:v>
                </c:pt>
                <c:pt idx="444">
                  <c:v>1051</c:v>
                </c:pt>
                <c:pt idx="445">
                  <c:v>1122</c:v>
                </c:pt>
                <c:pt idx="446">
                  <c:v>1334</c:v>
                </c:pt>
                <c:pt idx="447">
                  <c:v>2469</c:v>
                </c:pt>
                <c:pt idx="448">
                  <c:v>1033</c:v>
                </c:pt>
                <c:pt idx="449">
                  <c:v>1532</c:v>
                </c:pt>
                <c:pt idx="450">
                  <c:v>795</c:v>
                </c:pt>
                <c:pt idx="451">
                  <c:v>531</c:v>
                </c:pt>
                <c:pt idx="452">
                  <c:v>674</c:v>
                </c:pt>
                <c:pt idx="453">
                  <c:v>834</c:v>
                </c:pt>
                <c:pt idx="454">
                  <c:v>796</c:v>
                </c:pt>
                <c:pt idx="455">
                  <c:v>2301</c:v>
                </c:pt>
                <c:pt idx="456">
                  <c:v>2347</c:v>
                </c:pt>
                <c:pt idx="457">
                  <c:v>1208</c:v>
                </c:pt>
                <c:pt idx="458">
                  <c:v>1348</c:v>
                </c:pt>
                <c:pt idx="459">
                  <c:v>1058</c:v>
                </c:pt>
                <c:pt idx="460">
                  <c:v>1192</c:v>
                </c:pt>
                <c:pt idx="461">
                  <c:v>1807</c:v>
                </c:pt>
                <c:pt idx="462">
                  <c:v>3252</c:v>
                </c:pt>
                <c:pt idx="463">
                  <c:v>2230</c:v>
                </c:pt>
                <c:pt idx="464">
                  <c:v>905</c:v>
                </c:pt>
                <c:pt idx="465">
                  <c:v>819</c:v>
                </c:pt>
                <c:pt idx="466">
                  <c:v>482</c:v>
                </c:pt>
                <c:pt idx="467">
                  <c:v>663</c:v>
                </c:pt>
                <c:pt idx="468">
                  <c:v>1252</c:v>
                </c:pt>
                <c:pt idx="469">
                  <c:v>2795</c:v>
                </c:pt>
                <c:pt idx="470">
                  <c:v>2846</c:v>
                </c:pt>
                <c:pt idx="471">
                  <c:v>1198</c:v>
                </c:pt>
                <c:pt idx="472">
                  <c:v>989</c:v>
                </c:pt>
                <c:pt idx="473">
                  <c:v>347</c:v>
                </c:pt>
                <c:pt idx="474">
                  <c:v>846</c:v>
                </c:pt>
                <c:pt idx="475">
                  <c:v>1340</c:v>
                </c:pt>
                <c:pt idx="476">
                  <c:v>2541</c:v>
                </c:pt>
                <c:pt idx="477">
                  <c:v>120</c:v>
                </c:pt>
                <c:pt idx="478">
                  <c:v>195</c:v>
                </c:pt>
                <c:pt idx="479">
                  <c:v>518</c:v>
                </c:pt>
                <c:pt idx="480">
                  <c:v>655</c:v>
                </c:pt>
                <c:pt idx="481">
                  <c:v>475</c:v>
                </c:pt>
                <c:pt idx="482">
                  <c:v>1014</c:v>
                </c:pt>
                <c:pt idx="483">
                  <c:v>1120</c:v>
                </c:pt>
                <c:pt idx="484">
                  <c:v>2229</c:v>
                </c:pt>
                <c:pt idx="485">
                  <c:v>665</c:v>
                </c:pt>
                <c:pt idx="486">
                  <c:v>653</c:v>
                </c:pt>
                <c:pt idx="487">
                  <c:v>667</c:v>
                </c:pt>
                <c:pt idx="488">
                  <c:v>764</c:v>
                </c:pt>
                <c:pt idx="489">
                  <c:v>1069</c:v>
                </c:pt>
                <c:pt idx="490">
                  <c:v>2496</c:v>
                </c:pt>
                <c:pt idx="491">
                  <c:v>2135</c:v>
                </c:pt>
                <c:pt idx="492">
                  <c:v>1008</c:v>
                </c:pt>
                <c:pt idx="493">
                  <c:v>738</c:v>
                </c:pt>
                <c:pt idx="494">
                  <c:v>620</c:v>
                </c:pt>
                <c:pt idx="495">
                  <c:v>1026</c:v>
                </c:pt>
                <c:pt idx="496">
                  <c:v>1319</c:v>
                </c:pt>
                <c:pt idx="497">
                  <c:v>2622</c:v>
                </c:pt>
                <c:pt idx="498">
                  <c:v>2172</c:v>
                </c:pt>
                <c:pt idx="499">
                  <c:v>342</c:v>
                </c:pt>
                <c:pt idx="500">
                  <c:v>625</c:v>
                </c:pt>
                <c:pt idx="501">
                  <c:v>991</c:v>
                </c:pt>
                <c:pt idx="502">
                  <c:v>1242</c:v>
                </c:pt>
                <c:pt idx="503">
                  <c:v>1521</c:v>
                </c:pt>
                <c:pt idx="504">
                  <c:v>3410</c:v>
                </c:pt>
                <c:pt idx="505">
                  <c:v>2704</c:v>
                </c:pt>
                <c:pt idx="506">
                  <c:v>630</c:v>
                </c:pt>
                <c:pt idx="507">
                  <c:v>819</c:v>
                </c:pt>
                <c:pt idx="508">
                  <c:v>766</c:v>
                </c:pt>
                <c:pt idx="509">
                  <c:v>1059</c:v>
                </c:pt>
                <c:pt idx="510">
                  <c:v>1417</c:v>
                </c:pt>
                <c:pt idx="511">
                  <c:v>2855</c:v>
                </c:pt>
                <c:pt idx="512">
                  <c:v>3283</c:v>
                </c:pt>
                <c:pt idx="513">
                  <c:v>2557</c:v>
                </c:pt>
                <c:pt idx="514">
                  <c:v>880</c:v>
                </c:pt>
                <c:pt idx="515">
                  <c:v>745</c:v>
                </c:pt>
                <c:pt idx="516">
                  <c:v>1100</c:v>
                </c:pt>
                <c:pt idx="517">
                  <c:v>533</c:v>
                </c:pt>
                <c:pt idx="518">
                  <c:v>2795</c:v>
                </c:pt>
                <c:pt idx="519">
                  <c:v>2494</c:v>
                </c:pt>
                <c:pt idx="520">
                  <c:v>1071</c:v>
                </c:pt>
                <c:pt idx="521">
                  <c:v>968</c:v>
                </c:pt>
                <c:pt idx="522">
                  <c:v>1027</c:v>
                </c:pt>
                <c:pt idx="523">
                  <c:v>1038</c:v>
                </c:pt>
                <c:pt idx="524">
                  <c:v>1488</c:v>
                </c:pt>
                <c:pt idx="525">
                  <c:v>2708</c:v>
                </c:pt>
                <c:pt idx="526">
                  <c:v>2224</c:v>
                </c:pt>
                <c:pt idx="527">
                  <c:v>1017</c:v>
                </c:pt>
                <c:pt idx="528">
                  <c:v>477</c:v>
                </c:pt>
                <c:pt idx="529">
                  <c:v>1173</c:v>
                </c:pt>
                <c:pt idx="530">
                  <c:v>1180</c:v>
                </c:pt>
                <c:pt idx="531">
                  <c:v>1563</c:v>
                </c:pt>
                <c:pt idx="532">
                  <c:v>2963</c:v>
                </c:pt>
                <c:pt idx="533">
                  <c:v>2634</c:v>
                </c:pt>
                <c:pt idx="534">
                  <c:v>653</c:v>
                </c:pt>
                <c:pt idx="535">
                  <c:v>968</c:v>
                </c:pt>
                <c:pt idx="536">
                  <c:v>872</c:v>
                </c:pt>
                <c:pt idx="537">
                  <c:v>778</c:v>
                </c:pt>
                <c:pt idx="538">
                  <c:v>964</c:v>
                </c:pt>
                <c:pt idx="539">
                  <c:v>2657</c:v>
                </c:pt>
                <c:pt idx="540">
                  <c:v>2551</c:v>
                </c:pt>
                <c:pt idx="541">
                  <c:v>1139</c:v>
                </c:pt>
                <c:pt idx="542">
                  <c:v>1077</c:v>
                </c:pt>
                <c:pt idx="543">
                  <c:v>1077</c:v>
                </c:pt>
                <c:pt idx="544">
                  <c:v>921</c:v>
                </c:pt>
                <c:pt idx="545">
                  <c:v>829</c:v>
                </c:pt>
                <c:pt idx="546">
                  <c:v>1455</c:v>
                </c:pt>
                <c:pt idx="547">
                  <c:v>1421</c:v>
                </c:pt>
                <c:pt idx="548">
                  <c:v>904</c:v>
                </c:pt>
                <c:pt idx="549">
                  <c:v>1052</c:v>
                </c:pt>
                <c:pt idx="550">
                  <c:v>2562</c:v>
                </c:pt>
                <c:pt idx="551">
                  <c:v>1405</c:v>
                </c:pt>
                <c:pt idx="552">
                  <c:v>1366</c:v>
                </c:pt>
                <c:pt idx="553">
                  <c:v>1448</c:v>
                </c:pt>
                <c:pt idx="554">
                  <c:v>1203</c:v>
                </c:pt>
                <c:pt idx="555">
                  <c:v>998</c:v>
                </c:pt>
                <c:pt idx="556">
                  <c:v>954</c:v>
                </c:pt>
                <c:pt idx="557">
                  <c:v>975</c:v>
                </c:pt>
                <c:pt idx="558">
                  <c:v>1032</c:v>
                </c:pt>
                <c:pt idx="559">
                  <c:v>1511</c:v>
                </c:pt>
                <c:pt idx="560">
                  <c:v>2355</c:v>
                </c:pt>
                <c:pt idx="561">
                  <c:v>1920</c:v>
                </c:pt>
                <c:pt idx="562">
                  <c:v>1088</c:v>
                </c:pt>
                <c:pt idx="563">
                  <c:v>921</c:v>
                </c:pt>
                <c:pt idx="564">
                  <c:v>799</c:v>
                </c:pt>
                <c:pt idx="565">
                  <c:v>888</c:v>
                </c:pt>
                <c:pt idx="566">
                  <c:v>747</c:v>
                </c:pt>
                <c:pt idx="567">
                  <c:v>1264</c:v>
                </c:pt>
                <c:pt idx="568">
                  <c:v>2544</c:v>
                </c:pt>
                <c:pt idx="569">
                  <c:v>1135</c:v>
                </c:pt>
                <c:pt idx="570">
                  <c:v>1140</c:v>
                </c:pt>
                <c:pt idx="571">
                  <c:v>1383</c:v>
                </c:pt>
                <c:pt idx="572">
                  <c:v>1036</c:v>
                </c:pt>
                <c:pt idx="573">
                  <c:v>1259</c:v>
                </c:pt>
                <c:pt idx="574">
                  <c:v>2234</c:v>
                </c:pt>
                <c:pt idx="575">
                  <c:v>2153</c:v>
                </c:pt>
                <c:pt idx="576">
                  <c:v>1040</c:v>
                </c:pt>
                <c:pt idx="577">
                  <c:v>968</c:v>
                </c:pt>
                <c:pt idx="578">
                  <c:v>1074</c:v>
                </c:pt>
                <c:pt idx="579">
                  <c:v>983</c:v>
                </c:pt>
                <c:pt idx="580">
                  <c:v>1328</c:v>
                </c:pt>
                <c:pt idx="581">
                  <c:v>2345</c:v>
                </c:pt>
                <c:pt idx="582">
                  <c:v>1707</c:v>
                </c:pt>
                <c:pt idx="583">
                  <c:v>1233</c:v>
                </c:pt>
                <c:pt idx="584">
                  <c:v>1278</c:v>
                </c:pt>
                <c:pt idx="585">
                  <c:v>1263</c:v>
                </c:pt>
                <c:pt idx="586">
                  <c:v>1196</c:v>
                </c:pt>
                <c:pt idx="587">
                  <c:v>1065</c:v>
                </c:pt>
                <c:pt idx="588">
                  <c:v>2247</c:v>
                </c:pt>
                <c:pt idx="589">
                  <c:v>2182</c:v>
                </c:pt>
                <c:pt idx="590">
                  <c:v>1207</c:v>
                </c:pt>
                <c:pt idx="591">
                  <c:v>1128</c:v>
                </c:pt>
                <c:pt idx="592">
                  <c:v>1198</c:v>
                </c:pt>
                <c:pt idx="593">
                  <c:v>1338</c:v>
                </c:pt>
                <c:pt idx="594">
                  <c:v>1483</c:v>
                </c:pt>
                <c:pt idx="595">
                  <c:v>2827</c:v>
                </c:pt>
                <c:pt idx="596">
                  <c:v>1208</c:v>
                </c:pt>
                <c:pt idx="597">
                  <c:v>1026</c:v>
                </c:pt>
                <c:pt idx="598">
                  <c:v>1081</c:v>
                </c:pt>
                <c:pt idx="599">
                  <c:v>1094</c:v>
                </c:pt>
                <c:pt idx="600">
                  <c:v>1363</c:v>
                </c:pt>
                <c:pt idx="601">
                  <c:v>1325</c:v>
                </c:pt>
                <c:pt idx="602">
                  <c:v>1829</c:v>
                </c:pt>
                <c:pt idx="603">
                  <c:v>1483</c:v>
                </c:pt>
                <c:pt idx="604">
                  <c:v>989</c:v>
                </c:pt>
                <c:pt idx="605">
                  <c:v>935</c:v>
                </c:pt>
                <c:pt idx="606">
                  <c:v>1177</c:v>
                </c:pt>
                <c:pt idx="607">
                  <c:v>1172</c:v>
                </c:pt>
                <c:pt idx="608">
                  <c:v>1433</c:v>
                </c:pt>
                <c:pt idx="609">
                  <c:v>2352</c:v>
                </c:pt>
                <c:pt idx="610">
                  <c:v>2613</c:v>
                </c:pt>
                <c:pt idx="611">
                  <c:v>1965</c:v>
                </c:pt>
                <c:pt idx="612">
                  <c:v>867</c:v>
                </c:pt>
                <c:pt idx="613">
                  <c:v>832</c:v>
                </c:pt>
                <c:pt idx="614">
                  <c:v>611</c:v>
                </c:pt>
                <c:pt idx="615">
                  <c:v>1045</c:v>
                </c:pt>
                <c:pt idx="616">
                  <c:v>1557</c:v>
                </c:pt>
                <c:pt idx="617">
                  <c:v>2570</c:v>
                </c:pt>
                <c:pt idx="618">
                  <c:v>1118</c:v>
                </c:pt>
                <c:pt idx="619">
                  <c:v>1070</c:v>
                </c:pt>
                <c:pt idx="620">
                  <c:v>1050</c:v>
                </c:pt>
                <c:pt idx="621">
                  <c:v>1054</c:v>
                </c:pt>
                <c:pt idx="622">
                  <c:v>1379</c:v>
                </c:pt>
                <c:pt idx="623">
                  <c:v>3160</c:v>
                </c:pt>
                <c:pt idx="624">
                  <c:v>2166</c:v>
                </c:pt>
                <c:pt idx="625">
                  <c:v>1022</c:v>
                </c:pt>
                <c:pt idx="626">
                  <c:v>371</c:v>
                </c:pt>
                <c:pt idx="627">
                  <c:v>788</c:v>
                </c:pt>
                <c:pt idx="628">
                  <c:v>939</c:v>
                </c:pt>
                <c:pt idx="629">
                  <c:v>1250</c:v>
                </c:pt>
                <c:pt idx="630">
                  <c:v>2512</c:v>
                </c:pt>
                <c:pt idx="631">
                  <c:v>2454</c:v>
                </c:pt>
                <c:pt idx="632">
                  <c:v>1001</c:v>
                </c:pt>
                <c:pt idx="633">
                  <c:v>845</c:v>
                </c:pt>
                <c:pt idx="634">
                  <c:v>787</c:v>
                </c:pt>
                <c:pt idx="635">
                  <c:v>751</c:v>
                </c:pt>
                <c:pt idx="636">
                  <c:v>1045</c:v>
                </c:pt>
                <c:pt idx="637">
                  <c:v>2589</c:v>
                </c:pt>
                <c:pt idx="638">
                  <c:v>2015</c:v>
                </c:pt>
                <c:pt idx="639">
                  <c:v>763</c:v>
                </c:pt>
                <c:pt idx="640">
                  <c:v>315</c:v>
                </c:pt>
                <c:pt idx="641">
                  <c:v>728</c:v>
                </c:pt>
                <c:pt idx="642">
                  <c:v>891</c:v>
                </c:pt>
                <c:pt idx="643">
                  <c:v>1516</c:v>
                </c:pt>
                <c:pt idx="644">
                  <c:v>3031</c:v>
                </c:pt>
                <c:pt idx="645">
                  <c:v>781</c:v>
                </c:pt>
                <c:pt idx="646">
                  <c:v>874</c:v>
                </c:pt>
                <c:pt idx="647">
                  <c:v>601</c:v>
                </c:pt>
                <c:pt idx="648">
                  <c:v>780</c:v>
                </c:pt>
                <c:pt idx="649">
                  <c:v>834</c:v>
                </c:pt>
                <c:pt idx="650">
                  <c:v>1060</c:v>
                </c:pt>
                <c:pt idx="651">
                  <c:v>2252</c:v>
                </c:pt>
                <c:pt idx="652">
                  <c:v>2080</c:v>
                </c:pt>
                <c:pt idx="653">
                  <c:v>760</c:v>
                </c:pt>
                <c:pt idx="654">
                  <c:v>922</c:v>
                </c:pt>
                <c:pt idx="655">
                  <c:v>979</c:v>
                </c:pt>
                <c:pt idx="656">
                  <c:v>1008</c:v>
                </c:pt>
                <c:pt idx="657">
                  <c:v>753</c:v>
                </c:pt>
                <c:pt idx="658">
                  <c:v>2806</c:v>
                </c:pt>
                <c:pt idx="659">
                  <c:v>2132</c:v>
                </c:pt>
                <c:pt idx="660">
                  <c:v>830</c:v>
                </c:pt>
                <c:pt idx="661">
                  <c:v>841</c:v>
                </c:pt>
                <c:pt idx="662">
                  <c:v>795</c:v>
                </c:pt>
                <c:pt idx="663">
                  <c:v>875</c:v>
                </c:pt>
                <c:pt idx="664">
                  <c:v>1182</c:v>
                </c:pt>
                <c:pt idx="665">
                  <c:v>2643</c:v>
                </c:pt>
                <c:pt idx="666">
                  <c:v>998</c:v>
                </c:pt>
                <c:pt idx="667">
                  <c:v>2</c:v>
                </c:pt>
                <c:pt idx="668">
                  <c:v>87</c:v>
                </c:pt>
                <c:pt idx="669">
                  <c:v>419</c:v>
                </c:pt>
                <c:pt idx="670">
                  <c:v>466</c:v>
                </c:pt>
                <c:pt idx="671">
                  <c:v>618</c:v>
                </c:pt>
                <c:pt idx="672">
                  <c:v>1029</c:v>
                </c:pt>
                <c:pt idx="673">
                  <c:v>1201</c:v>
                </c:pt>
                <c:pt idx="674">
                  <c:v>378</c:v>
                </c:pt>
                <c:pt idx="675">
                  <c:v>466</c:v>
                </c:pt>
                <c:pt idx="676">
                  <c:v>326</c:v>
                </c:pt>
                <c:pt idx="677">
                  <c:v>340</c:v>
                </c:pt>
                <c:pt idx="678">
                  <c:v>709</c:v>
                </c:pt>
                <c:pt idx="679">
                  <c:v>2090</c:v>
                </c:pt>
                <c:pt idx="680">
                  <c:v>2290</c:v>
                </c:pt>
                <c:pt idx="681">
                  <c:v>1097</c:v>
                </c:pt>
                <c:pt idx="682">
                  <c:v>327</c:v>
                </c:pt>
                <c:pt idx="683">
                  <c:v>373</c:v>
                </c:pt>
                <c:pt idx="684">
                  <c:v>320</c:v>
                </c:pt>
                <c:pt idx="685">
                  <c:v>484</c:v>
                </c:pt>
                <c:pt idx="686">
                  <c:v>1313</c:v>
                </c:pt>
                <c:pt idx="687">
                  <c:v>922</c:v>
                </c:pt>
                <c:pt idx="688">
                  <c:v>449</c:v>
                </c:pt>
                <c:pt idx="689">
                  <c:v>534</c:v>
                </c:pt>
                <c:pt idx="690">
                  <c:v>615</c:v>
                </c:pt>
                <c:pt idx="691">
                  <c:v>955</c:v>
                </c:pt>
                <c:pt idx="692">
                  <c:v>1603</c:v>
                </c:pt>
                <c:pt idx="693">
                  <c:v>532</c:v>
                </c:pt>
                <c:pt idx="694">
                  <c:v>309</c:v>
                </c:pt>
                <c:pt idx="695">
                  <c:v>337</c:v>
                </c:pt>
                <c:pt idx="696">
                  <c:v>123</c:v>
                </c:pt>
                <c:pt idx="697">
                  <c:v>198</c:v>
                </c:pt>
                <c:pt idx="698">
                  <c:v>243</c:v>
                </c:pt>
                <c:pt idx="699">
                  <c:v>362</c:v>
                </c:pt>
                <c:pt idx="700">
                  <c:v>951</c:v>
                </c:pt>
                <c:pt idx="701">
                  <c:v>892</c:v>
                </c:pt>
                <c:pt idx="702">
                  <c:v>555</c:v>
                </c:pt>
                <c:pt idx="703">
                  <c:v>551</c:v>
                </c:pt>
                <c:pt idx="704">
                  <c:v>331</c:v>
                </c:pt>
                <c:pt idx="705">
                  <c:v>340</c:v>
                </c:pt>
                <c:pt idx="706">
                  <c:v>349</c:v>
                </c:pt>
                <c:pt idx="707">
                  <c:v>1153</c:v>
                </c:pt>
                <c:pt idx="708">
                  <c:v>441</c:v>
                </c:pt>
                <c:pt idx="709">
                  <c:v>329</c:v>
                </c:pt>
                <c:pt idx="710">
                  <c:v>282</c:v>
                </c:pt>
                <c:pt idx="711">
                  <c:v>310</c:v>
                </c:pt>
                <c:pt idx="712">
                  <c:v>425</c:v>
                </c:pt>
                <c:pt idx="713">
                  <c:v>429</c:v>
                </c:pt>
                <c:pt idx="714">
                  <c:v>767</c:v>
                </c:pt>
                <c:pt idx="715">
                  <c:v>538</c:v>
                </c:pt>
                <c:pt idx="716">
                  <c:v>212</c:v>
                </c:pt>
                <c:pt idx="717">
                  <c:v>433</c:v>
                </c:pt>
                <c:pt idx="718">
                  <c:v>333</c:v>
                </c:pt>
                <c:pt idx="719">
                  <c:v>314</c:v>
                </c:pt>
                <c:pt idx="720">
                  <c:v>221</c:v>
                </c:pt>
                <c:pt idx="721">
                  <c:v>205</c:v>
                </c:pt>
                <c:pt idx="722">
                  <c:v>408</c:v>
                </c:pt>
                <c:pt idx="723">
                  <c:v>174</c:v>
                </c:pt>
                <c:pt idx="724">
                  <c:v>440</c:v>
                </c:pt>
                <c:pt idx="725">
                  <c:v>9</c:v>
                </c:pt>
                <c:pt idx="726">
                  <c:v>247</c:v>
                </c:pt>
                <c:pt idx="727">
                  <c:v>644</c:v>
                </c:pt>
                <c:pt idx="728">
                  <c:v>159</c:v>
                </c:pt>
                <c:pt idx="729">
                  <c:v>364</c:v>
                </c:pt>
                <c:pt idx="730">
                  <c:v>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A52-2B4D-B811-AC86ACB76F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3144960"/>
        <c:axId val="733146608"/>
      </c:scatterChart>
      <c:valAx>
        <c:axId val="733144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3146608"/>
        <c:crosses val="autoZero"/>
        <c:crossBetween val="midCat"/>
      </c:valAx>
      <c:valAx>
        <c:axId val="73314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</a:t>
                </a:r>
                <a:r>
                  <a:rPr lang="en-US" baseline="0"/>
                  <a:t> Daily Casual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31449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C3-EB4B-94C9-1E85B80ED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Temperature and Total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5B-9742-87A7-791868385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705072"/>
        <c:axId val="824232160"/>
      </c:scatterChart>
      <c:valAx>
        <c:axId val="824705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232160"/>
        <c:crosses val="autoZero"/>
        <c:crossBetween val="midCat"/>
      </c:valAx>
      <c:valAx>
        <c:axId val="8242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70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Temperature and Total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5B-9742-87A7-791868385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705072"/>
        <c:axId val="824232160"/>
      </c:scatterChart>
      <c:valAx>
        <c:axId val="824705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232160"/>
        <c:crosses val="autoZero"/>
        <c:crossBetween val="midCat"/>
      </c:valAx>
      <c:valAx>
        <c:axId val="8242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70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Projected Digital Data Produced </a:t>
            </a:r>
          </a:p>
          <a:p>
            <a:pPr>
              <a:defRPr/>
            </a:pPr>
            <a:r>
              <a:rPr lang="en-US" sz="1600" dirty="0"/>
              <a:t>Worldwide*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Zettabytes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2012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2.8</c:v>
                </c:pt>
                <c:pt idx="1">
                  <c:v>44</c:v>
                </c:pt>
                <c:pt idx="2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FE-EA40-87BA-5D557B3F0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-20"/>
        <c:axId val="844629152"/>
        <c:axId val="844629808"/>
      </c:barChart>
      <c:catAx>
        <c:axId val="84462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629808"/>
        <c:crosses val="autoZero"/>
        <c:auto val="1"/>
        <c:lblAlgn val="ctr"/>
        <c:lblOffset val="100"/>
        <c:noMultiLvlLbl val="0"/>
      </c:catAx>
      <c:valAx>
        <c:axId val="8446298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Zettabyte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62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daily_bike_data!$O$2:$O$732</cx:f>
        <cx:lvl ptCount="731" formatCode="General">
          <cx:pt idx="0">985</cx:pt>
          <cx:pt idx="1">801</cx:pt>
          <cx:pt idx="2">1349</cx:pt>
          <cx:pt idx="3">1562</cx:pt>
          <cx:pt idx="4">1600</cx:pt>
          <cx:pt idx="5">1606</cx:pt>
          <cx:pt idx="6">1510</cx:pt>
          <cx:pt idx="7">959</cx:pt>
          <cx:pt idx="8">822</cx:pt>
          <cx:pt idx="9">1321</cx:pt>
          <cx:pt idx="10">1263</cx:pt>
          <cx:pt idx="11">1162</cx:pt>
          <cx:pt idx="12">1406</cx:pt>
          <cx:pt idx="13">1421</cx:pt>
          <cx:pt idx="14">1248</cx:pt>
          <cx:pt idx="15">1204</cx:pt>
          <cx:pt idx="16">1000</cx:pt>
          <cx:pt idx="17">683</cx:pt>
          <cx:pt idx="18">1650</cx:pt>
          <cx:pt idx="19">1927</cx:pt>
          <cx:pt idx="20">1543</cx:pt>
          <cx:pt idx="21">981</cx:pt>
          <cx:pt idx="22">986</cx:pt>
          <cx:pt idx="23">1416</cx:pt>
          <cx:pt idx="24">1985</cx:pt>
          <cx:pt idx="25">506</cx:pt>
          <cx:pt idx="26">431</cx:pt>
          <cx:pt idx="27">1167</cx:pt>
          <cx:pt idx="28">1098</cx:pt>
          <cx:pt idx="29">1096</cx:pt>
          <cx:pt idx="30">1501</cx:pt>
          <cx:pt idx="31">1360</cx:pt>
          <cx:pt idx="32">1526</cx:pt>
          <cx:pt idx="33">1550</cx:pt>
          <cx:pt idx="34">1708</cx:pt>
          <cx:pt idx="35">1005</cx:pt>
          <cx:pt idx="36">1623</cx:pt>
          <cx:pt idx="37">1712</cx:pt>
          <cx:pt idx="38">1530</cx:pt>
          <cx:pt idx="39">1605</cx:pt>
          <cx:pt idx="40">1538</cx:pt>
          <cx:pt idx="41">1746</cx:pt>
          <cx:pt idx="42">1472</cx:pt>
          <cx:pt idx="43">1589</cx:pt>
          <cx:pt idx="44">1913</cx:pt>
          <cx:pt idx="45">1815</cx:pt>
          <cx:pt idx="46">2115</cx:pt>
          <cx:pt idx="47">2475</cx:pt>
          <cx:pt idx="48">2927</cx:pt>
          <cx:pt idx="49">1635</cx:pt>
          <cx:pt idx="50">1812</cx:pt>
          <cx:pt idx="51">1107</cx:pt>
          <cx:pt idx="52">1450</cx:pt>
          <cx:pt idx="53">1917</cx:pt>
          <cx:pt idx="54">1807</cx:pt>
          <cx:pt idx="55">1461</cx:pt>
          <cx:pt idx="56">1969</cx:pt>
          <cx:pt idx="57">2402</cx:pt>
          <cx:pt idx="58">1446</cx:pt>
          <cx:pt idx="59">1851</cx:pt>
          <cx:pt idx="60">2134</cx:pt>
          <cx:pt idx="61">1685</cx:pt>
          <cx:pt idx="62">1944</cx:pt>
          <cx:pt idx="63">2077</cx:pt>
          <cx:pt idx="64">605</cx:pt>
          <cx:pt idx="65">1872</cx:pt>
          <cx:pt idx="66">2133</cx:pt>
          <cx:pt idx="67">1891</cx:pt>
          <cx:pt idx="68">623</cx:pt>
          <cx:pt idx="69">1977</cx:pt>
          <cx:pt idx="70">2132</cx:pt>
          <cx:pt idx="71">2417</cx:pt>
          <cx:pt idx="72">2046</cx:pt>
          <cx:pt idx="73">2056</cx:pt>
          <cx:pt idx="74">2192</cx:pt>
          <cx:pt idx="75">2744</cx:pt>
          <cx:pt idx="76">3239</cx:pt>
          <cx:pt idx="77">3117</cx:pt>
          <cx:pt idx="78">2471</cx:pt>
          <cx:pt idx="79">2077</cx:pt>
          <cx:pt idx="80">2703</cx:pt>
          <cx:pt idx="81">2121</cx:pt>
          <cx:pt idx="82">1865</cx:pt>
          <cx:pt idx="83">2210</cx:pt>
          <cx:pt idx="84">2496</cx:pt>
          <cx:pt idx="85">1693</cx:pt>
          <cx:pt idx="86">2028</cx:pt>
          <cx:pt idx="87">2425</cx:pt>
          <cx:pt idx="88">1536</cx:pt>
          <cx:pt idx="89">1685</cx:pt>
          <cx:pt idx="90">2227</cx:pt>
          <cx:pt idx="91">2252</cx:pt>
          <cx:pt idx="92">3249</cx:pt>
          <cx:pt idx="93">3115</cx:pt>
          <cx:pt idx="94">1795</cx:pt>
          <cx:pt idx="95">2808</cx:pt>
          <cx:pt idx="96">3141</cx:pt>
          <cx:pt idx="97">1471</cx:pt>
          <cx:pt idx="98">2455</cx:pt>
          <cx:pt idx="99">2895</cx:pt>
          <cx:pt idx="100">3348</cx:pt>
          <cx:pt idx="101">2034</cx:pt>
          <cx:pt idx="102">2162</cx:pt>
          <cx:pt idx="103">3267</cx:pt>
          <cx:pt idx="104">3126</cx:pt>
          <cx:pt idx="105">795</cx:pt>
          <cx:pt idx="106">3744</cx:pt>
          <cx:pt idx="107">3429</cx:pt>
          <cx:pt idx="108">3204</cx:pt>
          <cx:pt idx="109">3944</cx:pt>
          <cx:pt idx="110">4189</cx:pt>
          <cx:pt idx="111">1683</cx:pt>
          <cx:pt idx="112">4036</cx:pt>
          <cx:pt idx="113">4191</cx:pt>
          <cx:pt idx="114">4073</cx:pt>
          <cx:pt idx="115">4400</cx:pt>
          <cx:pt idx="116">3872</cx:pt>
          <cx:pt idx="117">4058</cx:pt>
          <cx:pt idx="118">4595</cx:pt>
          <cx:pt idx="119">5312</cx:pt>
          <cx:pt idx="120">3351</cx:pt>
          <cx:pt idx="121">4401</cx:pt>
          <cx:pt idx="122">4451</cx:pt>
          <cx:pt idx="123">2633</cx:pt>
          <cx:pt idx="124">4433</cx:pt>
          <cx:pt idx="125">4608</cx:pt>
          <cx:pt idx="126">4714</cx:pt>
          <cx:pt idx="127">4333</cx:pt>
          <cx:pt idx="128">4362</cx:pt>
          <cx:pt idx="129">4803</cx:pt>
          <cx:pt idx="130">4182</cx:pt>
          <cx:pt idx="131">4864</cx:pt>
          <cx:pt idx="132">4105</cx:pt>
          <cx:pt idx="133">3409</cx:pt>
          <cx:pt idx="134">4553</cx:pt>
          <cx:pt idx="135">3958</cx:pt>
          <cx:pt idx="136">4123</cx:pt>
          <cx:pt idx="137">3855</cx:pt>
          <cx:pt idx="138">4575</cx:pt>
          <cx:pt idx="139">4917</cx:pt>
          <cx:pt idx="140">5805</cx:pt>
          <cx:pt idx="141">4660</cx:pt>
          <cx:pt idx="142">4274</cx:pt>
          <cx:pt idx="143">4492</cx:pt>
          <cx:pt idx="144">4978</cx:pt>
          <cx:pt idx="145">4677</cx:pt>
          <cx:pt idx="146">4679</cx:pt>
          <cx:pt idx="147">4758</cx:pt>
          <cx:pt idx="148">4788</cx:pt>
          <cx:pt idx="149">4098</cx:pt>
          <cx:pt idx="150">3982</cx:pt>
          <cx:pt idx="151">3974</cx:pt>
          <cx:pt idx="152">4968</cx:pt>
          <cx:pt idx="153">5312</cx:pt>
          <cx:pt idx="154">5342</cx:pt>
          <cx:pt idx="155">4906</cx:pt>
          <cx:pt idx="156">4548</cx:pt>
          <cx:pt idx="157">4833</cx:pt>
          <cx:pt idx="158">4401</cx:pt>
          <cx:pt idx="159">3915</cx:pt>
          <cx:pt idx="160">4586</cx:pt>
          <cx:pt idx="161">4966</cx:pt>
          <cx:pt idx="162">4460</cx:pt>
          <cx:pt idx="163">5020</cx:pt>
          <cx:pt idx="164">4891</cx:pt>
          <cx:pt idx="165">5180</cx:pt>
          <cx:pt idx="166">3767</cx:pt>
          <cx:pt idx="167">4844</cx:pt>
          <cx:pt idx="168">5119</cx:pt>
          <cx:pt idx="169">4744</cx:pt>
          <cx:pt idx="170">4010</cx:pt>
          <cx:pt idx="171">4835</cx:pt>
          <cx:pt idx="172">4507</cx:pt>
          <cx:pt idx="173">4790</cx:pt>
          <cx:pt idx="174">4991</cx:pt>
          <cx:pt idx="175">5202</cx:pt>
          <cx:pt idx="176">5305</cx:pt>
          <cx:pt idx="177">4708</cx:pt>
          <cx:pt idx="178">4648</cx:pt>
          <cx:pt idx="179">5225</cx:pt>
          <cx:pt idx="180">5515</cx:pt>
          <cx:pt idx="181">5362</cx:pt>
          <cx:pt idx="182">5119</cx:pt>
          <cx:pt idx="183">4649</cx:pt>
          <cx:pt idx="184">6043</cx:pt>
          <cx:pt idx="185">4665</cx:pt>
          <cx:pt idx="186">4629</cx:pt>
          <cx:pt idx="187">4592</cx:pt>
          <cx:pt idx="188">4040</cx:pt>
          <cx:pt idx="189">5336</cx:pt>
          <cx:pt idx="190">4881</cx:pt>
          <cx:pt idx="191">4086</cx:pt>
          <cx:pt idx="192">4258</cx:pt>
          <cx:pt idx="193">4342</cx:pt>
          <cx:pt idx="194">5084</cx:pt>
          <cx:pt idx="195">5538</cx:pt>
          <cx:pt idx="196">5923</cx:pt>
          <cx:pt idx="197">5302</cx:pt>
          <cx:pt idx="198">4458</cx:pt>
          <cx:pt idx="199">4541</cx:pt>
          <cx:pt idx="200">4332</cx:pt>
          <cx:pt idx="201">3784</cx:pt>
          <cx:pt idx="202">3387</cx:pt>
          <cx:pt idx="203">3285</cx:pt>
          <cx:pt idx="204">3606</cx:pt>
          <cx:pt idx="205">3840</cx:pt>
          <cx:pt idx="206">4590</cx:pt>
          <cx:pt idx="207">4656</cx:pt>
          <cx:pt idx="208">4390</cx:pt>
          <cx:pt idx="209">3846</cx:pt>
          <cx:pt idx="210">4475</cx:pt>
          <cx:pt idx="211">4302</cx:pt>
          <cx:pt idx="212">4266</cx:pt>
          <cx:pt idx="213">4845</cx:pt>
          <cx:pt idx="214">3574</cx:pt>
          <cx:pt idx="215">4576</cx:pt>
          <cx:pt idx="216">4866</cx:pt>
          <cx:pt idx="217">4294</cx:pt>
          <cx:pt idx="218">3785</cx:pt>
          <cx:pt idx="219">4326</cx:pt>
          <cx:pt idx="220">4602</cx:pt>
          <cx:pt idx="221">4780</cx:pt>
          <cx:pt idx="222">4792</cx:pt>
          <cx:pt idx="223">4905</cx:pt>
          <cx:pt idx="224">4150</cx:pt>
          <cx:pt idx="225">3820</cx:pt>
          <cx:pt idx="226">4338</cx:pt>
          <cx:pt idx="227">4725</cx:pt>
          <cx:pt idx="228">4694</cx:pt>
          <cx:pt idx="229">3805</cx:pt>
          <cx:pt idx="230">4153</cx:pt>
          <cx:pt idx="231">5191</cx:pt>
          <cx:pt idx="232">3873</cx:pt>
          <cx:pt idx="233">4758</cx:pt>
          <cx:pt idx="234">5895</cx:pt>
          <cx:pt idx="235">5130</cx:pt>
          <cx:pt idx="236">3542</cx:pt>
          <cx:pt idx="237">4661</cx:pt>
          <cx:pt idx="238">1115</cx:pt>
          <cx:pt idx="239">4334</cx:pt>
          <cx:pt idx="240">4634</cx:pt>
          <cx:pt idx="241">5204</cx:pt>
          <cx:pt idx="242">5058</cx:pt>
          <cx:pt idx="243">5115</cx:pt>
          <cx:pt idx="244">4727</cx:pt>
          <cx:pt idx="245">4484</cx:pt>
          <cx:pt idx="246">4940</cx:pt>
          <cx:pt idx="247">3351</cx:pt>
          <cx:pt idx="248">2710</cx:pt>
          <cx:pt idx="249">1996</cx:pt>
          <cx:pt idx="250">1842</cx:pt>
          <cx:pt idx="251">3544</cx:pt>
          <cx:pt idx="252">5345</cx:pt>
          <cx:pt idx="253">5046</cx:pt>
          <cx:pt idx="254">4713</cx:pt>
          <cx:pt idx="255">4763</cx:pt>
          <cx:pt idx="256">4785</cx:pt>
          <cx:pt idx="257">3659</cx:pt>
          <cx:pt idx="258">4760</cx:pt>
          <cx:pt idx="259">4511</cx:pt>
          <cx:pt idx="260">4274</cx:pt>
          <cx:pt idx="261">4539</cx:pt>
          <cx:pt idx="262">3641</cx:pt>
          <cx:pt idx="263">4352</cx:pt>
          <cx:pt idx="264">4795</cx:pt>
          <cx:pt idx="265">2395</cx:pt>
          <cx:pt idx="266">5423</cx:pt>
          <cx:pt idx="267">5010</cx:pt>
          <cx:pt idx="268">4630</cx:pt>
          <cx:pt idx="269">4120</cx:pt>
          <cx:pt idx="270">3907</cx:pt>
          <cx:pt idx="271">4839</cx:pt>
          <cx:pt idx="272">5202</cx:pt>
          <cx:pt idx="273">2429</cx:pt>
          <cx:pt idx="274">2918</cx:pt>
          <cx:pt idx="275">3570</cx:pt>
          <cx:pt idx="276">4456</cx:pt>
          <cx:pt idx="277">4826</cx:pt>
          <cx:pt idx="278">4765</cx:pt>
          <cx:pt idx="279">4985</cx:pt>
          <cx:pt idx="280">5409</cx:pt>
          <cx:pt idx="281">5511</cx:pt>
          <cx:pt idx="282">5117</cx:pt>
          <cx:pt idx="283">4563</cx:pt>
          <cx:pt idx="284">2416</cx:pt>
          <cx:pt idx="285">2913</cx:pt>
          <cx:pt idx="286">3644</cx:pt>
          <cx:pt idx="287">5217</cx:pt>
          <cx:pt idx="288">5041</cx:pt>
          <cx:pt idx="289">4570</cx:pt>
          <cx:pt idx="290">4748</cx:pt>
          <cx:pt idx="291">2424</cx:pt>
          <cx:pt idx="292">4195</cx:pt>
          <cx:pt idx="293">4304</cx:pt>
          <cx:pt idx="294">4308</cx:pt>
          <cx:pt idx="295">4381</cx:pt>
          <cx:pt idx="296">4187</cx:pt>
          <cx:pt idx="297">4687</cx:pt>
          <cx:pt idx="298">3894</cx:pt>
          <cx:pt idx="299">2659</cx:pt>
          <cx:pt idx="300">3747</cx:pt>
          <cx:pt idx="301">627</cx:pt>
          <cx:pt idx="302">3331</cx:pt>
          <cx:pt idx="303">3669</cx:pt>
          <cx:pt idx="304">4068</cx:pt>
          <cx:pt idx="305">4186</cx:pt>
          <cx:pt idx="306">3974</cx:pt>
          <cx:pt idx="307">4046</cx:pt>
          <cx:pt idx="308">3926</cx:pt>
          <cx:pt idx="309">3649</cx:pt>
          <cx:pt idx="310">4035</cx:pt>
          <cx:pt idx="311">4205</cx:pt>
          <cx:pt idx="312">4109</cx:pt>
          <cx:pt idx="313">2933</cx:pt>
          <cx:pt idx="314">3368</cx:pt>
          <cx:pt idx="315">4067</cx:pt>
          <cx:pt idx="316">3717</cx:pt>
          <cx:pt idx="317">4486</cx:pt>
          <cx:pt idx="318">4195</cx:pt>
          <cx:pt idx="319">1817</cx:pt>
          <cx:pt idx="320">3053</cx:pt>
          <cx:pt idx="321">3392</cx:pt>
          <cx:pt idx="322">3663</cx:pt>
          <cx:pt idx="323">3520</cx:pt>
          <cx:pt idx="324">2765</cx:pt>
          <cx:pt idx="325">1607</cx:pt>
          <cx:pt idx="326">2566</cx:pt>
          <cx:pt idx="327">1495</cx:pt>
          <cx:pt idx="328">2792</cx:pt>
          <cx:pt idx="329">3068</cx:pt>
          <cx:pt idx="330">3071</cx:pt>
          <cx:pt idx="331">3867</cx:pt>
          <cx:pt idx="332">2914</cx:pt>
          <cx:pt idx="333">3613</cx:pt>
          <cx:pt idx="334">3727</cx:pt>
          <cx:pt idx="335">3940</cx:pt>
          <cx:pt idx="336">3614</cx:pt>
          <cx:pt idx="337">3485</cx:pt>
          <cx:pt idx="338">3811</cx:pt>
          <cx:pt idx="339">2594</cx:pt>
          <cx:pt idx="340">705</cx:pt>
          <cx:pt idx="341">3322</cx:pt>
          <cx:pt idx="342">3620</cx:pt>
          <cx:pt idx="343">3190</cx:pt>
          <cx:pt idx="344">2743</cx:pt>
          <cx:pt idx="345">3310</cx:pt>
          <cx:pt idx="346">3523</cx:pt>
          <cx:pt idx="347">3740</cx:pt>
          <cx:pt idx="348">3709</cx:pt>
          <cx:pt idx="349">3577</cx:pt>
          <cx:pt idx="350">2739</cx:pt>
          <cx:pt idx="351">2431</cx:pt>
          <cx:pt idx="352">3403</cx:pt>
          <cx:pt idx="353">3750</cx:pt>
          <cx:pt idx="354">2660</cx:pt>
          <cx:pt idx="355">3068</cx:pt>
          <cx:pt idx="356">2209</cx:pt>
          <cx:pt idx="357">1011</cx:pt>
          <cx:pt idx="358">754</cx:pt>
          <cx:pt idx="359">1317</cx:pt>
          <cx:pt idx="360">1162</cx:pt>
          <cx:pt idx="361">2302</cx:pt>
          <cx:pt idx="362">2423</cx:pt>
          <cx:pt idx="363">2999</cx:pt>
          <cx:pt idx="364">2485</cx:pt>
          <cx:pt idx="365">2294</cx:pt>
          <cx:pt idx="366">1951</cx:pt>
          <cx:pt idx="367">2236</cx:pt>
          <cx:pt idx="368">2368</cx:pt>
          <cx:pt idx="369">3272</cx:pt>
          <cx:pt idx="370">4098</cx:pt>
          <cx:pt idx="371">4521</cx:pt>
          <cx:pt idx="372">3425</cx:pt>
          <cx:pt idx="373">2376</cx:pt>
          <cx:pt idx="374">3598</cx:pt>
          <cx:pt idx="375">2177</cx:pt>
          <cx:pt idx="376">4097</cx:pt>
          <cx:pt idx="377">3214</cx:pt>
          <cx:pt idx="378">2493</cx:pt>
          <cx:pt idx="379">2311</cx:pt>
          <cx:pt idx="380">2298</cx:pt>
          <cx:pt idx="381">2935</cx:pt>
          <cx:pt idx="382">3376</cx:pt>
          <cx:pt idx="383">3292</cx:pt>
          <cx:pt idx="384">3163</cx:pt>
          <cx:pt idx="385">1301</cx:pt>
          <cx:pt idx="386">1977</cx:pt>
          <cx:pt idx="387">2432</cx:pt>
          <cx:pt idx="388">4339</cx:pt>
          <cx:pt idx="389">4270</cx:pt>
          <cx:pt idx="390">4075</cx:pt>
          <cx:pt idx="391">3456</cx:pt>
          <cx:pt idx="392">4023</cx:pt>
          <cx:pt idx="393">3243</cx:pt>
          <cx:pt idx="394">3624</cx:pt>
          <cx:pt idx="395">4509</cx:pt>
          <cx:pt idx="396">4579</cx:pt>
          <cx:pt idx="397">3761</cx:pt>
          <cx:pt idx="398">4151</cx:pt>
          <cx:pt idx="399">2832</cx:pt>
          <cx:pt idx="400">2947</cx:pt>
          <cx:pt idx="401">3784</cx:pt>
          <cx:pt idx="402">4375</cx:pt>
          <cx:pt idx="403">2802</cx:pt>
          <cx:pt idx="404">3830</cx:pt>
          <cx:pt idx="405">3831</cx:pt>
          <cx:pt idx="406">2169</cx:pt>
          <cx:pt idx="407">1529</cx:pt>
          <cx:pt idx="408">3422</cx:pt>
          <cx:pt idx="409">3922</cx:pt>
          <cx:pt idx="410">4169</cx:pt>
          <cx:pt idx="411">3005</cx:pt>
          <cx:pt idx="412">4154</cx:pt>
          <cx:pt idx="413">4318</cx:pt>
          <cx:pt idx="414">2689</cx:pt>
          <cx:pt idx="415">3129</cx:pt>
          <cx:pt idx="416">3777</cx:pt>
          <cx:pt idx="417">4773</cx:pt>
          <cx:pt idx="418">5062</cx:pt>
          <cx:pt idx="419">3487</cx:pt>
          <cx:pt idx="420">2732</cx:pt>
          <cx:pt idx="421">3389</cx:pt>
          <cx:pt idx="422">4322</cx:pt>
          <cx:pt idx="423">4363</cx:pt>
          <cx:pt idx="424">1834</cx:pt>
          <cx:pt idx="425">4990</cx:pt>
          <cx:pt idx="426">3194</cx:pt>
          <cx:pt idx="427">4066</cx:pt>
          <cx:pt idx="428">3423</cx:pt>
          <cx:pt idx="429">3333</cx:pt>
          <cx:pt idx="430">3956</cx:pt>
          <cx:pt idx="431">4916</cx:pt>
          <cx:pt idx="432">5382</cx:pt>
          <cx:pt idx="433">4569</cx:pt>
          <cx:pt idx="434">4118</cx:pt>
          <cx:pt idx="435">4911</cx:pt>
          <cx:pt idx="436">5298</cx:pt>
          <cx:pt idx="437">5847</cx:pt>
          <cx:pt idx="438">6312</cx:pt>
          <cx:pt idx="439">6192</cx:pt>
          <cx:pt idx="440">4378</cx:pt>
          <cx:pt idx="441">7836</cx:pt>
          <cx:pt idx="442">5892</cx:pt>
          <cx:pt idx="443">6153</cx:pt>
          <cx:pt idx="444">6093</cx:pt>
          <cx:pt idx="445">6230</cx:pt>
          <cx:pt idx="446">6871</cx:pt>
          <cx:pt idx="447">8362</cx:pt>
          <cx:pt idx="448">3372</cx:pt>
          <cx:pt idx="449">4996</cx:pt>
          <cx:pt idx="450">5558</cx:pt>
          <cx:pt idx="451">5102</cx:pt>
          <cx:pt idx="452">5698</cx:pt>
          <cx:pt idx="453">6133</cx:pt>
          <cx:pt idx="454">5459</cx:pt>
          <cx:pt idx="455">6235</cx:pt>
          <cx:pt idx="456">6041</cx:pt>
          <cx:pt idx="457">5936</cx:pt>
          <cx:pt idx="458">6772</cx:pt>
          <cx:pt idx="459">6436</cx:pt>
          <cx:pt idx="460">6457</cx:pt>
          <cx:pt idx="461">6460</cx:pt>
          <cx:pt idx="462">6857</cx:pt>
          <cx:pt idx="463">5169</cx:pt>
          <cx:pt idx="464">5585</cx:pt>
          <cx:pt idx="465">5918</cx:pt>
          <cx:pt idx="466">4862</cx:pt>
          <cx:pt idx="467">5409</cx:pt>
          <cx:pt idx="468">6398</cx:pt>
          <cx:pt idx="469">7460</cx:pt>
          <cx:pt idx="470">7132</cx:pt>
          <cx:pt idx="471">6370</cx:pt>
          <cx:pt idx="472">6691</cx:pt>
          <cx:pt idx="473">4367</cx:pt>
          <cx:pt idx="474">6565</cx:pt>
          <cx:pt idx="475">7290</cx:pt>
          <cx:pt idx="476">6624</cx:pt>
          <cx:pt idx="477">1027</cx:pt>
          <cx:pt idx="478">3214</cx:pt>
          <cx:pt idx="479">5633</cx:pt>
          <cx:pt idx="480">6196</cx:pt>
          <cx:pt idx="481">5026</cx:pt>
          <cx:pt idx="482">6233</cx:pt>
          <cx:pt idx="483">4220</cx:pt>
          <cx:pt idx="484">6304</cx:pt>
          <cx:pt idx="485">5572</cx:pt>
          <cx:pt idx="486">5740</cx:pt>
          <cx:pt idx="487">6169</cx:pt>
          <cx:pt idx="488">6421</cx:pt>
          <cx:pt idx="489">6296</cx:pt>
          <cx:pt idx="490">6883</cx:pt>
          <cx:pt idx="491">6359</cx:pt>
          <cx:pt idx="492">6273</cx:pt>
          <cx:pt idx="493">5728</cx:pt>
          <cx:pt idx="494">4717</cx:pt>
          <cx:pt idx="495">6572</cx:pt>
          <cx:pt idx="496">7030</cx:pt>
          <cx:pt idx="497">7429</cx:pt>
          <cx:pt idx="498">6118</cx:pt>
          <cx:pt idx="499">2843</cx:pt>
          <cx:pt idx="500">5115</cx:pt>
          <cx:pt idx="501">7424</cx:pt>
          <cx:pt idx="502">7384</cx:pt>
          <cx:pt idx="503">7639</cx:pt>
          <cx:pt idx="504">8294</cx:pt>
          <cx:pt idx="505">7129</cx:pt>
          <cx:pt idx="506">4359</cx:pt>
          <cx:pt idx="507">6073</cx:pt>
          <cx:pt idx="508">5260</cx:pt>
          <cx:pt idx="509">6770</cx:pt>
          <cx:pt idx="510">6734</cx:pt>
          <cx:pt idx="511">6536</cx:pt>
          <cx:pt idx="512">6591</cx:pt>
          <cx:pt idx="513">6043</cx:pt>
          <cx:pt idx="514">5743</cx:pt>
          <cx:pt idx="515">6855</cx:pt>
          <cx:pt idx="516">7338</cx:pt>
          <cx:pt idx="517">4127</cx:pt>
          <cx:pt idx="518">8120</cx:pt>
          <cx:pt idx="519">7641</cx:pt>
          <cx:pt idx="520">6998</cx:pt>
          <cx:pt idx="521">7001</cx:pt>
          <cx:pt idx="522">7055</cx:pt>
          <cx:pt idx="523">7494</cx:pt>
          <cx:pt idx="524">7736</cx:pt>
          <cx:pt idx="525">7498</cx:pt>
          <cx:pt idx="526">6598</cx:pt>
          <cx:pt idx="527">6664</cx:pt>
          <cx:pt idx="528">4972</cx:pt>
          <cx:pt idx="529">7421</cx:pt>
          <cx:pt idx="530">7363</cx:pt>
          <cx:pt idx="531">7665</cx:pt>
          <cx:pt idx="532">7702</cx:pt>
          <cx:pt idx="533">6978</cx:pt>
          <cx:pt idx="534">5099</cx:pt>
          <cx:pt idx="535">6825</cx:pt>
          <cx:pt idx="536">6211</cx:pt>
          <cx:pt idx="537">5905</cx:pt>
          <cx:pt idx="538">5823</cx:pt>
          <cx:pt idx="539">7458</cx:pt>
          <cx:pt idx="540">6891</cx:pt>
          <cx:pt idx="541">6779</cx:pt>
          <cx:pt idx="542">7442</cx:pt>
          <cx:pt idx="543">7335</cx:pt>
          <cx:pt idx="544">6879</cx:pt>
          <cx:pt idx="545">5463</cx:pt>
          <cx:pt idx="546">5687</cx:pt>
          <cx:pt idx="547">5531</cx:pt>
          <cx:pt idx="548">6227</cx:pt>
          <cx:pt idx="549">6660</cx:pt>
          <cx:pt idx="550">7403</cx:pt>
          <cx:pt idx="551">6241</cx:pt>
          <cx:pt idx="552">6207</cx:pt>
          <cx:pt idx="553">4840</cx:pt>
          <cx:pt idx="554">4672</cx:pt>
          <cx:pt idx="555">6569</cx:pt>
          <cx:pt idx="556">6290</cx:pt>
          <cx:pt idx="557">7264</cx:pt>
          <cx:pt idx="558">7446</cx:pt>
          <cx:pt idx="559">7499</cx:pt>
          <cx:pt idx="560">6969</cx:pt>
          <cx:pt idx="561">6031</cx:pt>
          <cx:pt idx="562">6830</cx:pt>
          <cx:pt idx="563">6786</cx:pt>
          <cx:pt idx="564">5713</cx:pt>
          <cx:pt idx="565">6591</cx:pt>
          <cx:pt idx="566">5870</cx:pt>
          <cx:pt idx="567">4459</cx:pt>
          <cx:pt idx="568">7410</cx:pt>
          <cx:pt idx="569">6966</cx:pt>
          <cx:pt idx="570">7592</cx:pt>
          <cx:pt idx="571">8173</cx:pt>
          <cx:pt idx="572">6861</cx:pt>
          <cx:pt idx="573">6904</cx:pt>
          <cx:pt idx="574">6685</cx:pt>
          <cx:pt idx="575">6597</cx:pt>
          <cx:pt idx="576">7105</cx:pt>
          <cx:pt idx="577">7216</cx:pt>
          <cx:pt idx="578">7580</cx:pt>
          <cx:pt idx="579">7261</cx:pt>
          <cx:pt idx="580">7175</cx:pt>
          <cx:pt idx="581">6824</cx:pt>
          <cx:pt idx="582">5464</cx:pt>
          <cx:pt idx="583">7013</cx:pt>
          <cx:pt idx="584">7273</cx:pt>
          <cx:pt idx="585">7534</cx:pt>
          <cx:pt idx="586">7286</cx:pt>
          <cx:pt idx="587">5786</cx:pt>
          <cx:pt idx="588">6299</cx:pt>
          <cx:pt idx="589">6544</cx:pt>
          <cx:pt idx="590">6883</cx:pt>
          <cx:pt idx="591">6784</cx:pt>
          <cx:pt idx="592">7347</cx:pt>
          <cx:pt idx="593">7605</cx:pt>
          <cx:pt idx="594">7148</cx:pt>
          <cx:pt idx="595">7865</cx:pt>
          <cx:pt idx="596">4549</cx:pt>
          <cx:pt idx="597">6530</cx:pt>
          <cx:pt idx="598">7006</cx:pt>
          <cx:pt idx="599">7375</cx:pt>
          <cx:pt idx="600">7765</cx:pt>
          <cx:pt idx="601">7582</cx:pt>
          <cx:pt idx="602">6053</cx:pt>
          <cx:pt idx="603">5255</cx:pt>
          <cx:pt idx="604">6917</cx:pt>
          <cx:pt idx="605">7040</cx:pt>
          <cx:pt idx="606">7697</cx:pt>
          <cx:pt idx="607">7713</cx:pt>
          <cx:pt idx="608">7350</cx:pt>
          <cx:pt idx="609">6140</cx:pt>
          <cx:pt idx="610">5810</cx:pt>
          <cx:pt idx="611">6034</cx:pt>
          <cx:pt idx="612">6864</cx:pt>
          <cx:pt idx="613">7112</cx:pt>
          <cx:pt idx="614">6203</cx:pt>
          <cx:pt idx="615">7504</cx:pt>
          <cx:pt idx="616">5976</cx:pt>
          <cx:pt idx="617">8227</cx:pt>
          <cx:pt idx="618">7525</cx:pt>
          <cx:pt idx="619">7767</cx:pt>
          <cx:pt idx="620">7870</cx:pt>
          <cx:pt idx="621">7804</cx:pt>
          <cx:pt idx="622">8009</cx:pt>
          <cx:pt idx="623">8714</cx:pt>
          <cx:pt idx="624">7333</cx:pt>
          <cx:pt idx="625">6869</cx:pt>
          <cx:pt idx="626">4073</cx:pt>
          <cx:pt idx="627">7591</cx:pt>
          <cx:pt idx="628">7720</cx:pt>
          <cx:pt idx="629">8167</cx:pt>
          <cx:pt idx="630">8395</cx:pt>
          <cx:pt idx="631">7907</cx:pt>
          <cx:pt idx="632">7436</cx:pt>
          <cx:pt idx="633">7538</cx:pt>
          <cx:pt idx="634">7733</cx:pt>
          <cx:pt idx="635">7393</cx:pt>
          <cx:pt idx="636">7415</cx:pt>
          <cx:pt idx="637">8555</cx:pt>
          <cx:pt idx="638">6889</cx:pt>
          <cx:pt idx="639">6778</cx:pt>
          <cx:pt idx="640">4639</cx:pt>
          <cx:pt idx="641">7572</cx:pt>
          <cx:pt idx="642">7328</cx:pt>
          <cx:pt idx="643">8156</cx:pt>
          <cx:pt idx="644">7965</cx:pt>
          <cx:pt idx="645">3510</cx:pt>
          <cx:pt idx="646">5478</cx:pt>
          <cx:pt idx="647">6392</cx:pt>
          <cx:pt idx="648">7691</cx:pt>
          <cx:pt idx="649">7570</cx:pt>
          <cx:pt idx="650">7282</cx:pt>
          <cx:pt idx="651">7109</cx:pt>
          <cx:pt idx="652">6639</cx:pt>
          <cx:pt idx="653">5875</cx:pt>
          <cx:pt idx="654">7534</cx:pt>
          <cx:pt idx="655">7461</cx:pt>
          <cx:pt idx="656">7509</cx:pt>
          <cx:pt idx="657">5424</cx:pt>
          <cx:pt idx="658">8090</cx:pt>
          <cx:pt idx="659">6824</cx:pt>
          <cx:pt idx="660">7058</cx:pt>
          <cx:pt idx="661">7466</cx:pt>
          <cx:pt idx="662">7693</cx:pt>
          <cx:pt idx="663">7359</cx:pt>
          <cx:pt idx="664">7444</cx:pt>
          <cx:pt idx="665">7852</cx:pt>
          <cx:pt idx="666">4459</cx:pt>
          <cx:pt idx="667">22</cx:pt>
          <cx:pt idx="668">1096</cx:pt>
          <cx:pt idx="669">5566</cx:pt>
          <cx:pt idx="670">5986</cx:pt>
          <cx:pt idx="671">5847</cx:pt>
          <cx:pt idx="672">5138</cx:pt>
          <cx:pt idx="673">5107</cx:pt>
          <cx:pt idx="674">5259</cx:pt>
          <cx:pt idx="675">5686</cx:pt>
          <cx:pt idx="676">5035</cx:pt>
          <cx:pt idx="677">5315</cx:pt>
          <cx:pt idx="678">5992</cx:pt>
          <cx:pt idx="679">6536</cx:pt>
          <cx:pt idx="680">6852</cx:pt>
          <cx:pt idx="681">6269</cx:pt>
          <cx:pt idx="682">4094</cx:pt>
          <cx:pt idx="683">5495</cx:pt>
          <cx:pt idx="684">5445</cx:pt>
          <cx:pt idx="685">5698</cx:pt>
          <cx:pt idx="686">5629</cx:pt>
          <cx:pt idx="687">4669</cx:pt>
          <cx:pt idx="688">5499</cx:pt>
          <cx:pt idx="689">5634</cx:pt>
          <cx:pt idx="690">5146</cx:pt>
          <cx:pt idx="691">2425</cx:pt>
          <cx:pt idx="692">3910</cx:pt>
          <cx:pt idx="693">2277</cx:pt>
          <cx:pt idx="694">2424</cx:pt>
          <cx:pt idx="695">5087</cx:pt>
          <cx:pt idx="696">3959</cx:pt>
          <cx:pt idx="697">5260</cx:pt>
          <cx:pt idx="698">5323</cx:pt>
          <cx:pt idx="699">5668</cx:pt>
          <cx:pt idx="700">5191</cx:pt>
          <cx:pt idx="701">4649</cx:pt>
          <cx:pt idx="702">6234</cx:pt>
          <cx:pt idx="703">6606</cx:pt>
          <cx:pt idx="704">5729</cx:pt>
          <cx:pt idx="705">5375</cx:pt>
          <cx:pt idx="706">5008</cx:pt>
          <cx:pt idx="707">5582</cx:pt>
          <cx:pt idx="708">3228</cx:pt>
          <cx:pt idx="709">5170</cx:pt>
          <cx:pt idx="710">5501</cx:pt>
          <cx:pt idx="711">5319</cx:pt>
          <cx:pt idx="712">5532</cx:pt>
          <cx:pt idx="713">5611</cx:pt>
          <cx:pt idx="714">5047</cx:pt>
          <cx:pt idx="715">3786</cx:pt>
          <cx:pt idx="716">4585</cx:pt>
          <cx:pt idx="717">5557</cx:pt>
          <cx:pt idx="718">5267</cx:pt>
          <cx:pt idx="719">4128</cx:pt>
          <cx:pt idx="720">3623</cx:pt>
          <cx:pt idx="721">1749</cx:pt>
          <cx:pt idx="722">1787</cx:pt>
          <cx:pt idx="723">920</cx:pt>
          <cx:pt idx="724">1013</cx:pt>
          <cx:pt idx="725">441</cx:pt>
          <cx:pt idx="726">2114</cx:pt>
          <cx:pt idx="727">3095</cx:pt>
          <cx:pt idx="728">1341</cx:pt>
          <cx:pt idx="729">1796</cx:pt>
          <cx:pt idx="730">2729</cx:pt>
        </cx:lvl>
      </cx:numDim>
    </cx:data>
  </cx:chartData>
  <cx:chart>
    <cx:title pos="t" align="ctr" overlay="0">
      <cx:tx>
        <cx:txData>
          <cx:v>Distribution of Total Users by Day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Distribution of Total Users by Day</a:t>
          </a:r>
        </a:p>
      </cx:txPr>
    </cx:title>
    <cx:plotArea>
      <cx:plotAreaRegion>
        <cx:series layoutId="clusteredColumn" uniqueId="{DBB55DF7-6B4E-7A47-93F5-82BA5071E592}">
          <cx:tx>
            <cx:txData>
              <cx:f>daily_bike_data!$O$1</cx:f>
              <cx:v>cnt</cx:v>
            </cx:txData>
          </cx:tx>
          <cx:dataId val="0"/>
          <cx:layoutPr>
            <cx:binning intervalClosed="r" underflow="500">
              <cx:binSize val="500"/>
            </cx:binning>
          </cx:layoutPr>
        </cx:series>
      </cx:plotAreaRegion>
      <cx:axis id="0">
        <cx:catScaling gapWidth="0"/>
        <cx:tickLabels/>
        <cx:numFmt formatCode="#,##0" sourceLinked="0"/>
      </cx:axis>
      <cx:axis id="1">
        <cx:valScaling/>
        <cx:majorGridlines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4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4/relationships/chartEx" Target="../charts/chartEx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vectors/social-influencer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vectors/health-data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Data?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dirty="0"/>
              <a:t>Qualitative</a:t>
            </a:r>
          </a:p>
          <a:p>
            <a:pPr lvl="1"/>
            <a:r>
              <a:rPr lang="en-US" dirty="0"/>
              <a:t>Quantitative</a:t>
            </a:r>
          </a:p>
        </p:txBody>
      </p:sp>
    </p:spTree>
    <p:extLst>
      <p:ext uri="{BB962C8B-B14F-4D97-AF65-F5344CB8AC3E}">
        <p14:creationId xmlns:p14="http://schemas.microsoft.com/office/powerpoint/2010/main" val="71456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b="1" dirty="0"/>
              <a:t>Qualitative</a:t>
            </a:r>
            <a:r>
              <a:rPr lang="en-US" dirty="0"/>
              <a:t> – data with a measurement scale inherently categorical.</a:t>
            </a:r>
          </a:p>
          <a:p>
            <a:pPr lv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Quantitative</a:t>
            </a:r>
          </a:p>
        </p:txBody>
      </p:sp>
    </p:spTree>
    <p:extLst>
      <p:ext uri="{BB962C8B-B14F-4D97-AF65-F5344CB8AC3E}">
        <p14:creationId xmlns:p14="http://schemas.microsoft.com/office/powerpoint/2010/main" val="2320293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Qualitative (Categorical)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475013" y="2232561"/>
            <a:ext cx="5248893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85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b="1" dirty="0"/>
              <a:t>Qualitative</a:t>
            </a:r>
            <a:r>
              <a:rPr lang="en-US" dirty="0"/>
              <a:t> – data with a measurement scale inherently categorical.</a:t>
            </a:r>
          </a:p>
          <a:p>
            <a:pPr lvl="2"/>
            <a:r>
              <a:rPr lang="en-US" sz="2000" b="1" dirty="0"/>
              <a:t>Nominal</a:t>
            </a:r>
            <a:r>
              <a:rPr lang="en-US" sz="2000" dirty="0"/>
              <a:t> – categories with no logical ordering.</a:t>
            </a:r>
          </a:p>
          <a:p>
            <a:pPr lvl="2"/>
            <a:r>
              <a:rPr lang="en-US" sz="2000" b="1" dirty="0"/>
              <a:t>Ordinal</a:t>
            </a:r>
            <a:r>
              <a:rPr lang="en-US" sz="2000" dirty="0"/>
              <a:t> – categories with a logical ordering.</a:t>
            </a:r>
          </a:p>
          <a:p>
            <a:pPr lv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Quantitative</a:t>
            </a:r>
          </a:p>
        </p:txBody>
      </p:sp>
    </p:spTree>
    <p:extLst>
      <p:ext uri="{BB962C8B-B14F-4D97-AF65-F5344CB8AC3E}">
        <p14:creationId xmlns:p14="http://schemas.microsoft.com/office/powerpoint/2010/main" val="1005217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Qualitative (Categorical)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475013" y="2232561"/>
            <a:ext cx="5248893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56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Qualitative – data with a measurement scale inherently categorical.</a:t>
            </a:r>
          </a:p>
          <a:p>
            <a:pPr lvl="2"/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Nominal – categories with no logical ordering.</a:t>
            </a:r>
          </a:p>
          <a:p>
            <a:pPr lvl="2"/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Ordinal – categories with a logical ordering.</a:t>
            </a:r>
          </a:p>
          <a:p>
            <a:pPr lvl="1"/>
            <a:r>
              <a:rPr lang="en-US" b="1" dirty="0"/>
              <a:t>Quantitative </a:t>
            </a:r>
            <a:r>
              <a:rPr lang="en-US" dirty="0"/>
              <a:t>– data that are numeric and define a value or quantity.</a:t>
            </a:r>
          </a:p>
        </p:txBody>
      </p:sp>
    </p:spTree>
    <p:extLst>
      <p:ext uri="{BB962C8B-B14F-4D97-AF65-F5344CB8AC3E}">
        <p14:creationId xmlns:p14="http://schemas.microsoft.com/office/powerpoint/2010/main" val="1117883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Quantitative (Numerical)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5533895" y="2232561"/>
            <a:ext cx="6187050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64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Qualitative – data with a measurement scale inherently categorical.</a:t>
            </a:r>
          </a:p>
          <a:p>
            <a:pPr lvl="2"/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Nominal – categories with no logical ordering.</a:t>
            </a:r>
          </a:p>
          <a:p>
            <a:pPr lvl="2"/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Ordinal – categories with a logical ordering.</a:t>
            </a:r>
          </a:p>
          <a:p>
            <a:pPr lvl="1"/>
            <a:r>
              <a:rPr lang="en-US" b="1" dirty="0"/>
              <a:t>Quantitative </a:t>
            </a:r>
            <a:r>
              <a:rPr lang="en-US" dirty="0"/>
              <a:t>– data that are numeric and define a value or quantity.</a:t>
            </a:r>
          </a:p>
          <a:p>
            <a:pPr lvl="2"/>
            <a:r>
              <a:rPr lang="en-US" dirty="0"/>
              <a:t>Not all variables that are numeric are quantitative.</a:t>
            </a:r>
          </a:p>
          <a:p>
            <a:pPr lvl="2"/>
            <a:r>
              <a:rPr lang="en-US" dirty="0"/>
              <a:t>Examples – date, SSN, ZIP code, etc.</a:t>
            </a:r>
          </a:p>
          <a:p>
            <a:pPr lvl="2"/>
            <a:r>
              <a:rPr lang="en-US" dirty="0"/>
              <a:t>Need to be able to do basic arithmetic and remain meaningful.</a:t>
            </a:r>
          </a:p>
        </p:txBody>
      </p:sp>
    </p:spTree>
    <p:extLst>
      <p:ext uri="{BB962C8B-B14F-4D97-AF65-F5344CB8AC3E}">
        <p14:creationId xmlns:p14="http://schemas.microsoft.com/office/powerpoint/2010/main" val="68387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Quantitative (Numerical)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5533895" y="2232561"/>
            <a:ext cx="6187050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85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A2FB5-5551-C048-32E6-3250DC454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221A2-EC97-265C-D544-8CBB6D5A2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– factual information used as a basis for reasoning, discussion, or calculation.</a:t>
            </a:r>
          </a:p>
          <a:p>
            <a:r>
              <a:rPr lang="en-US" dirty="0"/>
              <a:t>Data typically structured with data tables.</a:t>
            </a:r>
          </a:p>
          <a:p>
            <a:pPr lvl="1"/>
            <a:r>
              <a:rPr lang="en-US" dirty="0"/>
              <a:t>Rows – observations.</a:t>
            </a:r>
          </a:p>
          <a:p>
            <a:pPr lvl="1"/>
            <a:r>
              <a:rPr lang="en-US" dirty="0"/>
              <a:t>Columns – variables.</a:t>
            </a:r>
          </a:p>
          <a:p>
            <a:r>
              <a:rPr lang="en-US" dirty="0"/>
              <a:t>Types of variables:</a:t>
            </a:r>
          </a:p>
          <a:p>
            <a:pPr lvl="1"/>
            <a:r>
              <a:rPr lang="en-US" dirty="0"/>
              <a:t>Qualitative – categorical.</a:t>
            </a:r>
          </a:p>
          <a:p>
            <a:pPr lvl="1"/>
            <a:r>
              <a:rPr lang="en-US" dirty="0"/>
              <a:t>Quantitative – numerical.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4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AE98-FC74-9F9C-29AD-5105E9CDB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is/are Data?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CF60AF-1483-8B70-D8C1-7B0A3436892D}"/>
              </a:ext>
            </a:extLst>
          </p:cNvPr>
          <p:cNvSpPr/>
          <p:nvPr/>
        </p:nvSpPr>
        <p:spPr>
          <a:xfrm>
            <a:off x="575894" y="2481569"/>
            <a:ext cx="55201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data</a:t>
            </a:r>
          </a:p>
          <a:p>
            <a:r>
              <a:rPr lang="en-US" sz="3200" b="1" i="1" dirty="0">
                <a:solidFill>
                  <a:srgbClr val="1D2A57"/>
                </a:solidFill>
                <a:latin typeface="Arial" panose="020B0604020202020204" pitchFamily="34" charset="0"/>
              </a:rPr>
              <a:t>noun</a:t>
            </a:r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</a:p>
          <a:p>
            <a:pPr fontAlgn="auto"/>
            <a:endParaRPr lang="en-US" sz="2000" cap="all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\ˈ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dā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 - 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tə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</a:t>
            </a:r>
            <a:br>
              <a:rPr lang="en-US" sz="2800" b="0" i="0" dirty="0">
                <a:solidFill>
                  <a:srgbClr val="70757A"/>
                </a:solidFill>
                <a:effectLst/>
                <a:latin typeface="Roboto" panose="020B0604020202020204" charset="0"/>
              </a:rPr>
            </a:br>
            <a:r>
              <a:rPr lang="en-US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  <a:endParaRPr lang="en-US" sz="1050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factual information used as a basis for reasoning, discussion, or calculation</a:t>
            </a:r>
            <a:endParaRPr lang="en-US" dirty="0">
              <a:solidFill>
                <a:srgbClr val="1D2A57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05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0E10-D5AA-D54F-8F90-4D3DC844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Relationships with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62C4E-C119-A14D-A260-93672A9D1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Data?</a:t>
            </a:r>
          </a:p>
        </p:txBody>
      </p:sp>
    </p:spTree>
    <p:extLst>
      <p:ext uri="{BB962C8B-B14F-4D97-AF65-F5344CB8AC3E}">
        <p14:creationId xmlns:p14="http://schemas.microsoft.com/office/powerpoint/2010/main" val="2449693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A7F96-CB05-46B1-AF57-C6FE2694C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into insights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7780E-A4AD-2DDF-6CDC-03AF5B01B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by itself is just information.</a:t>
            </a:r>
          </a:p>
          <a:p>
            <a:r>
              <a:rPr lang="en-US" dirty="0"/>
              <a:t>Need to draw insights from data to make decisions.</a:t>
            </a:r>
          </a:p>
          <a:p>
            <a:r>
              <a:rPr lang="en-US" dirty="0"/>
              <a:t>Insights come from </a:t>
            </a:r>
            <a:r>
              <a:rPr lang="en-US" b="1" dirty="0"/>
              <a:t>exploring your data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6425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39B7E9E-E5B4-7FFC-6895-4A43C26940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6856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average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Trouble?</a:t>
            </a:r>
          </a:p>
        </p:txBody>
      </p:sp>
    </p:spTree>
    <p:extLst>
      <p:ext uri="{BB962C8B-B14F-4D97-AF65-F5344CB8AC3E}">
        <p14:creationId xmlns:p14="http://schemas.microsoft.com/office/powerpoint/2010/main" val="2651395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57769-8DDF-63A4-21B7-6FE984FB3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2">
                <a:extLst>
                  <a:ext uri="{FF2B5EF4-FFF2-40B4-BE49-F238E27FC236}">
                    <a16:creationId xmlns:a16="http://schemas.microsoft.com/office/drawing/2014/main" id="{6AA050B6-5276-C24E-9879-77D1BAAFC8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57620690"/>
                  </p:ext>
                </p:extLst>
              </p:nvPr>
            </p:nvGraphicFramePr>
            <p:xfrm>
              <a:off x="1252823" y="2066305"/>
              <a:ext cx="9675758" cy="44938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2">
                <a:extLst>
                  <a:ext uri="{FF2B5EF4-FFF2-40B4-BE49-F238E27FC236}">
                    <a16:creationId xmlns:a16="http://schemas.microsoft.com/office/drawing/2014/main" id="{6AA050B6-5276-C24E-9879-77D1BAAFC8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2823" y="2066305"/>
                <a:ext cx="9675758" cy="449382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7370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</a:t>
            </a:r>
            <a:r>
              <a:rPr lang="en-US" b="1" dirty="0"/>
              <a:t>average</a:t>
            </a:r>
            <a:r>
              <a:rPr lang="en-US" dirty="0"/>
              <a:t>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Trouble? – Can look at the </a:t>
            </a:r>
            <a:r>
              <a:rPr lang="en-US" b="1" dirty="0"/>
              <a:t>distribution</a:t>
            </a:r>
            <a:r>
              <a:rPr lang="en-US" dirty="0"/>
              <a:t> of daily bike rentals.</a:t>
            </a:r>
          </a:p>
        </p:txBody>
      </p:sp>
    </p:spTree>
    <p:extLst>
      <p:ext uri="{BB962C8B-B14F-4D97-AF65-F5344CB8AC3E}">
        <p14:creationId xmlns:p14="http://schemas.microsoft.com/office/powerpoint/2010/main" val="788442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average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Maybe bike rentals drop in the winter?</a:t>
            </a:r>
          </a:p>
        </p:txBody>
      </p:sp>
    </p:spTree>
    <p:extLst>
      <p:ext uri="{BB962C8B-B14F-4D97-AF65-F5344CB8AC3E}">
        <p14:creationId xmlns:p14="http://schemas.microsoft.com/office/powerpoint/2010/main" val="4203277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0557600-7B1D-0A4B-A080-E597A779B7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895494"/>
              </p:ext>
            </p:extLst>
          </p:nvPr>
        </p:nvGraphicFramePr>
        <p:xfrm>
          <a:off x="2267012" y="2006930"/>
          <a:ext cx="7647379" cy="4530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1278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average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Maybe bike rentals drop in the winter? </a:t>
            </a:r>
          </a:p>
          <a:p>
            <a:pPr lvl="1"/>
            <a:r>
              <a:rPr lang="en-US" dirty="0"/>
              <a:t>Can look at a </a:t>
            </a:r>
            <a:r>
              <a:rPr lang="en-US" b="1" dirty="0"/>
              <a:t>bar chart</a:t>
            </a:r>
            <a:r>
              <a:rPr lang="en-US" dirty="0"/>
              <a:t> of the data to see possible association.</a:t>
            </a:r>
          </a:p>
        </p:txBody>
      </p:sp>
    </p:spTree>
    <p:extLst>
      <p:ext uri="{BB962C8B-B14F-4D97-AF65-F5344CB8AC3E}">
        <p14:creationId xmlns:p14="http://schemas.microsoft.com/office/powerpoint/2010/main" val="3485276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average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Very intriguing!</a:t>
            </a:r>
          </a:p>
          <a:p>
            <a:r>
              <a:rPr lang="en-US" dirty="0"/>
              <a:t>Is the drop in winter the same for registered and casual users?</a:t>
            </a:r>
          </a:p>
        </p:txBody>
      </p:sp>
    </p:spTree>
    <p:extLst>
      <p:ext uri="{BB962C8B-B14F-4D97-AF65-F5344CB8AC3E}">
        <p14:creationId xmlns:p14="http://schemas.microsoft.com/office/powerpoint/2010/main" val="2905700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AE98-FC74-9F9C-29AD-5105E9CDB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is/are Data?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CF60AF-1483-8B70-D8C1-7B0A3436892D}"/>
              </a:ext>
            </a:extLst>
          </p:cNvPr>
          <p:cNvSpPr/>
          <p:nvPr/>
        </p:nvSpPr>
        <p:spPr>
          <a:xfrm>
            <a:off x="575894" y="2481569"/>
            <a:ext cx="55201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data</a:t>
            </a:r>
          </a:p>
          <a:p>
            <a:r>
              <a:rPr lang="en-US" sz="3200" b="1" i="1" dirty="0">
                <a:solidFill>
                  <a:srgbClr val="1D2A57"/>
                </a:solidFill>
                <a:latin typeface="Arial" panose="020B0604020202020204" pitchFamily="34" charset="0"/>
              </a:rPr>
              <a:t>noun</a:t>
            </a:r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</a:p>
          <a:p>
            <a:pPr fontAlgn="auto"/>
            <a:endParaRPr lang="en-US" sz="2000" cap="all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\ˈ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dā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 - 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tə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</a:t>
            </a:r>
            <a:br>
              <a:rPr lang="en-US" sz="2800" b="0" i="0" dirty="0">
                <a:solidFill>
                  <a:srgbClr val="70757A"/>
                </a:solidFill>
                <a:effectLst/>
                <a:latin typeface="Roboto" panose="020B0604020202020204" charset="0"/>
              </a:rPr>
            </a:br>
            <a:r>
              <a:rPr lang="en-US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  <a:endParaRPr lang="en-US" sz="1050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factual </a:t>
            </a:r>
            <a:r>
              <a:rPr lang="en-US" sz="2400" b="1" dirty="0">
                <a:solidFill>
                  <a:srgbClr val="202124"/>
                </a:solidFill>
                <a:latin typeface="Roboto" panose="020B0604020202020204" charset="0"/>
              </a:rPr>
              <a:t>information</a:t>
            </a:r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 used as a basis for reasoning, discussion, or calculation</a:t>
            </a:r>
            <a:endParaRPr lang="en-US" dirty="0">
              <a:solidFill>
                <a:srgbClr val="1D2A57"/>
              </a:solidFill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6A9940-67AF-B06A-EFFC-3F5B0E1A39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Information – measurements or values describing an object, person, place, thing, etc.</a:t>
            </a:r>
          </a:p>
          <a:p>
            <a:r>
              <a:rPr lang="en-US" sz="2200" dirty="0"/>
              <a:t>Examples:</a:t>
            </a:r>
          </a:p>
          <a:p>
            <a:pPr lvl="1"/>
            <a:r>
              <a:rPr lang="en-US" sz="1800" dirty="0"/>
              <a:t>Person – height, weight, age, race, spending habits, etc.</a:t>
            </a:r>
          </a:p>
          <a:p>
            <a:pPr lvl="1"/>
            <a:r>
              <a:rPr lang="en-US" sz="1800" dirty="0"/>
              <a:t>Car – mileage, gas mileage, color, motor size, etc.</a:t>
            </a:r>
          </a:p>
          <a:p>
            <a:pPr lvl="1"/>
            <a:r>
              <a:rPr lang="en-US" sz="1800" dirty="0"/>
              <a:t>Website – # of clicks, page views, ad revenue, etc.</a:t>
            </a:r>
          </a:p>
        </p:txBody>
      </p:sp>
    </p:spTree>
    <p:extLst>
      <p:ext uri="{BB962C8B-B14F-4D97-AF65-F5344CB8AC3E}">
        <p14:creationId xmlns:p14="http://schemas.microsoft.com/office/powerpoint/2010/main" val="3477603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28622C8-395D-2444-9FF3-A63618989B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738636"/>
              </p:ext>
            </p:extLst>
          </p:nvPr>
        </p:nvGraphicFramePr>
        <p:xfrm>
          <a:off x="2277609" y="2006930"/>
          <a:ext cx="7624188" cy="47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2222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average bike rentals is 4,000 per day.</a:t>
            </a:r>
          </a:p>
          <a:p>
            <a:r>
              <a:rPr lang="en-US" dirty="0"/>
              <a:t>New employee sees low bike rental numbers over the first few days of the new year.</a:t>
            </a:r>
          </a:p>
          <a:p>
            <a:r>
              <a:rPr lang="en-US" dirty="0"/>
              <a:t>Very intriguing!</a:t>
            </a:r>
          </a:p>
          <a:p>
            <a:r>
              <a:rPr lang="en-US" dirty="0"/>
              <a:t>Is the drop in winter the same for registered and casual users?</a:t>
            </a:r>
          </a:p>
          <a:p>
            <a:pPr lvl="1"/>
            <a:r>
              <a:rPr lang="en-US" dirty="0"/>
              <a:t>Can look at </a:t>
            </a:r>
            <a:r>
              <a:rPr lang="en-US" b="1" dirty="0"/>
              <a:t>stacked bar chart</a:t>
            </a:r>
            <a:r>
              <a:rPr lang="en-US" dirty="0"/>
              <a:t> to see how users break down into registered and casual users.</a:t>
            </a:r>
          </a:p>
        </p:txBody>
      </p:sp>
    </p:spTree>
    <p:extLst>
      <p:ext uri="{BB962C8B-B14F-4D97-AF65-F5344CB8AC3E}">
        <p14:creationId xmlns:p14="http://schemas.microsoft.com/office/powerpoint/2010/main" val="1104800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intriguing! </a:t>
            </a:r>
          </a:p>
          <a:p>
            <a:r>
              <a:rPr lang="en-US" dirty="0"/>
              <a:t>Tons of things revealed by data.</a:t>
            </a:r>
          </a:p>
          <a:p>
            <a:r>
              <a:rPr lang="en-US" dirty="0"/>
              <a:t>Why do customers use bike rentals less in winter? Temperature?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9295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C36BD3-3175-3740-A4B1-3AFEEE516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43694"/>
              </p:ext>
            </p:extLst>
          </p:nvPr>
        </p:nvGraphicFramePr>
        <p:xfrm>
          <a:off x="2733036" y="1923801"/>
          <a:ext cx="6725928" cy="487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6113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intriguing! </a:t>
            </a:r>
          </a:p>
          <a:p>
            <a:r>
              <a:rPr lang="en-US" dirty="0"/>
              <a:t>Tons of things revealed by data.</a:t>
            </a:r>
          </a:p>
          <a:p>
            <a:r>
              <a:rPr lang="en-US" dirty="0"/>
              <a:t>Why do customers use bike rentals less in winter? Temperature?</a:t>
            </a:r>
          </a:p>
          <a:p>
            <a:pPr lvl="1"/>
            <a:r>
              <a:rPr lang="en-US" dirty="0"/>
              <a:t>Can look at </a:t>
            </a:r>
            <a:r>
              <a:rPr lang="en-US" b="1" dirty="0"/>
              <a:t>scatterplot</a:t>
            </a:r>
            <a:r>
              <a:rPr lang="en-US" dirty="0"/>
              <a:t> of temperature and user count to see possible relationship.</a:t>
            </a:r>
          </a:p>
        </p:txBody>
      </p:sp>
    </p:spTree>
    <p:extLst>
      <p:ext uri="{BB962C8B-B14F-4D97-AF65-F5344CB8AC3E}">
        <p14:creationId xmlns:p14="http://schemas.microsoft.com/office/powerpoint/2010/main" val="1333628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F434-6126-2E40-B061-212B32AD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A372-E385-54A3-E4EE-9578D7B2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intriguing! </a:t>
            </a:r>
          </a:p>
          <a:p>
            <a:r>
              <a:rPr lang="en-US" dirty="0"/>
              <a:t>Tons of things revealed by data.</a:t>
            </a:r>
          </a:p>
          <a:p>
            <a:r>
              <a:rPr lang="en-US" dirty="0"/>
              <a:t>Why do customers use bike rentals less in winter? Temperature?</a:t>
            </a:r>
          </a:p>
          <a:p>
            <a:pPr lvl="1"/>
            <a:r>
              <a:rPr lang="en-US" dirty="0"/>
              <a:t>Can look at </a:t>
            </a:r>
            <a:r>
              <a:rPr lang="en-US" b="1" dirty="0"/>
              <a:t>scatterplot</a:t>
            </a:r>
            <a:r>
              <a:rPr lang="en-US" dirty="0"/>
              <a:t> of temperature and user count to see possible relationship.</a:t>
            </a:r>
          </a:p>
          <a:p>
            <a:pPr lvl="1"/>
            <a:r>
              <a:rPr lang="en-US" dirty="0"/>
              <a:t>What about registered or casual users?</a:t>
            </a:r>
          </a:p>
        </p:txBody>
      </p:sp>
    </p:spTree>
    <p:extLst>
      <p:ext uri="{BB962C8B-B14F-4D97-AF65-F5344CB8AC3E}">
        <p14:creationId xmlns:p14="http://schemas.microsoft.com/office/powerpoint/2010/main" val="42205597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– BIKE RENTAL DATA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89694F7-5C71-CBB0-7F33-A2AFDA9A0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991179"/>
              </p:ext>
            </p:extLst>
          </p:nvPr>
        </p:nvGraphicFramePr>
        <p:xfrm>
          <a:off x="2733036" y="1923801"/>
          <a:ext cx="6734225" cy="487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2528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44DF5FF-432E-10AD-EAEE-BFB5B1AFF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648171"/>
              </p:ext>
            </p:extLst>
          </p:nvPr>
        </p:nvGraphicFramePr>
        <p:xfrm>
          <a:off x="2733037" y="1923801"/>
          <a:ext cx="6725928" cy="4867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6961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657AA-A02F-AAC4-0C36-683121A5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840F-BDA4-490E-93B4-F7ED53BC7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by itself is just information.</a:t>
            </a:r>
          </a:p>
          <a:p>
            <a:r>
              <a:rPr lang="en-US" dirty="0"/>
              <a:t>Exploring data reveals potential insights and valuable uses of that information.</a:t>
            </a:r>
          </a:p>
          <a:p>
            <a:r>
              <a:rPr lang="en-US" dirty="0"/>
              <a:t>Visuals help explore data.</a:t>
            </a:r>
          </a:p>
          <a:p>
            <a:pPr lvl="1"/>
            <a:r>
              <a:rPr lang="en-US" dirty="0"/>
              <a:t>Distributions, bar charts, stacked bar charts, scatterplots, etc.</a:t>
            </a:r>
          </a:p>
        </p:txBody>
      </p:sp>
    </p:spTree>
    <p:extLst>
      <p:ext uri="{BB962C8B-B14F-4D97-AF65-F5344CB8AC3E}">
        <p14:creationId xmlns:p14="http://schemas.microsoft.com/office/powerpoint/2010/main" val="32090710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0E10-D5AA-D54F-8F90-4D3DC844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Association and Correlation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62C4E-C119-A14D-A260-93672A9D1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Data?</a:t>
            </a:r>
          </a:p>
        </p:txBody>
      </p:sp>
    </p:spTree>
    <p:extLst>
      <p:ext uri="{BB962C8B-B14F-4D97-AF65-F5344CB8AC3E}">
        <p14:creationId xmlns:p14="http://schemas.microsoft.com/office/powerpoint/2010/main" val="163607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AE98-FC74-9F9C-29AD-5105E9CDB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is/are Data?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CF60AF-1483-8B70-D8C1-7B0A3436892D}"/>
              </a:ext>
            </a:extLst>
          </p:cNvPr>
          <p:cNvSpPr/>
          <p:nvPr/>
        </p:nvSpPr>
        <p:spPr>
          <a:xfrm>
            <a:off x="575894" y="2481569"/>
            <a:ext cx="55201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data</a:t>
            </a:r>
          </a:p>
          <a:p>
            <a:r>
              <a:rPr lang="en-US" sz="3200" b="1" i="1" dirty="0">
                <a:solidFill>
                  <a:srgbClr val="1D2A57"/>
                </a:solidFill>
                <a:latin typeface="Arial" panose="020B0604020202020204" pitchFamily="34" charset="0"/>
              </a:rPr>
              <a:t>noun</a:t>
            </a:r>
            <a:r>
              <a:rPr lang="en-US" sz="3200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</a:p>
          <a:p>
            <a:pPr fontAlgn="auto"/>
            <a:endParaRPr lang="en-US" sz="2000" cap="all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\ˈ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dā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 - </a:t>
            </a:r>
            <a:r>
              <a:rPr lang="en-US" sz="3200" dirty="0" err="1">
                <a:solidFill>
                  <a:srgbClr val="70757A"/>
                </a:solidFill>
                <a:latin typeface="Roboto" panose="020B0604020202020204" charset="0"/>
              </a:rPr>
              <a:t>tə</a:t>
            </a:r>
            <a:r>
              <a:rPr lang="en-US" sz="3200" dirty="0">
                <a:solidFill>
                  <a:srgbClr val="70757A"/>
                </a:solidFill>
                <a:latin typeface="Roboto" panose="020B0604020202020204" charset="0"/>
              </a:rPr>
              <a:t>\</a:t>
            </a:r>
            <a:br>
              <a:rPr lang="en-US" sz="2800" b="0" i="0" dirty="0">
                <a:solidFill>
                  <a:srgbClr val="70757A"/>
                </a:solidFill>
                <a:effectLst/>
                <a:latin typeface="Roboto" panose="020B0604020202020204" charset="0"/>
              </a:rPr>
            </a:br>
            <a:r>
              <a:rPr lang="en-US" dirty="0">
                <a:solidFill>
                  <a:srgbClr val="1D2A57"/>
                </a:solidFill>
                <a:latin typeface="Arial" panose="020B0604020202020204" pitchFamily="34" charset="0"/>
              </a:rPr>
              <a:t> </a:t>
            </a:r>
            <a:endParaRPr lang="en-US" sz="1050" dirty="0">
              <a:solidFill>
                <a:srgbClr val="1D2A57"/>
              </a:solidFill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factual information used as a basis for </a:t>
            </a:r>
            <a:r>
              <a:rPr lang="en-US" sz="2400" b="1" dirty="0">
                <a:solidFill>
                  <a:srgbClr val="202124"/>
                </a:solidFill>
                <a:latin typeface="Roboto" panose="020B0604020202020204" charset="0"/>
              </a:rPr>
              <a:t>reasoning</a:t>
            </a:r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, </a:t>
            </a:r>
            <a:r>
              <a:rPr lang="en-US" sz="2400" b="1" dirty="0">
                <a:solidFill>
                  <a:srgbClr val="202124"/>
                </a:solidFill>
                <a:latin typeface="Roboto" panose="020B0604020202020204" charset="0"/>
              </a:rPr>
              <a:t>discussion</a:t>
            </a:r>
            <a:r>
              <a:rPr lang="en-US" sz="2400" dirty="0">
                <a:solidFill>
                  <a:srgbClr val="202124"/>
                </a:solidFill>
                <a:latin typeface="Roboto" panose="020B0604020202020204" charset="0"/>
              </a:rPr>
              <a:t>, or </a:t>
            </a:r>
            <a:r>
              <a:rPr lang="en-US" sz="2400" b="1" dirty="0">
                <a:solidFill>
                  <a:srgbClr val="202124"/>
                </a:solidFill>
                <a:latin typeface="Roboto" panose="020B0604020202020204" charset="0"/>
              </a:rPr>
              <a:t>calculation</a:t>
            </a:r>
            <a:endParaRPr lang="en-US" b="1" dirty="0">
              <a:solidFill>
                <a:srgbClr val="1D2A57"/>
              </a:solidFill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6A9940-67AF-B06A-EFFC-3F5B0E1A39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Inference – using information to come to some conclusion. </a:t>
            </a:r>
          </a:p>
          <a:p>
            <a:r>
              <a:rPr lang="en-US" sz="2200" dirty="0"/>
              <a:t>Want to use the information to draw conclusions and make better decisions in the context of our problem.</a:t>
            </a:r>
          </a:p>
          <a:p>
            <a:r>
              <a:rPr lang="en-US" sz="2200" dirty="0"/>
              <a:t>Who, what, where, when, why, how?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32860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Exploring Data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Exploring data reveals potential insights and valuable uses of that information.</a:t>
            </a:r>
          </a:p>
          <a:p>
            <a:r>
              <a:rPr lang="en-US" dirty="0"/>
              <a:t>Visuals help explore data.</a:t>
            </a:r>
          </a:p>
          <a:p>
            <a:pPr lvl="1"/>
            <a:r>
              <a:rPr lang="en-US" dirty="0"/>
              <a:t>Distributions, bar charts, stacked bar charts, scatterplots, etc.</a:t>
            </a:r>
          </a:p>
          <a:p>
            <a:r>
              <a:rPr lang="en-US" dirty="0"/>
              <a:t>Are visuals enough?</a:t>
            </a:r>
          </a:p>
        </p:txBody>
      </p:sp>
    </p:spTree>
    <p:extLst>
      <p:ext uri="{BB962C8B-B14F-4D97-AF65-F5344CB8AC3E}">
        <p14:creationId xmlns:p14="http://schemas.microsoft.com/office/powerpoint/2010/main" val="42434537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47A827A-3901-9B20-351B-7DC659773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917414"/>
              </p:ext>
            </p:extLst>
          </p:nvPr>
        </p:nvGraphicFramePr>
        <p:xfrm>
          <a:off x="410467" y="1033153"/>
          <a:ext cx="7264064" cy="4989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00057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CA079425-1D1D-C48C-EFF8-C997C0DB148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68186173"/>
                  </p:ext>
                </p:extLst>
              </p:nvPr>
            </p:nvGraphicFramePr>
            <p:xfrm>
              <a:off x="389352" y="1091762"/>
              <a:ext cx="7285179" cy="49309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CA079425-1D1D-C48C-EFF8-C997C0DB14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9352" y="1091762"/>
                <a:ext cx="7285179" cy="49309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09748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02BA428B-C110-E523-D690-F2473487FE6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15368337"/>
                  </p:ext>
                </p:extLst>
              </p:nvPr>
            </p:nvGraphicFramePr>
            <p:xfrm>
              <a:off x="389352" y="1091762"/>
              <a:ext cx="7285179" cy="49309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02BA428B-C110-E523-D690-F2473487FE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9352" y="1091762"/>
                <a:ext cx="7285179" cy="49309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62A0897-3BAE-CD02-F6F2-CA374B9D3073}"/>
              </a:ext>
            </a:extLst>
          </p:cNvPr>
          <p:cNvSpPr txBox="1"/>
          <p:nvPr/>
        </p:nvSpPr>
        <p:spPr>
          <a:xfrm>
            <a:off x="5609313" y="1492638"/>
            <a:ext cx="1869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Average</a:t>
            </a:r>
            <a:r>
              <a:rPr lang="en-US" dirty="0">
                <a:solidFill>
                  <a:schemeClr val="accent5"/>
                </a:solidFill>
              </a:rPr>
              <a:t> of each 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Season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707B10-8F55-4C77-A5FE-CE5F573AEF34}"/>
              </a:ext>
            </a:extLst>
          </p:cNvPr>
          <p:cNvCxnSpPr/>
          <p:nvPr/>
        </p:nvCxnSpPr>
        <p:spPr>
          <a:xfrm flipH="1">
            <a:off x="1935678" y="1983179"/>
            <a:ext cx="3847605" cy="1574053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F03E3D2-83C3-ADDA-AAA1-41506358D9EC}"/>
              </a:ext>
            </a:extLst>
          </p:cNvPr>
          <p:cNvCxnSpPr>
            <a:cxnSpLocks/>
          </p:cNvCxnSpPr>
          <p:nvPr/>
        </p:nvCxnSpPr>
        <p:spPr>
          <a:xfrm flipH="1">
            <a:off x="3558447" y="2135579"/>
            <a:ext cx="2377236" cy="1105976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B09F5E9-6A9B-9362-7BFF-4FD884A04FA9}"/>
              </a:ext>
            </a:extLst>
          </p:cNvPr>
          <p:cNvCxnSpPr>
            <a:cxnSpLocks/>
          </p:cNvCxnSpPr>
          <p:nvPr/>
        </p:nvCxnSpPr>
        <p:spPr>
          <a:xfrm flipH="1">
            <a:off x="5100638" y="2287979"/>
            <a:ext cx="987445" cy="1328467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3DBB2D-CD7A-34B5-1595-6E92A8A4A33C}"/>
              </a:ext>
            </a:extLst>
          </p:cNvPr>
          <p:cNvCxnSpPr>
            <a:cxnSpLocks/>
          </p:cNvCxnSpPr>
          <p:nvPr/>
        </p:nvCxnSpPr>
        <p:spPr>
          <a:xfrm>
            <a:off x="6325035" y="2376764"/>
            <a:ext cx="347228" cy="2071885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8188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92C0FE83-99D7-E310-7ACB-52211431842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74703304"/>
                  </p:ext>
                </p:extLst>
              </p:nvPr>
            </p:nvGraphicFramePr>
            <p:xfrm>
              <a:off x="389352" y="1091762"/>
              <a:ext cx="7285179" cy="49309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92C0FE83-99D7-E310-7ACB-5221143184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9352" y="1091762"/>
                <a:ext cx="7285179" cy="49309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53BFB53-60B6-D316-F26C-4F393F9FD259}"/>
              </a:ext>
            </a:extLst>
          </p:cNvPr>
          <p:cNvSpPr txBox="1"/>
          <p:nvPr/>
        </p:nvSpPr>
        <p:spPr>
          <a:xfrm>
            <a:off x="5266406" y="1373910"/>
            <a:ext cx="1646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Range</a:t>
            </a:r>
            <a:r>
              <a:rPr lang="en-US" dirty="0">
                <a:solidFill>
                  <a:schemeClr val="accent5"/>
                </a:solidFill>
              </a:rPr>
              <a:t> of each 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Season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F6BDD02-9FAA-7414-E25F-CC520A97FBF7}"/>
              </a:ext>
            </a:extLst>
          </p:cNvPr>
          <p:cNvCxnSpPr>
            <a:cxnSpLocks/>
            <a:endCxn id="3" idx="1"/>
          </p:cNvCxnSpPr>
          <p:nvPr/>
        </p:nvCxnSpPr>
        <p:spPr>
          <a:xfrm flipH="1">
            <a:off x="2389782" y="1897664"/>
            <a:ext cx="3156273" cy="1663931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9570531-7AC4-7394-7425-54663482C918}"/>
              </a:ext>
            </a:extLst>
          </p:cNvPr>
          <p:cNvCxnSpPr>
            <a:cxnSpLocks/>
          </p:cNvCxnSpPr>
          <p:nvPr/>
        </p:nvCxnSpPr>
        <p:spPr>
          <a:xfrm flipH="1">
            <a:off x="4042984" y="1999025"/>
            <a:ext cx="1792468" cy="1447026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B1109C-985B-824C-42E5-B470047C6CC4}"/>
              </a:ext>
            </a:extLst>
          </p:cNvPr>
          <p:cNvCxnSpPr>
            <a:cxnSpLocks/>
          </p:cNvCxnSpPr>
          <p:nvPr/>
        </p:nvCxnSpPr>
        <p:spPr>
          <a:xfrm flipH="1">
            <a:off x="5748694" y="2075693"/>
            <a:ext cx="329273" cy="1587263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6D827D-2F3B-152A-30E8-7AE37D4110ED}"/>
              </a:ext>
            </a:extLst>
          </p:cNvPr>
          <p:cNvCxnSpPr>
            <a:cxnSpLocks/>
          </p:cNvCxnSpPr>
          <p:nvPr/>
        </p:nvCxnSpPr>
        <p:spPr>
          <a:xfrm>
            <a:off x="6076945" y="2093170"/>
            <a:ext cx="0" cy="2086944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C1F9F13F-2E31-9315-F455-6372BF5920E5}"/>
              </a:ext>
            </a:extLst>
          </p:cNvPr>
          <p:cNvSpPr/>
          <p:nvPr/>
        </p:nvSpPr>
        <p:spPr>
          <a:xfrm>
            <a:off x="2042554" y="2135579"/>
            <a:ext cx="347228" cy="3255818"/>
          </a:xfrm>
          <a:prstGeom prst="rightBrace">
            <a:avLst>
              <a:gd name="adj1" fmla="val 35784"/>
              <a:gd name="adj2" fmla="val 4379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076B7FFE-0169-E3D4-C6BE-8CF8514BFACF}"/>
              </a:ext>
            </a:extLst>
          </p:cNvPr>
          <p:cNvSpPr/>
          <p:nvPr/>
        </p:nvSpPr>
        <p:spPr>
          <a:xfrm>
            <a:off x="3695756" y="2053876"/>
            <a:ext cx="347228" cy="3203641"/>
          </a:xfrm>
          <a:prstGeom prst="rightBrace">
            <a:avLst>
              <a:gd name="adj1" fmla="val 35784"/>
              <a:gd name="adj2" fmla="val 4379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1067002D-BD23-4259-FEF5-C6B016C2A97B}"/>
              </a:ext>
            </a:extLst>
          </p:cNvPr>
          <p:cNvSpPr/>
          <p:nvPr/>
        </p:nvSpPr>
        <p:spPr>
          <a:xfrm>
            <a:off x="5380917" y="2093170"/>
            <a:ext cx="347228" cy="3583235"/>
          </a:xfrm>
          <a:prstGeom prst="rightBrace">
            <a:avLst>
              <a:gd name="adj1" fmla="val 35784"/>
              <a:gd name="adj2" fmla="val 4379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Brace 28">
            <a:extLst>
              <a:ext uri="{FF2B5EF4-FFF2-40B4-BE49-F238E27FC236}">
                <a16:creationId xmlns:a16="http://schemas.microsoft.com/office/drawing/2014/main" id="{3CD20F74-98FF-BC61-7018-8F0A507E3ECB}"/>
              </a:ext>
            </a:extLst>
          </p:cNvPr>
          <p:cNvSpPr/>
          <p:nvPr/>
        </p:nvSpPr>
        <p:spPr>
          <a:xfrm rot="10800000">
            <a:off x="6080244" y="2394087"/>
            <a:ext cx="347228" cy="3157148"/>
          </a:xfrm>
          <a:prstGeom prst="rightBrace">
            <a:avLst>
              <a:gd name="adj1" fmla="val 35784"/>
              <a:gd name="adj2" fmla="val 4379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74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BCF07-598B-CF61-9807-B19DCCFA4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Variation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C77B4-BCD5-5E0B-C0B4-9A2C26E43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of the most important concepts in statistics is </a:t>
            </a:r>
            <a:r>
              <a:rPr lang="en-US" b="1" dirty="0"/>
              <a:t>variation</a:t>
            </a:r>
            <a:r>
              <a:rPr lang="en-US" dirty="0"/>
              <a:t>.</a:t>
            </a:r>
          </a:p>
          <a:p>
            <a:r>
              <a:rPr lang="en-US" dirty="0"/>
              <a:t>Data points vary from one to another and that is expected:</a:t>
            </a:r>
          </a:p>
          <a:p>
            <a:pPr lvl="1"/>
            <a:r>
              <a:rPr lang="en-US" dirty="0"/>
              <a:t>Don’t see everything.</a:t>
            </a:r>
          </a:p>
          <a:p>
            <a:pPr lvl="1"/>
            <a:r>
              <a:rPr lang="en-US" dirty="0"/>
              <a:t>Measure things imperfectly.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4999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BCF07-598B-CF61-9807-B19DCCFA4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Variation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C77B4-BCD5-5E0B-C0B4-9A2C26E43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08429"/>
          </a:xfrm>
        </p:spPr>
        <p:txBody>
          <a:bodyPr>
            <a:normAutofit/>
          </a:bodyPr>
          <a:lstStyle/>
          <a:p>
            <a:r>
              <a:rPr lang="en-US" dirty="0"/>
              <a:t>Why does one day in summer different than another? What if temperature is the same? </a:t>
            </a:r>
          </a:p>
          <a:p>
            <a:pPr lvl="1"/>
            <a:r>
              <a:rPr lang="en-US" dirty="0"/>
              <a:t>Can’t be perfectly sure why days are different. </a:t>
            </a:r>
          </a:p>
          <a:p>
            <a:pPr lvl="1"/>
            <a:r>
              <a:rPr lang="en-US" dirty="0"/>
              <a:t>Differences are expected by apparent </a:t>
            </a:r>
            <a:r>
              <a:rPr lang="en-US" b="1" dirty="0"/>
              <a:t>randomness</a:t>
            </a:r>
            <a:r>
              <a:rPr lang="en-US" dirty="0"/>
              <a:t>.</a:t>
            </a:r>
          </a:p>
          <a:p>
            <a:r>
              <a:rPr lang="en-US" dirty="0"/>
              <a:t>Are the seasons truly different? Or could there be some expected random variation?</a:t>
            </a:r>
          </a:p>
        </p:txBody>
      </p:sp>
    </p:spTree>
    <p:extLst>
      <p:ext uri="{BB962C8B-B14F-4D97-AF65-F5344CB8AC3E}">
        <p14:creationId xmlns:p14="http://schemas.microsoft.com/office/powerpoint/2010/main" val="41449794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ED712BE8-077D-A1A9-3F56-120BC232E5E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32482611"/>
                  </p:ext>
                </p:extLst>
              </p:nvPr>
            </p:nvGraphicFramePr>
            <p:xfrm>
              <a:off x="389352" y="1091762"/>
              <a:ext cx="7285179" cy="49309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ED712BE8-077D-A1A9-3F56-120BC232E5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9352" y="1091762"/>
                <a:ext cx="7285179" cy="49309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683303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B4778-4ADD-D6EE-A24E-077A7F4B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Statistical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4FD7-C046-4FFE-22FE-60ACA9323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62808"/>
          </a:xfrm>
        </p:spPr>
        <p:txBody>
          <a:bodyPr/>
          <a:lstStyle/>
          <a:p>
            <a:r>
              <a:rPr lang="en-US" dirty="0"/>
              <a:t>Statistical </a:t>
            </a:r>
            <a:r>
              <a:rPr lang="en-US" b="1" dirty="0"/>
              <a:t>hypothesis testing</a:t>
            </a:r>
            <a:r>
              <a:rPr lang="en-US" dirty="0"/>
              <a:t> can help answer these questions.</a:t>
            </a:r>
          </a:p>
          <a:p>
            <a:pPr lvl="1"/>
            <a:r>
              <a:rPr lang="en-US" dirty="0"/>
              <a:t>Use the data available to see if the differences we see are expected due to just random variations or if we can say there is an </a:t>
            </a:r>
            <a:r>
              <a:rPr lang="en-US" b="1" dirty="0"/>
              <a:t>association</a:t>
            </a:r>
            <a:r>
              <a:rPr lang="en-US" dirty="0"/>
              <a:t> between season and number of users.</a:t>
            </a:r>
          </a:p>
          <a:p>
            <a:r>
              <a:rPr lang="en-US" dirty="0"/>
              <a:t>An </a:t>
            </a:r>
            <a:r>
              <a:rPr lang="en-US" b="1" dirty="0"/>
              <a:t>association</a:t>
            </a:r>
            <a:r>
              <a:rPr lang="en-US" dirty="0"/>
              <a:t> is a statistical relationship between a qualitative and quantitative variable.</a:t>
            </a:r>
          </a:p>
        </p:txBody>
      </p:sp>
    </p:spTree>
    <p:extLst>
      <p:ext uri="{BB962C8B-B14F-4D97-AF65-F5344CB8AC3E}">
        <p14:creationId xmlns:p14="http://schemas.microsoft.com/office/powerpoint/2010/main" val="12925232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B4778-4ADD-D6EE-A24E-077A7F4B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Statistical Testing Usefulness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4FD7-C046-4FFE-22FE-60ACA9323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62808"/>
          </a:xfrm>
        </p:spPr>
        <p:txBody>
          <a:bodyPr/>
          <a:lstStyle/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Did the previous marketing campaign bring in more customers?</a:t>
            </a:r>
          </a:p>
          <a:p>
            <a:pPr lvl="1"/>
            <a:r>
              <a:rPr lang="en-US" dirty="0"/>
              <a:t>Did that drug treatment help the patient?</a:t>
            </a:r>
          </a:p>
          <a:p>
            <a:pPr lvl="1"/>
            <a:r>
              <a:rPr lang="en-US" dirty="0"/>
              <a:t>Did our program for veterans help them find jobs after they left the service?</a:t>
            </a:r>
          </a:p>
        </p:txBody>
      </p:sp>
    </p:spTree>
    <p:extLst>
      <p:ext uri="{BB962C8B-B14F-4D97-AF65-F5344CB8AC3E}">
        <p14:creationId xmlns:p14="http://schemas.microsoft.com/office/powerpoint/2010/main" val="86054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Table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39B7E9E-E5B4-7FFC-6895-4A43C2694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317170"/>
              </p:ext>
            </p:extLst>
          </p:nvPr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498153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EXAMPLE – BIKE RENTAL DATA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C36BD3-3175-3740-A4B1-3AFEEE516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496465"/>
              </p:ext>
            </p:extLst>
          </p:nvPr>
        </p:nvGraphicFramePr>
        <p:xfrm>
          <a:off x="931166" y="1208531"/>
          <a:ext cx="6518800" cy="4735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4075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EXAMPLE – BIKE RENTAL DATA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C36BD3-3175-3740-A4B1-3AFEEE516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893143"/>
              </p:ext>
            </p:extLst>
          </p:nvPr>
        </p:nvGraphicFramePr>
        <p:xfrm>
          <a:off x="931166" y="1208531"/>
          <a:ext cx="6518800" cy="4735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3BB52A-1671-1FF2-6B9C-30D8E8825720}"/>
              </a:ext>
            </a:extLst>
          </p:cNvPr>
          <p:cNvCxnSpPr/>
          <p:nvPr/>
        </p:nvCxnSpPr>
        <p:spPr>
          <a:xfrm flipV="1">
            <a:off x="5842660" y="1686296"/>
            <a:ext cx="0" cy="3705101"/>
          </a:xfrm>
          <a:prstGeom prst="line">
            <a:avLst/>
          </a:prstGeom>
          <a:ln w="25400">
            <a:solidFill>
              <a:schemeClr val="accent5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C6972E8-1E03-4F23-3981-8BE0A9FF5F28}"/>
              </a:ext>
            </a:extLst>
          </p:cNvPr>
          <p:cNvSpPr txBox="1"/>
          <p:nvPr/>
        </p:nvSpPr>
        <p:spPr>
          <a:xfrm>
            <a:off x="5985879" y="1139995"/>
            <a:ext cx="16097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75°F has values</a:t>
            </a:r>
          </a:p>
          <a:p>
            <a:r>
              <a:rPr lang="en-US" dirty="0">
                <a:solidFill>
                  <a:schemeClr val="accent5"/>
                </a:solidFill>
              </a:rPr>
              <a:t>ranging from </a:t>
            </a:r>
          </a:p>
          <a:p>
            <a:r>
              <a:rPr lang="en-US" dirty="0">
                <a:solidFill>
                  <a:schemeClr val="accent5"/>
                </a:solidFill>
              </a:rPr>
              <a:t>1,000 – 8,000</a:t>
            </a:r>
          </a:p>
        </p:txBody>
      </p:sp>
    </p:spTree>
    <p:extLst>
      <p:ext uri="{BB962C8B-B14F-4D97-AF65-F5344CB8AC3E}">
        <p14:creationId xmlns:p14="http://schemas.microsoft.com/office/powerpoint/2010/main" val="443271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9ADD-D3A9-7772-E0CA-48080A888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Statistical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F5BAA-A6E8-3149-7F40-52D94A77E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Variation occurs when looking for relationships between two quantitative variables as well. </a:t>
            </a:r>
          </a:p>
          <a:p>
            <a:r>
              <a:rPr lang="en-US" dirty="0"/>
              <a:t>Use the data available to see if the differences we see are expected due to just random variations or if we can say there is a </a:t>
            </a:r>
            <a:r>
              <a:rPr lang="en-US" b="1" dirty="0"/>
              <a:t>correlation</a:t>
            </a:r>
            <a:r>
              <a:rPr lang="en-US" dirty="0"/>
              <a:t> between temperature and number of users.</a:t>
            </a:r>
          </a:p>
          <a:p>
            <a:r>
              <a:rPr lang="en-US" dirty="0"/>
              <a:t>A </a:t>
            </a:r>
            <a:r>
              <a:rPr lang="en-US" b="1" dirty="0"/>
              <a:t>correlation </a:t>
            </a:r>
            <a:r>
              <a:rPr lang="en-US" dirty="0"/>
              <a:t>is a statistical </a:t>
            </a:r>
            <a:r>
              <a:rPr lang="en-US" i="1" dirty="0"/>
              <a:t>linear </a:t>
            </a:r>
            <a:r>
              <a:rPr lang="en-US" dirty="0"/>
              <a:t>relationship between two quantitative variables.</a:t>
            </a:r>
          </a:p>
          <a:p>
            <a:pPr lvl="1"/>
            <a:r>
              <a:rPr lang="en-US" dirty="0"/>
              <a:t>Stronger the correlation </a:t>
            </a:r>
            <a:r>
              <a:rPr lang="en-US" dirty="0">
                <a:sym typeface="Wingdings" pitchFamily="2" charset="2"/>
              </a:rPr>
              <a:t> stronger the </a:t>
            </a:r>
            <a:r>
              <a:rPr lang="en-US" i="1" dirty="0">
                <a:sym typeface="Wingdings" pitchFamily="2" charset="2"/>
              </a:rPr>
              <a:t>linear</a:t>
            </a:r>
            <a:r>
              <a:rPr lang="en-US" dirty="0">
                <a:sym typeface="Wingdings" pitchFamily="2" charset="2"/>
              </a:rPr>
              <a:t> relationship.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384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98A31-6813-3E83-8B7D-91E4A7840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36859-D230-386A-F7AA-017511589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has natural and expected variation.</a:t>
            </a:r>
          </a:p>
          <a:p>
            <a:r>
              <a:rPr lang="en-US" dirty="0"/>
              <a:t>Some of this variation could be due to apparent randomness.</a:t>
            </a:r>
          </a:p>
          <a:p>
            <a:r>
              <a:rPr lang="en-US" dirty="0"/>
              <a:t>Statistical</a:t>
            </a:r>
            <a:r>
              <a:rPr lang="en-US" b="1" dirty="0"/>
              <a:t> </a:t>
            </a:r>
            <a:r>
              <a:rPr lang="en-US" dirty="0"/>
              <a:t>testing can help evaluate if the variation is random or intentional.</a:t>
            </a:r>
          </a:p>
          <a:p>
            <a:pPr lvl="1"/>
            <a:r>
              <a:rPr lang="en-US" dirty="0"/>
              <a:t>An association is a statistical relationship between a qualitative and quantitative variable.</a:t>
            </a:r>
          </a:p>
          <a:p>
            <a:pPr lvl="1"/>
            <a:r>
              <a:rPr lang="en-US" dirty="0"/>
              <a:t>A correlation</a:t>
            </a:r>
            <a:r>
              <a:rPr lang="en-US" b="1" dirty="0"/>
              <a:t> </a:t>
            </a:r>
            <a:r>
              <a:rPr lang="en-US" dirty="0"/>
              <a:t>is a statistical </a:t>
            </a:r>
            <a:r>
              <a:rPr lang="en-US" i="1" dirty="0"/>
              <a:t>linear </a:t>
            </a:r>
            <a:r>
              <a:rPr lang="en-US" dirty="0"/>
              <a:t>relationship between two quantitative variables.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992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0E10-D5AA-D54F-8F90-4D3DC844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in the </a:t>
            </a:r>
            <a:r>
              <a:rPr lang="en-US"/>
              <a:t>world Around US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62C4E-C119-A14D-A260-93672A9D1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Data?</a:t>
            </a:r>
          </a:p>
        </p:txBody>
      </p:sp>
    </p:spTree>
    <p:extLst>
      <p:ext uri="{BB962C8B-B14F-4D97-AF65-F5344CB8AC3E}">
        <p14:creationId xmlns:p14="http://schemas.microsoft.com/office/powerpoint/2010/main" val="1130885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94F733-0AA1-39F1-06D0-5931C5B7A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Worldwide Data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60D7D-E3AA-2571-E8A6-C0605C08BC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760230" cy="3633047"/>
          </a:xfrm>
        </p:spPr>
        <p:txBody>
          <a:bodyPr/>
          <a:lstStyle/>
          <a:p>
            <a:r>
              <a:rPr lang="en-US" dirty="0"/>
              <a:t>Data is everywhere.</a:t>
            </a:r>
          </a:p>
          <a:p>
            <a:r>
              <a:rPr lang="en-US" dirty="0"/>
              <a:t>1 zettabyte = 1,000,000,000,000 GB</a:t>
            </a:r>
          </a:p>
          <a:p>
            <a:r>
              <a:rPr lang="en-US" dirty="0"/>
              <a:t>If you were to fill the latest smart phone full of data… </a:t>
            </a:r>
            <a:br>
              <a:rPr lang="en-US" dirty="0"/>
            </a:br>
            <a:r>
              <a:rPr lang="en-US" dirty="0"/>
              <a:t>stacked them end to end…</a:t>
            </a:r>
            <a:br>
              <a:rPr lang="en-US" dirty="0"/>
            </a:br>
            <a:r>
              <a:rPr lang="en-US" dirty="0"/>
              <a:t>they would go to the moon…</a:t>
            </a:r>
            <a:br>
              <a:rPr lang="en-US" dirty="0"/>
            </a:br>
            <a:r>
              <a:rPr lang="en-US" dirty="0"/>
              <a:t>and back to Earth…</a:t>
            </a:r>
            <a:br>
              <a:rPr lang="en-US" dirty="0"/>
            </a:br>
            <a:r>
              <a:rPr lang="en-US" dirty="0"/>
              <a:t>and back to the moon again!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CAF8651-79D4-02E6-53EE-164B58F111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21851997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E40875-D1EC-A3C7-1058-2099FBFDCDFE}"/>
              </a:ext>
            </a:extLst>
          </p:cNvPr>
          <p:cNvSpPr txBox="1"/>
          <p:nvPr/>
        </p:nvSpPr>
        <p:spPr>
          <a:xfrm>
            <a:off x="8374447" y="5974453"/>
            <a:ext cx="1919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*IDC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 Universe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397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BCD4-E9C9-03DC-AC19-939076D9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is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9C937-8027-F719-5536-7AE43A7AC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exists in all types of industries – only depends on how it is used!</a:t>
            </a:r>
          </a:p>
          <a:p>
            <a:r>
              <a:rPr lang="en-US" dirty="0"/>
              <a:t>Banking / Finance</a:t>
            </a:r>
          </a:p>
          <a:p>
            <a:r>
              <a:rPr lang="en-US" dirty="0"/>
              <a:t>Marketing</a:t>
            </a:r>
          </a:p>
          <a:p>
            <a:r>
              <a:rPr lang="en-US" dirty="0"/>
              <a:t>Healthcare</a:t>
            </a:r>
          </a:p>
          <a:p>
            <a:r>
              <a:rPr lang="en-US" dirty="0"/>
              <a:t>Supply Chain / Agriculture</a:t>
            </a:r>
          </a:p>
        </p:txBody>
      </p:sp>
    </p:spTree>
    <p:extLst>
      <p:ext uri="{BB962C8B-B14F-4D97-AF65-F5344CB8AC3E}">
        <p14:creationId xmlns:p14="http://schemas.microsoft.com/office/powerpoint/2010/main" val="34256654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18AAB-9D0A-3FF7-3E4D-AE056107B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Banking / Finance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6843D-2380-9AD8-B87F-FA8D3B62D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560813" cy="3633047"/>
          </a:xfrm>
        </p:spPr>
        <p:txBody>
          <a:bodyPr/>
          <a:lstStyle/>
          <a:p>
            <a:r>
              <a:rPr lang="en-US" dirty="0"/>
              <a:t>Who do banks give loans to?</a:t>
            </a:r>
          </a:p>
          <a:p>
            <a:r>
              <a:rPr lang="en-US" dirty="0"/>
              <a:t>Microfinance banks help impoverished and developing nations through small business loans.</a:t>
            </a:r>
          </a:p>
          <a:p>
            <a:r>
              <a:rPr lang="en-US" dirty="0"/>
              <a:t>Use data modeling to help find which clients would be best to loan money to at the least risk.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3A219F-3EE9-B173-7438-CDE18FF51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48" y="3286770"/>
            <a:ext cx="2859755" cy="204268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93916A7-1698-8729-4ABC-B1757A0DC5BF}"/>
              </a:ext>
            </a:extLst>
          </p:cNvPr>
          <p:cNvSpPr/>
          <p:nvPr/>
        </p:nvSpPr>
        <p:spPr>
          <a:xfrm>
            <a:off x="5515586" y="2562870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A5113C-8F24-9BC0-073C-414B8EFE94F2}"/>
              </a:ext>
            </a:extLst>
          </p:cNvPr>
          <p:cNvSpPr/>
          <p:nvPr/>
        </p:nvSpPr>
        <p:spPr>
          <a:xfrm>
            <a:off x="5515586" y="3845233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53E342-3141-DA20-CD85-3818B6B2D68A}"/>
              </a:ext>
            </a:extLst>
          </p:cNvPr>
          <p:cNvSpPr/>
          <p:nvPr/>
        </p:nvSpPr>
        <p:spPr>
          <a:xfrm>
            <a:off x="5515586" y="5127596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9C45C1-61B2-F2FA-5678-054A809BEFB0}"/>
              </a:ext>
            </a:extLst>
          </p:cNvPr>
          <p:cNvCxnSpPr>
            <a:stCxn id="15" idx="3"/>
          </p:cNvCxnSpPr>
          <p:nvPr/>
        </p:nvCxnSpPr>
        <p:spPr>
          <a:xfrm>
            <a:off x="6128253" y="3070702"/>
            <a:ext cx="791095" cy="67326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E9BAE63-75CB-5C42-1C52-A3AF23A2DB22}"/>
              </a:ext>
            </a:extLst>
          </p:cNvPr>
          <p:cNvCxnSpPr>
            <a:stCxn id="16" idx="3"/>
          </p:cNvCxnSpPr>
          <p:nvPr/>
        </p:nvCxnSpPr>
        <p:spPr>
          <a:xfrm flipV="1">
            <a:off x="6128253" y="4353064"/>
            <a:ext cx="867295" cy="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B91A4B9-1EE5-6A50-1A68-9F1D7468E752}"/>
              </a:ext>
            </a:extLst>
          </p:cNvPr>
          <p:cNvCxnSpPr>
            <a:stCxn id="17" idx="3"/>
          </p:cNvCxnSpPr>
          <p:nvPr/>
        </p:nvCxnSpPr>
        <p:spPr>
          <a:xfrm flipV="1">
            <a:off x="6128253" y="4997670"/>
            <a:ext cx="791095" cy="63775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999D64AA-2872-7BA0-C20F-F848D33799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34148" y="3618552"/>
            <a:ext cx="685800" cy="137911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45B9216-B125-9004-986C-116CD782D8F8}"/>
              </a:ext>
            </a:extLst>
          </p:cNvPr>
          <p:cNvSpPr/>
          <p:nvPr/>
        </p:nvSpPr>
        <p:spPr>
          <a:xfrm>
            <a:off x="9510148" y="3800279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5E5405B-5CEE-6F34-C708-69A3C4859E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r="74801"/>
          <a:stretch/>
        </p:blipFill>
        <p:spPr>
          <a:xfrm>
            <a:off x="9138470" y="4009380"/>
            <a:ext cx="381000" cy="5974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38CA68-6BDA-404A-F9A3-CE20247C50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64902"/>
          <a:stretch/>
        </p:blipFill>
        <p:spPr>
          <a:xfrm>
            <a:off x="10119748" y="4009380"/>
            <a:ext cx="530661" cy="5974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4EACF40-AF96-9E07-AD6E-85FDCC7B75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34148" y="2087010"/>
            <a:ext cx="685800" cy="137911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5ACE21C-8350-C6FB-2E62-A91B90D66E9D}"/>
              </a:ext>
            </a:extLst>
          </p:cNvPr>
          <p:cNvSpPr/>
          <p:nvPr/>
        </p:nvSpPr>
        <p:spPr>
          <a:xfrm>
            <a:off x="9510148" y="2268737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79EA6F-674D-C0EB-C994-462A1F49F6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r="74801"/>
          <a:stretch/>
        </p:blipFill>
        <p:spPr>
          <a:xfrm>
            <a:off x="9138470" y="2477838"/>
            <a:ext cx="381000" cy="59746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B902C15-2E9D-B83C-FB92-08DE7F95F3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64902"/>
          <a:stretch/>
        </p:blipFill>
        <p:spPr>
          <a:xfrm>
            <a:off x="10119748" y="2477838"/>
            <a:ext cx="530661" cy="59746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54104F8-9650-4DE3-1F00-81B0EAA9E029}"/>
              </a:ext>
            </a:extLst>
          </p:cNvPr>
          <p:cNvSpPr/>
          <p:nvPr/>
        </p:nvSpPr>
        <p:spPr>
          <a:xfrm>
            <a:off x="9510148" y="5331821"/>
            <a:ext cx="612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5687435-F57C-1A86-E4CD-765FD74B86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r="74801"/>
          <a:stretch/>
        </p:blipFill>
        <p:spPr>
          <a:xfrm>
            <a:off x="9138470" y="5540922"/>
            <a:ext cx="381000" cy="5974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A36EF95-AEF3-7639-1594-832C085611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64902"/>
          <a:stretch/>
        </p:blipFill>
        <p:spPr>
          <a:xfrm>
            <a:off x="10119748" y="5540922"/>
            <a:ext cx="530661" cy="5974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EFC5388-5AC4-F6C6-B5A9-45DA37427170}"/>
              </a:ext>
            </a:extLst>
          </p:cNvPr>
          <p:cNvSpPr txBox="1"/>
          <p:nvPr/>
        </p:nvSpPr>
        <p:spPr>
          <a:xfrm>
            <a:off x="9535795" y="3118116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5ED8DB-EB77-DCDC-9641-293A6613F8FD}"/>
              </a:ext>
            </a:extLst>
          </p:cNvPr>
          <p:cNvSpPr txBox="1"/>
          <p:nvPr/>
        </p:nvSpPr>
        <p:spPr>
          <a:xfrm>
            <a:off x="9535795" y="4670083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?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B032946-F64C-8F1F-6048-1A049D8A4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062" y="5147226"/>
            <a:ext cx="535972" cy="138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81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6FE86-3502-7594-2582-972E6CDC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92B30-53AC-8E40-03F9-5980A09901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Who do you advertise to?</a:t>
            </a:r>
          </a:p>
          <a:p>
            <a:r>
              <a:rPr lang="en-US" dirty="0"/>
              <a:t>How do you advertise to them?</a:t>
            </a:r>
          </a:p>
          <a:p>
            <a:r>
              <a:rPr lang="en-US" dirty="0"/>
              <a:t>Marketing companies use statistical hypothesis tests to compare effectiveness of different campaigns.</a:t>
            </a:r>
          </a:p>
          <a:p>
            <a:r>
              <a:rPr lang="en-US" dirty="0"/>
              <a:t>Data about customer purchases helps companies group customers into similar buying habits.</a:t>
            </a:r>
          </a:p>
        </p:txBody>
      </p:sp>
      <p:pic>
        <p:nvPicPr>
          <p:cNvPr id="7" name="Content Placeholder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F816A3B-C132-82B7-F7D1-6796AD3745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8075" y="2236523"/>
            <a:ext cx="5422900" cy="361526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F3C678-B8C5-9E09-6551-F3F27FC3967B}"/>
              </a:ext>
            </a:extLst>
          </p:cNvPr>
          <p:cNvSpPr txBox="1"/>
          <p:nvPr/>
        </p:nvSpPr>
        <p:spPr>
          <a:xfrm>
            <a:off x="6510337" y="6063286"/>
            <a:ext cx="4778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Social influencer vector created by </a:t>
            </a:r>
            <a:r>
              <a:rPr lang="en-US" sz="1400" dirty="0" err="1">
                <a:hlinkClick r:id="rId3"/>
              </a:rPr>
              <a:t>storyset</a:t>
            </a:r>
            <a:r>
              <a:rPr lang="en-US" sz="1400" dirty="0">
                <a:hlinkClick r:id="rId3"/>
              </a:rPr>
              <a:t> - </a:t>
            </a:r>
            <a:r>
              <a:rPr lang="en-US" sz="1400" dirty="0" err="1">
                <a:hlinkClick r:id="rId3"/>
              </a:rPr>
              <a:t>www.freepik.com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3867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C6E87-6085-E8D5-7100-EA5F9FCF4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C160E-D5BF-6DAE-E535-E8497CE5D3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Healthcare costs are increasing.</a:t>
            </a:r>
          </a:p>
          <a:p>
            <a:r>
              <a:rPr lang="en-US" dirty="0"/>
              <a:t>How can we make healthcare more efficient without losing quality of care?</a:t>
            </a:r>
          </a:p>
          <a:p>
            <a:r>
              <a:rPr lang="en-US" dirty="0"/>
              <a:t>Hospitals and medical agencies use data to help identify onset of disease sooner, determine who is at higher risk for hospital readmission, and provide more specialized care for patients.</a:t>
            </a:r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0E6DE989-7137-6C9C-42FC-3C58BDAB02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8075" y="2364752"/>
            <a:ext cx="5422900" cy="33588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C33CAC-08B3-429A-67BD-573ED35C4BF0}"/>
              </a:ext>
            </a:extLst>
          </p:cNvPr>
          <p:cNvSpPr txBox="1"/>
          <p:nvPr/>
        </p:nvSpPr>
        <p:spPr>
          <a:xfrm>
            <a:off x="6468443" y="6028334"/>
            <a:ext cx="48623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Health data vector created by </a:t>
            </a:r>
            <a:r>
              <a:rPr lang="en-US" sz="1400" dirty="0" err="1">
                <a:hlinkClick r:id="rId3"/>
              </a:rPr>
              <a:t>katemangostar</a:t>
            </a:r>
            <a:r>
              <a:rPr lang="en-US" sz="1400" dirty="0">
                <a:hlinkClick r:id="rId3"/>
              </a:rPr>
              <a:t> - </a:t>
            </a:r>
            <a:r>
              <a:rPr lang="en-US" sz="1400" dirty="0" err="1">
                <a:hlinkClick r:id="rId3"/>
              </a:rPr>
              <a:t>www.freepik.com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0934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Table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475013" y="3135086"/>
            <a:ext cx="1389413" cy="2850078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3BC24-E492-B156-DA1E-10390B27BB9F}"/>
              </a:ext>
            </a:extLst>
          </p:cNvPr>
          <p:cNvSpPr txBox="1"/>
          <p:nvPr/>
        </p:nvSpPr>
        <p:spPr>
          <a:xfrm>
            <a:off x="236033" y="6121004"/>
            <a:ext cx="186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6417026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AE88-5A06-3D66-2CD1-4369A20F3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Supply Chain / Agriculture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Shape&#10;&#10;Description automatically generated with low confidence">
            <a:extLst>
              <a:ext uri="{FF2B5EF4-FFF2-40B4-BE49-F238E27FC236}">
                <a16:creationId xmlns:a16="http://schemas.microsoft.com/office/drawing/2014/main" id="{93607644-6093-CF9E-0932-3D85EE3E36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78" y="2361056"/>
            <a:ext cx="3649219" cy="364921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3A24C-841C-178F-AFC7-2B2C56F1A1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5805" y="2180496"/>
            <a:ext cx="5275001" cy="4045683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How do we use food more efficiently?</a:t>
            </a:r>
          </a:p>
          <a:p>
            <a:r>
              <a:rPr lang="en-US" dirty="0"/>
              <a:t>Agriculture companies use data to efficiently track food from their seed, to the field, to the store, and to the table.</a:t>
            </a:r>
          </a:p>
          <a:p>
            <a:r>
              <a:rPr lang="en-US" dirty="0"/>
              <a:t>This helps keep food fresher longer.</a:t>
            </a:r>
          </a:p>
        </p:txBody>
      </p:sp>
    </p:spTree>
    <p:extLst>
      <p:ext uri="{BB962C8B-B14F-4D97-AF65-F5344CB8AC3E}">
        <p14:creationId xmlns:p14="http://schemas.microsoft.com/office/powerpoint/2010/main" val="1147856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BCD4-E9C9-03DC-AC19-939076D9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9C937-8027-F719-5536-7AE43A7AC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exists in all types of industries – only depends on how it is used!</a:t>
            </a:r>
          </a:p>
          <a:p>
            <a:r>
              <a:rPr lang="en-US" dirty="0"/>
              <a:t>Knowledge of data and its usefulness is helpful in all aspects of life, not just in the career you are going.</a:t>
            </a:r>
          </a:p>
        </p:txBody>
      </p:sp>
    </p:spTree>
    <p:extLst>
      <p:ext uri="{BB962C8B-B14F-4D97-AF65-F5344CB8AC3E}">
        <p14:creationId xmlns:p14="http://schemas.microsoft.com/office/powerpoint/2010/main" val="227831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1A365-0D24-EED0-E768-B7CAF6CA4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Table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A3FE7-9FEA-F6D8-FE2A-90E9456A0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Rows in a data table typically denote </a:t>
            </a:r>
            <a:r>
              <a:rPr lang="en-US" b="1" dirty="0"/>
              <a:t>observations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Observations – individuals or objects that we are collected information about.</a:t>
            </a:r>
          </a:p>
        </p:txBody>
      </p:sp>
    </p:spTree>
    <p:extLst>
      <p:ext uri="{BB962C8B-B14F-4D97-AF65-F5344CB8AC3E}">
        <p14:creationId xmlns:p14="http://schemas.microsoft.com/office/powerpoint/2010/main" val="2413617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Table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230688"/>
              </p:ext>
            </p:extLst>
          </p:nvPr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90EBAB-89BC-9404-CF80-63E42F64B6F5}"/>
              </a:ext>
            </a:extLst>
          </p:cNvPr>
          <p:cNvSpPr/>
          <p:nvPr/>
        </p:nvSpPr>
        <p:spPr>
          <a:xfrm>
            <a:off x="475013" y="2232561"/>
            <a:ext cx="11245932" cy="1033153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3BC24-E492-B156-DA1E-10390B27BB9F}"/>
              </a:ext>
            </a:extLst>
          </p:cNvPr>
          <p:cNvSpPr txBox="1"/>
          <p:nvPr/>
        </p:nvSpPr>
        <p:spPr>
          <a:xfrm>
            <a:off x="5450079" y="1791963"/>
            <a:ext cx="1291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Variables</a:t>
            </a:r>
          </a:p>
        </p:txBody>
      </p:sp>
    </p:spTree>
    <p:extLst>
      <p:ext uri="{BB962C8B-B14F-4D97-AF65-F5344CB8AC3E}">
        <p14:creationId xmlns:p14="http://schemas.microsoft.com/office/powerpoint/2010/main" val="91429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1A365-0D24-EED0-E768-B7CAF6CA4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Data Table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A3FE7-9FEA-F6D8-FE2A-90E9456A0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Rows in a data table typically denote </a:t>
            </a:r>
            <a:r>
              <a:rPr lang="en-US" b="1" dirty="0"/>
              <a:t>observations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Observations – individuals or objects that we are collected information about.</a:t>
            </a:r>
          </a:p>
          <a:p>
            <a:r>
              <a:rPr lang="en-US" dirty="0"/>
              <a:t>Columns in a data table typically denote </a:t>
            </a:r>
            <a:r>
              <a:rPr lang="en-US" b="1" dirty="0"/>
              <a:t>variables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Variables – different characteristics that describe the observations. </a:t>
            </a:r>
          </a:p>
        </p:txBody>
      </p:sp>
    </p:spTree>
    <p:extLst>
      <p:ext uri="{BB962C8B-B14F-4D97-AF65-F5344CB8AC3E}">
        <p14:creationId xmlns:p14="http://schemas.microsoft.com/office/powerpoint/2010/main" val="199736687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19572</TotalTime>
  <Words>2450</Words>
  <Application>Microsoft Macintosh PowerPoint</Application>
  <PresentationFormat>Widescreen</PresentationFormat>
  <Paragraphs>695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Arial</vt:lpstr>
      <vt:lpstr>Calibri</vt:lpstr>
      <vt:lpstr>Gill Sans MT</vt:lpstr>
      <vt:lpstr>Roboto</vt:lpstr>
      <vt:lpstr>Wingdings 2</vt:lpstr>
      <vt:lpstr>Dividend</vt:lpstr>
      <vt:lpstr>What is Data?</vt:lpstr>
      <vt:lpstr>What is/are Data?</vt:lpstr>
      <vt:lpstr>What is/are Data?</vt:lpstr>
      <vt:lpstr>What is/are Data?</vt:lpstr>
      <vt:lpstr>Data Table</vt:lpstr>
      <vt:lpstr>Data Table</vt:lpstr>
      <vt:lpstr>Data Table Structure</vt:lpstr>
      <vt:lpstr>Data Table</vt:lpstr>
      <vt:lpstr>Data Table Structure</vt:lpstr>
      <vt:lpstr>Types of Variables</vt:lpstr>
      <vt:lpstr>Types of Variables</vt:lpstr>
      <vt:lpstr>Qualitative (Categorical) Variables</vt:lpstr>
      <vt:lpstr>Types of Variables</vt:lpstr>
      <vt:lpstr>Qualitative (Categorical) Variables</vt:lpstr>
      <vt:lpstr>Types of Variables</vt:lpstr>
      <vt:lpstr>Quantitative (Numerical) Variables</vt:lpstr>
      <vt:lpstr>Types of Variables</vt:lpstr>
      <vt:lpstr>Quantitative (Numerical) Variables</vt:lpstr>
      <vt:lpstr>Summary</vt:lpstr>
      <vt:lpstr>Exploring Relationships with Data</vt:lpstr>
      <vt:lpstr>Data into insights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EXAMPLE – BIKE RENTAL DATA</vt:lpstr>
      <vt:lpstr>Summary</vt:lpstr>
      <vt:lpstr>Association and Correlation</vt:lpstr>
      <vt:lpstr>Exploring Data Relationships</vt:lpstr>
      <vt:lpstr>EXAMPLE – BIKE RENTAL DATA</vt:lpstr>
      <vt:lpstr>EXAMPLE – BIKE RENTAL DATA</vt:lpstr>
      <vt:lpstr>EXAMPLE – BIKE RENTAL DATA</vt:lpstr>
      <vt:lpstr>EXAMPLE – BIKE RENTAL DATA</vt:lpstr>
      <vt:lpstr>Variation</vt:lpstr>
      <vt:lpstr>Variation</vt:lpstr>
      <vt:lpstr>EXAMPLE – BIKE RENTAL DATA</vt:lpstr>
      <vt:lpstr>Statistical Testing</vt:lpstr>
      <vt:lpstr>Statistical Testing Usefulness</vt:lpstr>
      <vt:lpstr>EXAMPLE – BIKE RENTAL DATA</vt:lpstr>
      <vt:lpstr>EXAMPLE – BIKE RENTAL DATA</vt:lpstr>
      <vt:lpstr>Statistical Correlation</vt:lpstr>
      <vt:lpstr>Summary</vt:lpstr>
      <vt:lpstr>Data in the world Around US</vt:lpstr>
      <vt:lpstr>Worldwide Data Production</vt:lpstr>
      <vt:lpstr>Data is Everywhere</vt:lpstr>
      <vt:lpstr>Banking / Finance</vt:lpstr>
      <vt:lpstr>Marketing</vt:lpstr>
      <vt:lpstr>Healthcare</vt:lpstr>
      <vt:lpstr>Supply Chain / Agriculture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66</cp:revision>
  <dcterms:created xsi:type="dcterms:W3CDTF">2022-04-04T02:16:16Z</dcterms:created>
  <dcterms:modified xsi:type="dcterms:W3CDTF">2022-09-08T17:28:54Z</dcterms:modified>
</cp:coreProperties>
</file>