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87" r:id="rId2"/>
    <p:sldId id="270" r:id="rId3"/>
    <p:sldId id="259" r:id="rId4"/>
    <p:sldId id="284" r:id="rId5"/>
    <p:sldId id="273" r:id="rId6"/>
    <p:sldId id="280" r:id="rId7"/>
    <p:sldId id="260" r:id="rId8"/>
    <p:sldId id="274" r:id="rId9"/>
    <p:sldId id="281" r:id="rId10"/>
    <p:sldId id="282" r:id="rId11"/>
    <p:sldId id="279" r:id="rId12"/>
    <p:sldId id="283" r:id="rId13"/>
    <p:sldId id="275" r:id="rId14"/>
    <p:sldId id="265" r:id="rId15"/>
    <p:sldId id="285" r:id="rId16"/>
    <p:sldId id="286" r:id="rId17"/>
    <p:sldId id="278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34" y="25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ECF5C2-BBF7-4A36-AFA0-194ED9912E55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982470-861C-4C4B-8651-8BE062D2B5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735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36D8C6-31D5-45B3-B6A9-64E87E5F8D97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958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8F758E6-8447-4B55-BAE5-B41771E12A4A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26629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8F758E6-8447-4B55-BAE5-B41771E12A4A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26629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2CA9-B052-4EC3-ADB9-11BCEA23AAB5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F6651-3F6E-4B09-8146-719D2D1C82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2CA9-B052-4EC3-ADB9-11BCEA23AAB5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F6651-3F6E-4B09-8146-719D2D1C82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2CA9-B052-4EC3-ADB9-11BCEA23AAB5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F6651-3F6E-4B09-8146-719D2D1C82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2CA9-B052-4EC3-ADB9-11BCEA23AAB5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F6651-3F6E-4B09-8146-719D2D1C82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2CA9-B052-4EC3-ADB9-11BCEA23AAB5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F6651-3F6E-4B09-8146-719D2D1C82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2CA9-B052-4EC3-ADB9-11BCEA23AAB5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F6651-3F6E-4B09-8146-719D2D1C82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2CA9-B052-4EC3-ADB9-11BCEA23AAB5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F6651-3F6E-4B09-8146-719D2D1C82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2CA9-B052-4EC3-ADB9-11BCEA23AAB5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F6651-3F6E-4B09-8146-719D2D1C82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2CA9-B052-4EC3-ADB9-11BCEA23AAB5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F6651-3F6E-4B09-8146-719D2D1C82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2CA9-B052-4EC3-ADB9-11BCEA23AAB5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F6651-3F6E-4B09-8146-719D2D1C82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2CA9-B052-4EC3-ADB9-11BCEA23AAB5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F6651-3F6E-4B09-8146-719D2D1C82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D2CA9-B052-4EC3-ADB9-11BCEA23AAB5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0F6651-3F6E-4B09-8146-719D2D1C824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ealthheritage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5.jpeg"/><Relationship Id="rId7" Type="http://schemas.openxmlformats.org/officeDocument/2006/relationships/image" Target="../media/image22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3.jpe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hyperlink" Target="http://www.wealthheritage.com/" TargetMode="External"/><Relationship Id="rId7" Type="http://schemas.openxmlformats.org/officeDocument/2006/relationships/image" Target="../media/image6.jpeg"/><Relationship Id="rId2" Type="http://schemas.openxmlformats.org/officeDocument/2006/relationships/hyperlink" Target="http://www.tupropiobanco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974244"/>
            <a:ext cx="9144000" cy="16764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FINANCIAL SECURITY</a:t>
            </a:r>
            <a:br>
              <a:rPr lang="en-US" b="1" dirty="0"/>
            </a:br>
            <a:r>
              <a:rPr lang="en-US" b="1" dirty="0"/>
              <a:t>SEMINAR</a:t>
            </a:r>
            <a:br>
              <a:rPr lang="en-US" b="1" dirty="0"/>
            </a:br>
            <a:r>
              <a:rPr lang="en-US" sz="3100" b="1" i="1" dirty="0"/>
              <a:t>“Become Your Own Bank”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3774" y="5029200"/>
            <a:ext cx="6400800" cy="175260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Alex Barrón</a:t>
            </a:r>
          </a:p>
        </p:txBody>
      </p:sp>
      <p:sp>
        <p:nvSpPr>
          <p:cNvPr id="7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2895600" cy="365125"/>
          </a:xfrm>
        </p:spPr>
        <p:txBody>
          <a:bodyPr/>
          <a:lstStyle/>
          <a:p>
            <a:pPr algn="l"/>
            <a:r>
              <a:rPr lang="en-US" dirty="0"/>
              <a:t>© Alex </a:t>
            </a:r>
            <a:r>
              <a:rPr lang="en-US" dirty="0" err="1"/>
              <a:t>Barrón</a:t>
            </a:r>
            <a:r>
              <a:rPr lang="en-US" dirty="0"/>
              <a:t> 2017</a:t>
            </a:r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26992660-07D7-4D1A-9A00-6246F487EF94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219200" y="5791200"/>
            <a:ext cx="670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>
                <a:hlinkClick r:id="rId3"/>
              </a:rPr>
              <a:t>www.wealthheritage.com</a:t>
            </a:r>
            <a:endParaRPr lang="en-US" sz="32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925" y="533400"/>
            <a:ext cx="3933287" cy="1163367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3069624" y="1871662"/>
            <a:ext cx="300475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latin typeface="+mj-lt"/>
                <a:ea typeface="+mj-ea"/>
                <a:cs typeface="+mj-cs"/>
              </a:rPr>
              <a:t>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latin typeface="+mj-lt"/>
                <a:ea typeface="+mj-ea"/>
                <a:cs typeface="+mj-cs"/>
              </a:rPr>
              <a:t>Present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" name="Picture 10" descr="Financial Freedom &amp; Success Institute Log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3400" y="152400"/>
            <a:ext cx="2590802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554317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6282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Use 2 Accounts and </a:t>
            </a:r>
            <a:br>
              <a:rPr lang="en-US" b="1" dirty="0"/>
            </a:br>
            <a:r>
              <a:rPr lang="en-US" b="1" dirty="0"/>
              <a:t>Save Before Spending!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7932" y="2416875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INCOME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86475" y="3727966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EXPENSES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0855" y="3609052"/>
            <a:ext cx="1551555" cy="377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Salary $$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05200" y="4536638"/>
            <a:ext cx="1676400" cy="1477328"/>
          </a:xfrm>
          <a:prstGeom prst="rect">
            <a:avLst/>
          </a:prstGeom>
          <a:solidFill>
            <a:srgbClr val="FF00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b="1" dirty="0"/>
              <a:t>EXPENSES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cxnSp>
        <p:nvCxnSpPr>
          <p:cNvPr id="15" name="Elbow Connector 14"/>
          <p:cNvCxnSpPr>
            <a:stCxn id="9" idx="3"/>
            <a:endCxn id="10" idx="1"/>
          </p:cNvCxnSpPr>
          <p:nvPr/>
        </p:nvCxnSpPr>
        <p:spPr>
          <a:xfrm>
            <a:off x="2202410" y="3797974"/>
            <a:ext cx="1302790" cy="1477328"/>
          </a:xfrm>
          <a:prstGeom prst="bentConnector3">
            <a:avLst>
              <a:gd name="adj1" fmla="val 50000"/>
            </a:avLst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934075" y="4635163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Car Loan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939060" y="5262895"/>
            <a:ext cx="3019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Student Loan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934075" y="4097298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Credit Cards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939060" y="5831933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Mortgage</a:t>
            </a:r>
          </a:p>
        </p:txBody>
      </p:sp>
      <p:cxnSp>
        <p:nvCxnSpPr>
          <p:cNvPr id="32" name="Elbow Connector 31"/>
          <p:cNvCxnSpPr>
            <a:stCxn id="10" idx="3"/>
            <a:endCxn id="26" idx="1"/>
          </p:cNvCxnSpPr>
          <p:nvPr/>
        </p:nvCxnSpPr>
        <p:spPr>
          <a:xfrm flipV="1">
            <a:off x="5181600" y="4281964"/>
            <a:ext cx="752475" cy="993338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>
            <a:stCxn id="10" idx="3"/>
            <a:endCxn id="24" idx="1"/>
          </p:cNvCxnSpPr>
          <p:nvPr/>
        </p:nvCxnSpPr>
        <p:spPr>
          <a:xfrm flipV="1">
            <a:off x="5181600" y="4819829"/>
            <a:ext cx="752475" cy="455473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/>
          <p:cNvCxnSpPr>
            <a:stCxn id="10" idx="3"/>
            <a:endCxn id="25" idx="1"/>
          </p:cNvCxnSpPr>
          <p:nvPr/>
        </p:nvCxnSpPr>
        <p:spPr>
          <a:xfrm>
            <a:off x="5181600" y="5275302"/>
            <a:ext cx="757460" cy="172259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1"/>
          <p:cNvCxnSpPr>
            <a:stCxn id="10" idx="3"/>
            <a:endCxn id="27" idx="1"/>
          </p:cNvCxnSpPr>
          <p:nvPr/>
        </p:nvCxnSpPr>
        <p:spPr>
          <a:xfrm>
            <a:off x="5181600" y="5275302"/>
            <a:ext cx="757460" cy="741297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505200" y="2302217"/>
            <a:ext cx="1676400" cy="1477328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b="1" dirty="0"/>
              <a:t>SAVINGS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cxnSp>
        <p:nvCxnSpPr>
          <p:cNvPr id="20" name="Elbow Connector 19"/>
          <p:cNvCxnSpPr>
            <a:stCxn id="9" idx="3"/>
            <a:endCxn id="19" idx="1"/>
          </p:cNvCxnSpPr>
          <p:nvPr/>
        </p:nvCxnSpPr>
        <p:spPr>
          <a:xfrm flipV="1">
            <a:off x="2202410" y="3040881"/>
            <a:ext cx="1302790" cy="757093"/>
          </a:xfrm>
          <a:prstGeom prst="bentConnector3">
            <a:avLst>
              <a:gd name="adj1" fmla="val 50000"/>
            </a:avLst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>
            <a:stCxn id="19" idx="3"/>
            <a:endCxn id="28" idx="1"/>
          </p:cNvCxnSpPr>
          <p:nvPr/>
        </p:nvCxnSpPr>
        <p:spPr>
          <a:xfrm>
            <a:off x="5181600" y="3040881"/>
            <a:ext cx="747192" cy="12700"/>
          </a:xfrm>
          <a:prstGeom prst="bentConnector3">
            <a:avLst>
              <a:gd name="adj1" fmla="val 50000"/>
            </a:avLst>
          </a:prstGeom>
          <a:ln w="25400">
            <a:solidFill>
              <a:srgbClr val="3333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928792" y="2856215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Pay Yourself FIRST!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086475" y="2118435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SAVINGS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964460" y="6353665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Daily Expenses</a:t>
            </a:r>
          </a:p>
        </p:txBody>
      </p:sp>
      <p:cxnSp>
        <p:nvCxnSpPr>
          <p:cNvPr id="33" name="Elbow Connector 32"/>
          <p:cNvCxnSpPr>
            <a:stCxn id="10" idx="3"/>
            <a:endCxn id="30" idx="1"/>
          </p:cNvCxnSpPr>
          <p:nvPr/>
        </p:nvCxnSpPr>
        <p:spPr>
          <a:xfrm>
            <a:off x="5181600" y="5275302"/>
            <a:ext cx="782860" cy="1263029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>
            <a:extLst>
              <a:ext uri="{FF2B5EF4-FFF2-40B4-BE49-F238E27FC236}">
                <a16:creationId xmlns:a16="http://schemas.microsoft.com/office/drawing/2014/main" id="{74DAC1E7-826F-4611-B08C-29584021AA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0"/>
            <a:ext cx="1803399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157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The Majority tries to Save &amp; Invest While they Pay down Debt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24250" y="3267670"/>
            <a:ext cx="1676400" cy="1477328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INCOME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5262265"/>
            <a:ext cx="1676400" cy="92333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INVESTMENT   STOCK </a:t>
            </a:r>
          </a:p>
          <a:p>
            <a:pPr algn="ctr"/>
            <a:r>
              <a:rPr lang="en-US" dirty="0"/>
              <a:t>MARKET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34125" y="1558112"/>
            <a:ext cx="2447925" cy="830997"/>
          </a:xfrm>
          <a:prstGeom prst="rect">
            <a:avLst/>
          </a:prstGeom>
          <a:solidFill>
            <a:srgbClr val="FF00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PAY </a:t>
            </a:r>
          </a:p>
          <a:p>
            <a:pPr algn="ctr"/>
            <a:r>
              <a:rPr lang="en-US" sz="2400" b="1" dirty="0"/>
              <a:t>DEBTS</a:t>
            </a:r>
          </a:p>
        </p:txBody>
      </p:sp>
      <p:cxnSp>
        <p:nvCxnSpPr>
          <p:cNvPr id="7" name="Straight Arrow Connector 11"/>
          <p:cNvCxnSpPr>
            <a:cxnSpLocks/>
            <a:stCxn id="4" idx="1"/>
            <a:endCxn id="22" idx="3"/>
          </p:cNvCxnSpPr>
          <p:nvPr/>
        </p:nvCxnSpPr>
        <p:spPr>
          <a:xfrm rot="10800000">
            <a:off x="2695576" y="3638314"/>
            <a:ext cx="828675" cy="368021"/>
          </a:xfrm>
          <a:prstGeom prst="bentConnector3">
            <a:avLst>
              <a:gd name="adj1" fmla="val 50000"/>
            </a:avLst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>
            <a:stCxn id="4" idx="3"/>
            <a:endCxn id="60" idx="1"/>
          </p:cNvCxnSpPr>
          <p:nvPr/>
        </p:nvCxnSpPr>
        <p:spPr>
          <a:xfrm flipV="1">
            <a:off x="5200650" y="2848900"/>
            <a:ext cx="1114425" cy="1157434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57175" y="3453647"/>
            <a:ext cx="2438400" cy="369332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MUTUAL FUND (401k)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8600" y="4006334"/>
            <a:ext cx="2438400" cy="369332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MUTUAL FUND (IRA)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90500" y="4495800"/>
            <a:ext cx="2438400" cy="646331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PERMANENT LIFE INSURANCE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15075" y="4126468"/>
            <a:ext cx="2447925" cy="369332"/>
          </a:xfrm>
          <a:prstGeom prst="rect">
            <a:avLst/>
          </a:prstGeom>
          <a:solidFill>
            <a:srgbClr val="FF00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STUDENT LOAN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315075" y="4677133"/>
            <a:ext cx="2447925" cy="369332"/>
          </a:xfrm>
          <a:prstGeom prst="rect">
            <a:avLst/>
          </a:prstGeom>
          <a:solidFill>
            <a:srgbClr val="FF00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CAR LOAN 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23875" y="1451999"/>
            <a:ext cx="1676400" cy="830997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SAVE &amp; INVEST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57175" y="2710399"/>
            <a:ext cx="2438400" cy="369332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KIDS UNIVERSITY(529)</a:t>
            </a:r>
          </a:p>
        </p:txBody>
      </p:sp>
      <p:cxnSp>
        <p:nvCxnSpPr>
          <p:cNvPr id="37" name="Straight Arrow Connector 11"/>
          <p:cNvCxnSpPr>
            <a:cxnSpLocks/>
            <a:stCxn id="4" idx="1"/>
            <a:endCxn id="34" idx="3"/>
          </p:cNvCxnSpPr>
          <p:nvPr/>
        </p:nvCxnSpPr>
        <p:spPr>
          <a:xfrm rot="10800000">
            <a:off x="2695576" y="2895066"/>
            <a:ext cx="828675" cy="1111269"/>
          </a:xfrm>
          <a:prstGeom prst="bentConnector3">
            <a:avLst>
              <a:gd name="adj1" fmla="val 50000"/>
            </a:avLst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38175" y="6280250"/>
            <a:ext cx="1676400" cy="369332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BUSINESS</a:t>
            </a:r>
          </a:p>
        </p:txBody>
      </p:sp>
      <p:cxnSp>
        <p:nvCxnSpPr>
          <p:cNvPr id="46" name="Straight Arrow Connector 11"/>
          <p:cNvCxnSpPr>
            <a:cxnSpLocks/>
            <a:stCxn id="4" idx="1"/>
            <a:endCxn id="23" idx="3"/>
          </p:cNvCxnSpPr>
          <p:nvPr/>
        </p:nvCxnSpPr>
        <p:spPr>
          <a:xfrm rot="10800000" flipV="1">
            <a:off x="2667000" y="4006334"/>
            <a:ext cx="857250" cy="184666"/>
          </a:xfrm>
          <a:prstGeom prst="bentConnector3">
            <a:avLst>
              <a:gd name="adj1" fmla="val 50000"/>
            </a:avLst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11"/>
          <p:cNvCxnSpPr>
            <a:cxnSpLocks/>
            <a:stCxn id="4" idx="1"/>
            <a:endCxn id="24" idx="3"/>
          </p:cNvCxnSpPr>
          <p:nvPr/>
        </p:nvCxnSpPr>
        <p:spPr>
          <a:xfrm rot="10800000" flipV="1">
            <a:off x="2628900" y="4006334"/>
            <a:ext cx="895350" cy="812632"/>
          </a:xfrm>
          <a:prstGeom prst="bentConnector3">
            <a:avLst>
              <a:gd name="adj1" fmla="val 44930"/>
            </a:avLst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11"/>
          <p:cNvCxnSpPr>
            <a:cxnSpLocks/>
            <a:stCxn id="4" idx="1"/>
            <a:endCxn id="5" idx="3"/>
          </p:cNvCxnSpPr>
          <p:nvPr/>
        </p:nvCxnSpPr>
        <p:spPr>
          <a:xfrm rot="10800000" flipV="1">
            <a:off x="2286000" y="4006334"/>
            <a:ext cx="1238250" cy="1717596"/>
          </a:xfrm>
          <a:prstGeom prst="bentConnector3">
            <a:avLst>
              <a:gd name="adj1" fmla="val 34812"/>
            </a:avLst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11"/>
          <p:cNvCxnSpPr>
            <a:cxnSpLocks/>
            <a:stCxn id="4" idx="1"/>
            <a:endCxn id="41" idx="3"/>
          </p:cNvCxnSpPr>
          <p:nvPr/>
        </p:nvCxnSpPr>
        <p:spPr>
          <a:xfrm rot="10800000" flipV="1">
            <a:off x="2314576" y="4006334"/>
            <a:ext cx="1209675" cy="2458582"/>
          </a:xfrm>
          <a:prstGeom prst="bentConnector3">
            <a:avLst>
              <a:gd name="adj1" fmla="val 35039"/>
            </a:avLst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6315075" y="2664234"/>
            <a:ext cx="2447925" cy="369332"/>
          </a:xfrm>
          <a:prstGeom prst="rect">
            <a:avLst/>
          </a:prstGeom>
          <a:solidFill>
            <a:srgbClr val="FF00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CREDIT CARD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305550" y="3172064"/>
            <a:ext cx="2447925" cy="369332"/>
          </a:xfrm>
          <a:prstGeom prst="rect">
            <a:avLst/>
          </a:prstGeom>
          <a:solidFill>
            <a:srgbClr val="FF00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HELOC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324600" y="3647065"/>
            <a:ext cx="2447925" cy="369332"/>
          </a:xfrm>
          <a:prstGeom prst="rect">
            <a:avLst/>
          </a:prstGeom>
          <a:solidFill>
            <a:srgbClr val="FF00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LINE OF CREDIT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315075" y="5134154"/>
            <a:ext cx="2447925" cy="369332"/>
          </a:xfrm>
          <a:prstGeom prst="rect">
            <a:avLst/>
          </a:prstGeom>
          <a:solidFill>
            <a:srgbClr val="FF00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CAR LOAN 2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6315075" y="5712620"/>
            <a:ext cx="2447925" cy="369332"/>
          </a:xfrm>
          <a:prstGeom prst="rect">
            <a:avLst/>
          </a:prstGeom>
          <a:solidFill>
            <a:srgbClr val="FF00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MORTGAGE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315075" y="6194288"/>
            <a:ext cx="2447925" cy="646331"/>
          </a:xfrm>
          <a:prstGeom prst="rect">
            <a:avLst/>
          </a:prstGeom>
          <a:solidFill>
            <a:srgbClr val="FF00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TEMPORARY LIFE INSURANCE</a:t>
            </a:r>
          </a:p>
        </p:txBody>
      </p:sp>
      <p:cxnSp>
        <p:nvCxnSpPr>
          <p:cNvPr id="69" name="Elbow Connector 68"/>
          <p:cNvCxnSpPr>
            <a:stCxn id="4" idx="3"/>
            <a:endCxn id="61" idx="1"/>
          </p:cNvCxnSpPr>
          <p:nvPr/>
        </p:nvCxnSpPr>
        <p:spPr>
          <a:xfrm flipV="1">
            <a:off x="5200650" y="3356730"/>
            <a:ext cx="1104900" cy="649604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Elbow Connector 72"/>
          <p:cNvCxnSpPr>
            <a:stCxn id="4" idx="3"/>
            <a:endCxn id="62" idx="1"/>
          </p:cNvCxnSpPr>
          <p:nvPr/>
        </p:nvCxnSpPr>
        <p:spPr>
          <a:xfrm flipV="1">
            <a:off x="5200650" y="3831731"/>
            <a:ext cx="1123950" cy="174603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Elbow Connector 75"/>
          <p:cNvCxnSpPr>
            <a:stCxn id="4" idx="3"/>
            <a:endCxn id="25" idx="1"/>
          </p:cNvCxnSpPr>
          <p:nvPr/>
        </p:nvCxnSpPr>
        <p:spPr>
          <a:xfrm>
            <a:off x="5200650" y="4006334"/>
            <a:ext cx="1114425" cy="304800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Elbow Connector 78"/>
          <p:cNvCxnSpPr>
            <a:stCxn id="4" idx="3"/>
            <a:endCxn id="26" idx="1"/>
          </p:cNvCxnSpPr>
          <p:nvPr/>
        </p:nvCxnSpPr>
        <p:spPr>
          <a:xfrm>
            <a:off x="5200650" y="4006334"/>
            <a:ext cx="1114425" cy="855465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Elbow Connector 81"/>
          <p:cNvCxnSpPr>
            <a:stCxn id="4" idx="3"/>
            <a:endCxn id="63" idx="1"/>
          </p:cNvCxnSpPr>
          <p:nvPr/>
        </p:nvCxnSpPr>
        <p:spPr>
          <a:xfrm>
            <a:off x="5200650" y="4006334"/>
            <a:ext cx="1114425" cy="1312486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Elbow Connector 84"/>
          <p:cNvCxnSpPr>
            <a:stCxn id="4" idx="3"/>
            <a:endCxn id="64" idx="1"/>
          </p:cNvCxnSpPr>
          <p:nvPr/>
        </p:nvCxnSpPr>
        <p:spPr>
          <a:xfrm>
            <a:off x="5200650" y="4006334"/>
            <a:ext cx="1114425" cy="1890952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Elbow Connector 87"/>
          <p:cNvCxnSpPr>
            <a:stCxn id="4" idx="3"/>
            <a:endCxn id="65" idx="1"/>
          </p:cNvCxnSpPr>
          <p:nvPr/>
        </p:nvCxnSpPr>
        <p:spPr>
          <a:xfrm>
            <a:off x="5200650" y="4006334"/>
            <a:ext cx="1114425" cy="2511120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>
            <a:extLst>
              <a:ext uri="{FF2B5EF4-FFF2-40B4-BE49-F238E27FC236}">
                <a16:creationId xmlns:a16="http://schemas.microsoft.com/office/drawing/2014/main" id="{61A0F6B5-5E02-402A-AD2D-8B10A0D53C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125" y="6216986"/>
            <a:ext cx="1803399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751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6282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Use 2 Accounts, Consolidate Your Assets into “Your Own Bank”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396" y="2425401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INCOME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65939" y="4133398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EXPENSES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0319" y="3617578"/>
            <a:ext cx="1551555" cy="377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Salary $$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84664" y="4545164"/>
            <a:ext cx="1676400" cy="1477328"/>
          </a:xfrm>
          <a:prstGeom prst="rect">
            <a:avLst/>
          </a:prstGeom>
          <a:solidFill>
            <a:srgbClr val="FF00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b="1" dirty="0"/>
              <a:t>EXPENSES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cxnSp>
        <p:nvCxnSpPr>
          <p:cNvPr id="15" name="Elbow Connector 14"/>
          <p:cNvCxnSpPr>
            <a:stCxn id="9" idx="3"/>
            <a:endCxn id="10" idx="1"/>
          </p:cNvCxnSpPr>
          <p:nvPr/>
        </p:nvCxnSpPr>
        <p:spPr>
          <a:xfrm>
            <a:off x="1881874" y="3806500"/>
            <a:ext cx="1302790" cy="1477328"/>
          </a:xfrm>
          <a:prstGeom prst="bentConnector3">
            <a:avLst>
              <a:gd name="adj1" fmla="val 50000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613539" y="4871425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Car Loans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18524" y="5271421"/>
            <a:ext cx="2662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Student Loans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18524" y="444796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Credit Cards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43924" y="5655793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Mortgage</a:t>
            </a:r>
          </a:p>
        </p:txBody>
      </p:sp>
      <p:cxnSp>
        <p:nvCxnSpPr>
          <p:cNvPr id="32" name="Elbow Connector 31"/>
          <p:cNvCxnSpPr>
            <a:stCxn id="10" idx="3"/>
            <a:endCxn id="26" idx="1"/>
          </p:cNvCxnSpPr>
          <p:nvPr/>
        </p:nvCxnSpPr>
        <p:spPr>
          <a:xfrm flipV="1">
            <a:off x="4861064" y="4632626"/>
            <a:ext cx="757460" cy="651202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>
            <a:stCxn id="10" idx="3"/>
            <a:endCxn id="24" idx="1"/>
          </p:cNvCxnSpPr>
          <p:nvPr/>
        </p:nvCxnSpPr>
        <p:spPr>
          <a:xfrm flipV="1">
            <a:off x="4861064" y="5056091"/>
            <a:ext cx="752475" cy="227737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/>
          <p:cNvCxnSpPr>
            <a:stCxn id="10" idx="3"/>
            <a:endCxn id="25" idx="1"/>
          </p:cNvCxnSpPr>
          <p:nvPr/>
        </p:nvCxnSpPr>
        <p:spPr>
          <a:xfrm>
            <a:off x="4861064" y="5283828"/>
            <a:ext cx="757460" cy="172259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1"/>
          <p:cNvCxnSpPr>
            <a:stCxn id="10" idx="3"/>
            <a:endCxn id="27" idx="1"/>
          </p:cNvCxnSpPr>
          <p:nvPr/>
        </p:nvCxnSpPr>
        <p:spPr>
          <a:xfrm>
            <a:off x="4861064" y="5283828"/>
            <a:ext cx="782860" cy="556631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184664" y="2310743"/>
            <a:ext cx="1676400" cy="1477328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b="1" dirty="0"/>
              <a:t>SAVINGS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cxnSp>
        <p:nvCxnSpPr>
          <p:cNvPr id="20" name="Elbow Connector 19"/>
          <p:cNvCxnSpPr>
            <a:stCxn id="9" idx="3"/>
            <a:endCxn id="19" idx="1"/>
          </p:cNvCxnSpPr>
          <p:nvPr/>
        </p:nvCxnSpPr>
        <p:spPr>
          <a:xfrm flipV="1">
            <a:off x="1881874" y="3049407"/>
            <a:ext cx="1302790" cy="757093"/>
          </a:xfrm>
          <a:prstGeom prst="bentConnector3">
            <a:avLst>
              <a:gd name="adj1" fmla="val 50000"/>
            </a:avLst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>
            <a:stCxn id="19" idx="3"/>
            <a:endCxn id="31" idx="1"/>
          </p:cNvCxnSpPr>
          <p:nvPr/>
        </p:nvCxnSpPr>
        <p:spPr>
          <a:xfrm flipV="1">
            <a:off x="4861064" y="3026552"/>
            <a:ext cx="752475" cy="22855"/>
          </a:xfrm>
          <a:prstGeom prst="bentConnector3">
            <a:avLst>
              <a:gd name="adj1" fmla="val 50000"/>
            </a:avLst>
          </a:prstGeom>
          <a:ln w="25400">
            <a:solidFill>
              <a:srgbClr val="3333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613539" y="1902463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YOUR OWN BANK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13539" y="2303277"/>
            <a:ext cx="2105025" cy="1446550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Savings, CD’s</a:t>
            </a:r>
          </a:p>
          <a:p>
            <a:r>
              <a:rPr lang="en-US" b="1" dirty="0"/>
              <a:t>401(k)</a:t>
            </a:r>
          </a:p>
          <a:p>
            <a:r>
              <a:rPr lang="en-US" b="1" dirty="0"/>
              <a:t>IRA</a:t>
            </a:r>
          </a:p>
          <a:p>
            <a:r>
              <a:rPr lang="en-US" b="1" dirty="0"/>
              <a:t>529</a:t>
            </a:r>
          </a:p>
          <a:p>
            <a:r>
              <a:rPr lang="en-US" sz="1600" b="1" dirty="0"/>
              <a:t>Temporary Insurance</a:t>
            </a:r>
            <a:endParaRPr lang="en-US" sz="1600" dirty="0"/>
          </a:p>
        </p:txBody>
      </p:sp>
      <p:cxnSp>
        <p:nvCxnSpPr>
          <p:cNvPr id="41" name="Elbow Connector 40"/>
          <p:cNvCxnSpPr>
            <a:stCxn id="31" idx="3"/>
            <a:endCxn id="26" idx="3"/>
          </p:cNvCxnSpPr>
          <p:nvPr/>
        </p:nvCxnSpPr>
        <p:spPr>
          <a:xfrm>
            <a:off x="7718564" y="3026552"/>
            <a:ext cx="566960" cy="1606074"/>
          </a:xfrm>
          <a:prstGeom prst="bentConnector3">
            <a:avLst>
              <a:gd name="adj1" fmla="val 140320"/>
            </a:avLst>
          </a:prstGeom>
          <a:ln w="254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43"/>
          <p:cNvCxnSpPr>
            <a:stCxn id="31" idx="3"/>
            <a:endCxn id="24" idx="3"/>
          </p:cNvCxnSpPr>
          <p:nvPr/>
        </p:nvCxnSpPr>
        <p:spPr>
          <a:xfrm>
            <a:off x="7718564" y="3026552"/>
            <a:ext cx="561975" cy="2029539"/>
          </a:xfrm>
          <a:prstGeom prst="bentConnector3">
            <a:avLst>
              <a:gd name="adj1" fmla="val 140678"/>
            </a:avLst>
          </a:prstGeom>
          <a:ln w="254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46"/>
          <p:cNvCxnSpPr>
            <a:stCxn id="31" idx="3"/>
            <a:endCxn id="25" idx="3"/>
          </p:cNvCxnSpPr>
          <p:nvPr/>
        </p:nvCxnSpPr>
        <p:spPr>
          <a:xfrm>
            <a:off x="7718564" y="3026552"/>
            <a:ext cx="561975" cy="2429535"/>
          </a:xfrm>
          <a:prstGeom prst="bentConnector3">
            <a:avLst>
              <a:gd name="adj1" fmla="val 140678"/>
            </a:avLst>
          </a:prstGeom>
          <a:ln w="254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7718563" y="2599209"/>
            <a:ext cx="1334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</a:rPr>
              <a:t>Loans</a:t>
            </a:r>
          </a:p>
        </p:txBody>
      </p:sp>
      <p:cxnSp>
        <p:nvCxnSpPr>
          <p:cNvPr id="58" name="Elbow Connector 57"/>
          <p:cNvCxnSpPr>
            <a:stCxn id="31" idx="3"/>
            <a:endCxn id="27" idx="3"/>
          </p:cNvCxnSpPr>
          <p:nvPr/>
        </p:nvCxnSpPr>
        <p:spPr>
          <a:xfrm>
            <a:off x="7718564" y="3026552"/>
            <a:ext cx="592360" cy="2813907"/>
          </a:xfrm>
          <a:prstGeom prst="bentConnector3">
            <a:avLst>
              <a:gd name="adj1" fmla="val 138591"/>
            </a:avLst>
          </a:prstGeom>
          <a:ln w="254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7781925" y="4441200"/>
            <a:ext cx="523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781925" y="4881980"/>
            <a:ext cx="523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808675" y="5286461"/>
            <a:ext cx="523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7823339" y="5663851"/>
            <a:ext cx="523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X</a:t>
            </a:r>
          </a:p>
        </p:txBody>
      </p:sp>
      <p:cxnSp>
        <p:nvCxnSpPr>
          <p:cNvPr id="66" name="Elbow Connector 65"/>
          <p:cNvCxnSpPr>
            <a:stCxn id="10" idx="3"/>
            <a:endCxn id="31" idx="1"/>
          </p:cNvCxnSpPr>
          <p:nvPr/>
        </p:nvCxnSpPr>
        <p:spPr>
          <a:xfrm flipV="1">
            <a:off x="4861064" y="3026552"/>
            <a:ext cx="752475" cy="2257276"/>
          </a:xfrm>
          <a:prstGeom prst="bentConnector3">
            <a:avLst>
              <a:gd name="adj1" fmla="val 50000"/>
            </a:avLst>
          </a:prstGeom>
          <a:ln w="25400">
            <a:solidFill>
              <a:srgbClr val="CC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5098485" y="3817141"/>
            <a:ext cx="1334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C00CC"/>
                </a:solidFill>
              </a:rPr>
              <a:t>Loan Payment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7376044" y="2310743"/>
            <a:ext cx="342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2A08B8"/>
                </a:solidFill>
              </a:rPr>
              <a:t>X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7376044" y="2610067"/>
            <a:ext cx="31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2A08B8"/>
                </a:solidFill>
              </a:rPr>
              <a:t>X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7376044" y="2895600"/>
            <a:ext cx="342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2A08B8"/>
                </a:solidFill>
              </a:rPr>
              <a:t>X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7376044" y="3178044"/>
            <a:ext cx="367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2A08B8"/>
                </a:solidFill>
              </a:rPr>
              <a:t>X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7376045" y="3403870"/>
            <a:ext cx="367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2A08B8"/>
                </a:solidFill>
              </a:rPr>
              <a:t>X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-76200" y="5294519"/>
            <a:ext cx="3429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 dirty="0">
                <a:solidFill>
                  <a:srgbClr val="7030A0"/>
                </a:solidFill>
              </a:rPr>
              <a:t>Ask for a loan on “Your Own Bank” so that you eliminate debts faster.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>
                <a:solidFill>
                  <a:srgbClr val="CC00CC"/>
                </a:solidFill>
              </a:rPr>
              <a:t>Pay your loans to “Your Own Bank” later.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E5F46631-8A5B-4793-9176-C2D0BA6CDA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0"/>
            <a:ext cx="1803399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171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The Idea is to Save and Pay Debt at the Same Time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063" y="3482042"/>
            <a:ext cx="1676400" cy="1477328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INCOME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505200" y="2743408"/>
            <a:ext cx="1676400" cy="646331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SAVINGS ACCOUNT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29400" y="4999104"/>
            <a:ext cx="1752600" cy="923330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r>
              <a:rPr lang="en-US" dirty="0"/>
              <a:t>DEBT</a:t>
            </a:r>
          </a:p>
          <a:p>
            <a:pPr algn="ctr"/>
            <a:endParaRPr lang="en-US" dirty="0"/>
          </a:p>
        </p:txBody>
      </p:sp>
      <p:cxnSp>
        <p:nvCxnSpPr>
          <p:cNvPr id="7" name="Straight Arrow Connector 11"/>
          <p:cNvCxnSpPr>
            <a:cxnSpLocks/>
            <a:stCxn id="4" idx="3"/>
            <a:endCxn id="5" idx="1"/>
          </p:cNvCxnSpPr>
          <p:nvPr/>
        </p:nvCxnSpPr>
        <p:spPr>
          <a:xfrm flipV="1">
            <a:off x="2265463" y="3066574"/>
            <a:ext cx="1239737" cy="1154132"/>
          </a:xfrm>
          <a:prstGeom prst="bentConnector3">
            <a:avLst>
              <a:gd name="adj1" fmla="val 50000"/>
            </a:avLst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>
            <a:cxnSpLocks/>
            <a:stCxn id="20" idx="3"/>
            <a:endCxn id="5" idx="2"/>
          </p:cNvCxnSpPr>
          <p:nvPr/>
        </p:nvCxnSpPr>
        <p:spPr>
          <a:xfrm flipH="1" flipV="1">
            <a:off x="4343400" y="3389739"/>
            <a:ext cx="3887821" cy="3219"/>
          </a:xfrm>
          <a:prstGeom prst="bentConnector4">
            <a:avLst>
              <a:gd name="adj1" fmla="val -5880"/>
              <a:gd name="adj2" fmla="val -25746008"/>
            </a:avLst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cxnSpLocks/>
            <a:stCxn id="16" idx="0"/>
            <a:endCxn id="20" idx="2"/>
          </p:cNvCxnSpPr>
          <p:nvPr/>
        </p:nvCxnSpPr>
        <p:spPr>
          <a:xfrm rot="5400000" flipH="1" flipV="1">
            <a:off x="5426411" y="2910111"/>
            <a:ext cx="883598" cy="3049621"/>
          </a:xfrm>
          <a:prstGeom prst="bentConnector3">
            <a:avLst>
              <a:gd name="adj1" fmla="val 50000"/>
            </a:avLst>
          </a:prstGeom>
          <a:ln w="254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191404" y="4395562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FF"/>
                </a:solidFill>
              </a:rPr>
              <a:t>Pay Back Policy Loan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CD1ECE-57C9-4B64-A659-5435668FD8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6242566"/>
            <a:ext cx="1803399" cy="5334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3B23A7E-151E-404B-BE42-47D56C5AB620}"/>
              </a:ext>
            </a:extLst>
          </p:cNvPr>
          <p:cNvSpPr txBox="1"/>
          <p:nvPr/>
        </p:nvSpPr>
        <p:spPr>
          <a:xfrm>
            <a:off x="2402775" y="2653992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Savings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F2B935-03FA-4A92-AF2F-4B316F2301C0}"/>
              </a:ext>
            </a:extLst>
          </p:cNvPr>
          <p:cNvSpPr txBox="1"/>
          <p:nvPr/>
        </p:nvSpPr>
        <p:spPr>
          <a:xfrm>
            <a:off x="8309243" y="2331128"/>
            <a:ext cx="911563" cy="92333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Borrow Policy Loan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DB98399-570F-4C86-BE6A-F47BF0A11578}"/>
              </a:ext>
            </a:extLst>
          </p:cNvPr>
          <p:cNvSpPr txBox="1"/>
          <p:nvPr/>
        </p:nvSpPr>
        <p:spPr>
          <a:xfrm>
            <a:off x="3505200" y="4876720"/>
            <a:ext cx="1676400" cy="646331"/>
          </a:xfrm>
          <a:prstGeom prst="rect">
            <a:avLst/>
          </a:prstGeom>
          <a:solidFill>
            <a:srgbClr val="FF00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CHECKING ACCOUNT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FF1637-5856-4C6B-A4BC-EF07A88AB254}"/>
              </a:ext>
            </a:extLst>
          </p:cNvPr>
          <p:cNvSpPr txBox="1"/>
          <p:nvPr/>
        </p:nvSpPr>
        <p:spPr>
          <a:xfrm>
            <a:off x="6554821" y="2792793"/>
            <a:ext cx="1676400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r>
              <a:rPr lang="en-US" dirty="0"/>
              <a:t>“YOUR OWN BANK” POLICY</a:t>
            </a:r>
          </a:p>
          <a:p>
            <a:pPr algn="ctr"/>
            <a:endParaRPr lang="en-US" dirty="0"/>
          </a:p>
        </p:txBody>
      </p:sp>
      <p:cxnSp>
        <p:nvCxnSpPr>
          <p:cNvPr id="23" name="Elbow Connector 14">
            <a:extLst>
              <a:ext uri="{FF2B5EF4-FFF2-40B4-BE49-F238E27FC236}">
                <a16:creationId xmlns:a16="http://schemas.microsoft.com/office/drawing/2014/main" id="{C4DE541B-2733-4057-8976-B5E3C8CD3489}"/>
              </a:ext>
            </a:extLst>
          </p:cNvPr>
          <p:cNvCxnSpPr>
            <a:cxnSpLocks/>
            <a:stCxn id="4" idx="3"/>
            <a:endCxn id="16" idx="1"/>
          </p:cNvCxnSpPr>
          <p:nvPr/>
        </p:nvCxnSpPr>
        <p:spPr>
          <a:xfrm>
            <a:off x="2265463" y="4220706"/>
            <a:ext cx="1239737" cy="979180"/>
          </a:xfrm>
          <a:prstGeom prst="bentConnector3">
            <a:avLst>
              <a:gd name="adj1" fmla="val 50000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11">
            <a:extLst>
              <a:ext uri="{FF2B5EF4-FFF2-40B4-BE49-F238E27FC236}">
                <a16:creationId xmlns:a16="http://schemas.microsoft.com/office/drawing/2014/main" id="{EF1C686F-F097-4AE6-8627-6FFF8EDF5E25}"/>
              </a:ext>
            </a:extLst>
          </p:cNvPr>
          <p:cNvCxnSpPr>
            <a:cxnSpLocks/>
            <a:stCxn id="5" idx="0"/>
            <a:endCxn id="20" idx="0"/>
          </p:cNvCxnSpPr>
          <p:nvPr/>
        </p:nvCxnSpPr>
        <p:spPr>
          <a:xfrm rot="16200000" flipH="1">
            <a:off x="5843517" y="1243290"/>
            <a:ext cx="49385" cy="3049621"/>
          </a:xfrm>
          <a:prstGeom prst="bentConnector3">
            <a:avLst>
              <a:gd name="adj1" fmla="val -462894"/>
            </a:avLst>
          </a:prstGeom>
          <a:ln w="254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04987EC9-7A59-461F-BE25-C9F31D3BA151}"/>
              </a:ext>
            </a:extLst>
          </p:cNvPr>
          <p:cNvSpPr txBox="1"/>
          <p:nvPr/>
        </p:nvSpPr>
        <p:spPr>
          <a:xfrm>
            <a:off x="5196862" y="1782050"/>
            <a:ext cx="11446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Monthly Premiums</a:t>
            </a:r>
          </a:p>
        </p:txBody>
      </p:sp>
      <p:cxnSp>
        <p:nvCxnSpPr>
          <p:cNvPr id="34" name="Elbow Connector 14">
            <a:extLst>
              <a:ext uri="{FF2B5EF4-FFF2-40B4-BE49-F238E27FC236}">
                <a16:creationId xmlns:a16="http://schemas.microsoft.com/office/drawing/2014/main" id="{26DCAD31-2326-46AC-92FA-94E6B44A9DBE}"/>
              </a:ext>
            </a:extLst>
          </p:cNvPr>
          <p:cNvCxnSpPr>
            <a:cxnSpLocks/>
            <a:stCxn id="16" idx="3"/>
            <a:endCxn id="6" idx="1"/>
          </p:cNvCxnSpPr>
          <p:nvPr/>
        </p:nvCxnSpPr>
        <p:spPr>
          <a:xfrm>
            <a:off x="5181600" y="5199886"/>
            <a:ext cx="1447800" cy="260883"/>
          </a:xfrm>
          <a:prstGeom prst="bentConnector3">
            <a:avLst>
              <a:gd name="adj1" fmla="val 50000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4F7C5BAD-EF8D-4EFB-8C42-1B2255647E66}"/>
              </a:ext>
            </a:extLst>
          </p:cNvPr>
          <p:cNvSpPr txBox="1"/>
          <p:nvPr/>
        </p:nvSpPr>
        <p:spPr>
          <a:xfrm>
            <a:off x="5224991" y="5619711"/>
            <a:ext cx="1328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Minimum Payments</a:t>
            </a:r>
          </a:p>
        </p:txBody>
      </p:sp>
      <p:cxnSp>
        <p:nvCxnSpPr>
          <p:cNvPr id="39" name="Elbow Connector 14">
            <a:extLst>
              <a:ext uri="{FF2B5EF4-FFF2-40B4-BE49-F238E27FC236}">
                <a16:creationId xmlns:a16="http://schemas.microsoft.com/office/drawing/2014/main" id="{4D995533-F817-4DF8-8F75-7F149DD335E8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5181600" y="3066574"/>
            <a:ext cx="2210204" cy="2071030"/>
          </a:xfrm>
          <a:prstGeom prst="bentConnector3">
            <a:avLst>
              <a:gd name="adj1" fmla="val 50000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1B2DB99C-4BC6-4869-8635-B05C4F1C93D8}"/>
              </a:ext>
            </a:extLst>
          </p:cNvPr>
          <p:cNvSpPr txBox="1"/>
          <p:nvPr/>
        </p:nvSpPr>
        <p:spPr>
          <a:xfrm>
            <a:off x="5052314" y="3089976"/>
            <a:ext cx="1328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Extra Payments</a:t>
            </a:r>
          </a:p>
        </p:txBody>
      </p:sp>
    </p:spTree>
    <p:extLst>
      <p:ext uri="{BB962C8B-B14F-4D97-AF65-F5344CB8AC3E}">
        <p14:creationId xmlns:p14="http://schemas.microsoft.com/office/powerpoint/2010/main" val="16235791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questionscomment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67000" y="1524000"/>
            <a:ext cx="6129358" cy="2235709"/>
          </a:xfrm>
          <a:prstGeom prst="rect">
            <a:avLst/>
          </a:prstGeom>
        </p:spPr>
      </p:pic>
      <p:pic>
        <p:nvPicPr>
          <p:cNvPr id="5" name="Picture 4" descr="visitor-informati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3581400"/>
            <a:ext cx="3153103" cy="2971800"/>
          </a:xfrm>
          <a:prstGeom prst="rect">
            <a:avLst/>
          </a:prstGeom>
        </p:spPr>
      </p:pic>
      <p:pic>
        <p:nvPicPr>
          <p:cNvPr id="6" name="Picture 5" descr="questions comments bubbl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" y="1676400"/>
            <a:ext cx="2628900" cy="173355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Money Goes to Many Hands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05200" y="1732002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Income $$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1771937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DEBTS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76975" y="1916668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ASSETTS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6546" y="2281016"/>
            <a:ext cx="2221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Credit Cards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8653" y="3744741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Student Loans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" y="4511108"/>
            <a:ext cx="21388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Mortgage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8653" y="3007727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Car Loans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95700" y="2874644"/>
            <a:ext cx="1676400" cy="1477328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BANK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cxnSp>
        <p:nvCxnSpPr>
          <p:cNvPr id="12" name="Straight Arrow Connector 11"/>
          <p:cNvCxnSpPr>
            <a:endCxn id="10" idx="0"/>
          </p:cNvCxnSpPr>
          <p:nvPr/>
        </p:nvCxnSpPr>
        <p:spPr>
          <a:xfrm>
            <a:off x="4533900" y="2112644"/>
            <a:ext cx="0" cy="762000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stCxn id="10" idx="1"/>
            <a:endCxn id="6" idx="3"/>
          </p:cNvCxnSpPr>
          <p:nvPr/>
        </p:nvCxnSpPr>
        <p:spPr>
          <a:xfrm rot="10800000">
            <a:off x="2748454" y="2465682"/>
            <a:ext cx="947247" cy="1147626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lbow Connector 14"/>
          <p:cNvCxnSpPr>
            <a:stCxn id="10" idx="1"/>
            <a:endCxn id="9" idx="3"/>
          </p:cNvCxnSpPr>
          <p:nvPr/>
        </p:nvCxnSpPr>
        <p:spPr>
          <a:xfrm rot="10800000">
            <a:off x="2748454" y="3192394"/>
            <a:ext cx="947247" cy="420915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>
            <a:stCxn id="10" idx="1"/>
            <a:endCxn id="7" idx="3"/>
          </p:cNvCxnSpPr>
          <p:nvPr/>
        </p:nvCxnSpPr>
        <p:spPr>
          <a:xfrm rot="10800000" flipV="1">
            <a:off x="2748454" y="3613307"/>
            <a:ext cx="947247" cy="316099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stCxn id="10" idx="1"/>
            <a:endCxn id="8" idx="3"/>
          </p:cNvCxnSpPr>
          <p:nvPr/>
        </p:nvCxnSpPr>
        <p:spPr>
          <a:xfrm rot="10800000" flipV="1">
            <a:off x="2748454" y="3613308"/>
            <a:ext cx="947247" cy="1082466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124575" y="2973169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Life Insurance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129560" y="3577460"/>
            <a:ext cx="3019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University Savings</a:t>
            </a:r>
          </a:p>
          <a:p>
            <a:r>
              <a:rPr lang="en-US" dirty="0"/>
              <a:t>     Plan 519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124575" y="2435304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Medical Savings (HSA)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24575" y="4351972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Retirement Account (401k)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124575" y="4979253"/>
            <a:ext cx="2666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Retirement Account (IRA)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124575" y="5559504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Investment Savings</a:t>
            </a:r>
          </a:p>
        </p:txBody>
      </p:sp>
      <p:cxnSp>
        <p:nvCxnSpPr>
          <p:cNvPr id="32" name="Elbow Connector 31"/>
          <p:cNvCxnSpPr>
            <a:stCxn id="10" idx="3"/>
            <a:endCxn id="26" idx="1"/>
          </p:cNvCxnSpPr>
          <p:nvPr/>
        </p:nvCxnSpPr>
        <p:spPr>
          <a:xfrm flipV="1">
            <a:off x="5372100" y="2619970"/>
            <a:ext cx="752475" cy="993338"/>
          </a:xfrm>
          <a:prstGeom prst="bentConnector3">
            <a:avLst>
              <a:gd name="adj1" fmla="val 50000"/>
            </a:avLst>
          </a:prstGeom>
          <a:ln w="19050">
            <a:solidFill>
              <a:srgbClr val="2A08B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124575" y="6169104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Business Savings</a:t>
            </a:r>
          </a:p>
        </p:txBody>
      </p:sp>
      <p:cxnSp>
        <p:nvCxnSpPr>
          <p:cNvPr id="36" name="Elbow Connector 35"/>
          <p:cNvCxnSpPr>
            <a:stCxn id="10" idx="3"/>
            <a:endCxn id="24" idx="1"/>
          </p:cNvCxnSpPr>
          <p:nvPr/>
        </p:nvCxnSpPr>
        <p:spPr>
          <a:xfrm flipV="1">
            <a:off x="5372100" y="3157835"/>
            <a:ext cx="752475" cy="455473"/>
          </a:xfrm>
          <a:prstGeom prst="bentConnector3">
            <a:avLst>
              <a:gd name="adj1" fmla="val 50000"/>
            </a:avLst>
          </a:prstGeom>
          <a:ln w="19050">
            <a:solidFill>
              <a:srgbClr val="2A08B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/>
          <p:cNvCxnSpPr>
            <a:stCxn id="10" idx="3"/>
            <a:endCxn id="25" idx="1"/>
          </p:cNvCxnSpPr>
          <p:nvPr/>
        </p:nvCxnSpPr>
        <p:spPr>
          <a:xfrm>
            <a:off x="5372100" y="3613308"/>
            <a:ext cx="757460" cy="287318"/>
          </a:xfrm>
          <a:prstGeom prst="bentConnector3">
            <a:avLst>
              <a:gd name="adj1" fmla="val 50000"/>
            </a:avLst>
          </a:prstGeom>
          <a:ln w="19050">
            <a:solidFill>
              <a:srgbClr val="2A08B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1"/>
          <p:cNvCxnSpPr>
            <a:stCxn id="10" idx="3"/>
            <a:endCxn id="27" idx="1"/>
          </p:cNvCxnSpPr>
          <p:nvPr/>
        </p:nvCxnSpPr>
        <p:spPr>
          <a:xfrm>
            <a:off x="5372100" y="3613308"/>
            <a:ext cx="752475" cy="1061830"/>
          </a:xfrm>
          <a:prstGeom prst="bentConnector3">
            <a:avLst>
              <a:gd name="adj1" fmla="val 50000"/>
            </a:avLst>
          </a:prstGeom>
          <a:ln w="19050">
            <a:solidFill>
              <a:srgbClr val="2A08B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>
            <a:stCxn id="10" idx="3"/>
            <a:endCxn id="28" idx="1"/>
          </p:cNvCxnSpPr>
          <p:nvPr/>
        </p:nvCxnSpPr>
        <p:spPr>
          <a:xfrm>
            <a:off x="5372100" y="3613308"/>
            <a:ext cx="752475" cy="1689111"/>
          </a:xfrm>
          <a:prstGeom prst="bentConnector3">
            <a:avLst>
              <a:gd name="adj1" fmla="val 50000"/>
            </a:avLst>
          </a:prstGeom>
          <a:ln w="19050">
            <a:solidFill>
              <a:srgbClr val="2A08B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47"/>
          <p:cNvCxnSpPr>
            <a:stCxn id="10" idx="3"/>
            <a:endCxn id="29" idx="1"/>
          </p:cNvCxnSpPr>
          <p:nvPr/>
        </p:nvCxnSpPr>
        <p:spPr>
          <a:xfrm>
            <a:off x="5372100" y="3613308"/>
            <a:ext cx="752475" cy="2130862"/>
          </a:xfrm>
          <a:prstGeom prst="bentConnector3">
            <a:avLst>
              <a:gd name="adj1" fmla="val 50000"/>
            </a:avLst>
          </a:prstGeom>
          <a:ln w="19050">
            <a:solidFill>
              <a:srgbClr val="2A08B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Elbow Connector 51"/>
          <p:cNvCxnSpPr>
            <a:stCxn id="10" idx="3"/>
            <a:endCxn id="34" idx="1"/>
          </p:cNvCxnSpPr>
          <p:nvPr/>
        </p:nvCxnSpPr>
        <p:spPr>
          <a:xfrm>
            <a:off x="5372100" y="3613308"/>
            <a:ext cx="752475" cy="2740462"/>
          </a:xfrm>
          <a:prstGeom prst="bentConnector3">
            <a:avLst>
              <a:gd name="adj1" fmla="val 50000"/>
            </a:avLst>
          </a:prstGeom>
          <a:ln w="19050">
            <a:solidFill>
              <a:srgbClr val="2A08B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24075" cy="62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9031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8248"/>
            <a:ext cx="8229600" cy="789390"/>
          </a:xfrm>
        </p:spPr>
        <p:txBody>
          <a:bodyPr/>
          <a:lstStyle/>
          <a:p>
            <a:r>
              <a:rPr lang="en-US" b="1" dirty="0"/>
              <a:t>Money Goes to Many Hands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05200" y="1732002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Income $$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1771937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DEBTS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76975" y="1916668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ASSETTS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6546" y="2281016"/>
            <a:ext cx="2221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Bank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8653" y="3744741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University / Government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" y="4511108"/>
            <a:ext cx="21388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Constructor / Government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8653" y="3007727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Bank 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95700" y="2874644"/>
            <a:ext cx="1676400" cy="1477328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BANK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cxnSp>
        <p:nvCxnSpPr>
          <p:cNvPr id="12" name="Straight Arrow Connector 11"/>
          <p:cNvCxnSpPr>
            <a:endCxn id="10" idx="0"/>
          </p:cNvCxnSpPr>
          <p:nvPr/>
        </p:nvCxnSpPr>
        <p:spPr>
          <a:xfrm>
            <a:off x="4533900" y="2112644"/>
            <a:ext cx="0" cy="762000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stCxn id="10" idx="1"/>
            <a:endCxn id="6" idx="3"/>
          </p:cNvCxnSpPr>
          <p:nvPr/>
        </p:nvCxnSpPr>
        <p:spPr>
          <a:xfrm rot="10800000">
            <a:off x="2748454" y="2465682"/>
            <a:ext cx="947247" cy="1147626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lbow Connector 14"/>
          <p:cNvCxnSpPr>
            <a:stCxn id="10" idx="1"/>
            <a:endCxn id="9" idx="3"/>
          </p:cNvCxnSpPr>
          <p:nvPr/>
        </p:nvCxnSpPr>
        <p:spPr>
          <a:xfrm rot="10800000">
            <a:off x="2748454" y="3192394"/>
            <a:ext cx="947247" cy="420915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>
            <a:stCxn id="10" idx="1"/>
            <a:endCxn id="7" idx="3"/>
          </p:cNvCxnSpPr>
          <p:nvPr/>
        </p:nvCxnSpPr>
        <p:spPr>
          <a:xfrm rot="10800000" flipV="1">
            <a:off x="2748454" y="3613307"/>
            <a:ext cx="947247" cy="454599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stCxn id="10" idx="1"/>
            <a:endCxn id="8" idx="3"/>
          </p:cNvCxnSpPr>
          <p:nvPr/>
        </p:nvCxnSpPr>
        <p:spPr>
          <a:xfrm rot="10800000" flipV="1">
            <a:off x="2748454" y="3613308"/>
            <a:ext cx="947247" cy="1220966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124575" y="2973169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Insurance Company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129560" y="3577460"/>
            <a:ext cx="3019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Mutual Fund 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124575" y="2435304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Bank 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23863" y="4167306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Mutual Fund 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129560" y="4747989"/>
            <a:ext cx="2666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Investment Company 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124575" y="5559504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Investment Company 2</a:t>
            </a:r>
          </a:p>
        </p:txBody>
      </p:sp>
      <p:cxnSp>
        <p:nvCxnSpPr>
          <p:cNvPr id="32" name="Elbow Connector 31"/>
          <p:cNvCxnSpPr>
            <a:stCxn id="10" idx="3"/>
            <a:endCxn id="26" idx="1"/>
          </p:cNvCxnSpPr>
          <p:nvPr/>
        </p:nvCxnSpPr>
        <p:spPr>
          <a:xfrm flipV="1">
            <a:off x="5372100" y="2619970"/>
            <a:ext cx="752475" cy="993338"/>
          </a:xfrm>
          <a:prstGeom prst="bentConnector3">
            <a:avLst>
              <a:gd name="adj1" fmla="val 50000"/>
            </a:avLst>
          </a:prstGeom>
          <a:ln w="19050">
            <a:solidFill>
              <a:srgbClr val="2A08B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124575" y="6169104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Bank 4</a:t>
            </a:r>
          </a:p>
        </p:txBody>
      </p:sp>
      <p:cxnSp>
        <p:nvCxnSpPr>
          <p:cNvPr id="36" name="Elbow Connector 35"/>
          <p:cNvCxnSpPr>
            <a:stCxn id="10" idx="3"/>
            <a:endCxn id="24" idx="1"/>
          </p:cNvCxnSpPr>
          <p:nvPr/>
        </p:nvCxnSpPr>
        <p:spPr>
          <a:xfrm flipV="1">
            <a:off x="5372100" y="3157835"/>
            <a:ext cx="752475" cy="455473"/>
          </a:xfrm>
          <a:prstGeom prst="bentConnector3">
            <a:avLst>
              <a:gd name="adj1" fmla="val 50000"/>
            </a:avLst>
          </a:prstGeom>
          <a:ln w="19050">
            <a:solidFill>
              <a:srgbClr val="2A08B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/>
          <p:cNvCxnSpPr>
            <a:stCxn id="10" idx="3"/>
            <a:endCxn id="25" idx="1"/>
          </p:cNvCxnSpPr>
          <p:nvPr/>
        </p:nvCxnSpPr>
        <p:spPr>
          <a:xfrm>
            <a:off x="5372100" y="3613308"/>
            <a:ext cx="757460" cy="148818"/>
          </a:xfrm>
          <a:prstGeom prst="bentConnector3">
            <a:avLst>
              <a:gd name="adj1" fmla="val 50000"/>
            </a:avLst>
          </a:prstGeom>
          <a:ln w="19050">
            <a:solidFill>
              <a:srgbClr val="2A08B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1"/>
          <p:cNvCxnSpPr>
            <a:stCxn id="10" idx="3"/>
            <a:endCxn id="27" idx="1"/>
          </p:cNvCxnSpPr>
          <p:nvPr/>
        </p:nvCxnSpPr>
        <p:spPr>
          <a:xfrm>
            <a:off x="5372100" y="3613308"/>
            <a:ext cx="751763" cy="738664"/>
          </a:xfrm>
          <a:prstGeom prst="bentConnector3">
            <a:avLst>
              <a:gd name="adj1" fmla="val 50000"/>
            </a:avLst>
          </a:prstGeom>
          <a:ln w="19050">
            <a:solidFill>
              <a:srgbClr val="2A08B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>
            <a:stCxn id="10" idx="3"/>
            <a:endCxn id="28" idx="1"/>
          </p:cNvCxnSpPr>
          <p:nvPr/>
        </p:nvCxnSpPr>
        <p:spPr>
          <a:xfrm>
            <a:off x="5372100" y="3613308"/>
            <a:ext cx="757460" cy="1319347"/>
          </a:xfrm>
          <a:prstGeom prst="bentConnector3">
            <a:avLst>
              <a:gd name="adj1" fmla="val 50000"/>
            </a:avLst>
          </a:prstGeom>
          <a:ln w="19050">
            <a:solidFill>
              <a:srgbClr val="2A08B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47"/>
          <p:cNvCxnSpPr>
            <a:stCxn id="10" idx="3"/>
            <a:endCxn id="29" idx="1"/>
          </p:cNvCxnSpPr>
          <p:nvPr/>
        </p:nvCxnSpPr>
        <p:spPr>
          <a:xfrm>
            <a:off x="5372100" y="3613308"/>
            <a:ext cx="752475" cy="2130862"/>
          </a:xfrm>
          <a:prstGeom prst="bentConnector3">
            <a:avLst>
              <a:gd name="adj1" fmla="val 50000"/>
            </a:avLst>
          </a:prstGeom>
          <a:ln w="19050">
            <a:solidFill>
              <a:srgbClr val="2A08B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Elbow Connector 51"/>
          <p:cNvCxnSpPr>
            <a:stCxn id="10" idx="3"/>
            <a:endCxn id="34" idx="1"/>
          </p:cNvCxnSpPr>
          <p:nvPr/>
        </p:nvCxnSpPr>
        <p:spPr>
          <a:xfrm>
            <a:off x="5372100" y="3613308"/>
            <a:ext cx="752475" cy="2740462"/>
          </a:xfrm>
          <a:prstGeom prst="bentConnector3">
            <a:avLst>
              <a:gd name="adj1" fmla="val 50000"/>
            </a:avLst>
          </a:prstGeom>
          <a:ln w="19050">
            <a:solidFill>
              <a:srgbClr val="2A08B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24075" cy="62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7495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The 2 Most Important Questions of Your Life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1535113"/>
            <a:ext cx="4344988" cy="639762"/>
          </a:xfrm>
        </p:spPr>
        <p:txBody>
          <a:bodyPr>
            <a:noAutofit/>
          </a:bodyPr>
          <a:lstStyle/>
          <a:p>
            <a:pPr algn="ctr"/>
            <a:r>
              <a:rPr lang="en-US" sz="2800" u="sng" dirty="0"/>
              <a:t>WHAT DO YOU WANT</a:t>
            </a:r>
            <a:r>
              <a:rPr lang="en-US" sz="2800" dirty="0"/>
              <a:t>?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498975" cy="639762"/>
          </a:xfrm>
        </p:spPr>
        <p:txBody>
          <a:bodyPr>
            <a:noAutofit/>
          </a:bodyPr>
          <a:lstStyle/>
          <a:p>
            <a:pPr algn="ctr"/>
            <a:r>
              <a:rPr lang="es-ES" sz="2800" u="sng" dirty="0"/>
              <a:t>WHY DO YOU WANT IT</a:t>
            </a:r>
            <a:r>
              <a:rPr lang="en-US" sz="2800" u="sng" dirty="0"/>
              <a:t>?</a:t>
            </a:r>
          </a:p>
        </p:txBody>
      </p:sp>
      <p:pic>
        <p:nvPicPr>
          <p:cNvPr id="12" name="Content Placeholder 11" descr="why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953000" y="2362200"/>
            <a:ext cx="3660775" cy="1801250"/>
          </a:xfrm>
        </p:spPr>
      </p:pic>
      <p:pic>
        <p:nvPicPr>
          <p:cNvPr id="7" name="Content Placeholder 6" descr="Beach-Holidays.jpg"/>
          <p:cNvPicPr>
            <a:picLocks noGrp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438400" y="4038600"/>
            <a:ext cx="1981200" cy="1511531"/>
          </a:xfrm>
          <a:prstGeom prst="rect">
            <a:avLst/>
          </a:prstGeom>
        </p:spPr>
      </p:pic>
      <p:pic>
        <p:nvPicPr>
          <p:cNvPr id="8" name="Picture 7" descr="family-psychology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38400" y="2514600"/>
            <a:ext cx="2057400" cy="1371600"/>
          </a:xfrm>
          <a:prstGeom prst="rect">
            <a:avLst/>
          </a:prstGeom>
        </p:spPr>
      </p:pic>
      <p:pic>
        <p:nvPicPr>
          <p:cNvPr id="9" name="Picture 8" descr="gold-and-money-877 - Copy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2400" y="2514600"/>
            <a:ext cx="2203390" cy="1371600"/>
          </a:xfrm>
          <a:prstGeom prst="rect">
            <a:avLst/>
          </a:prstGeom>
        </p:spPr>
      </p:pic>
      <p:pic>
        <p:nvPicPr>
          <p:cNvPr id="13" name="Picture 12" descr="purpos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48200" y="4419600"/>
            <a:ext cx="2847975" cy="1243364"/>
          </a:xfrm>
          <a:prstGeom prst="rect">
            <a:avLst/>
          </a:prstGeom>
        </p:spPr>
      </p:pic>
      <p:pic>
        <p:nvPicPr>
          <p:cNvPr id="14" name="Picture 13" descr="brain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11732" y="4343400"/>
            <a:ext cx="1379041" cy="1371600"/>
          </a:xfrm>
          <a:prstGeom prst="rect">
            <a:avLst/>
          </a:prstGeom>
        </p:spPr>
      </p:pic>
      <p:pic>
        <p:nvPicPr>
          <p:cNvPr id="15" name="Picture 14" descr="dream home and cars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52400" y="4038600"/>
            <a:ext cx="2248524" cy="150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360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990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FINANCIAL SECURITY SEMINAR</a:t>
            </a:r>
            <a:br>
              <a:rPr lang="en-US" b="1" dirty="0"/>
            </a:br>
            <a:r>
              <a:rPr lang="en-US" sz="3600" b="1" i="1" dirty="0"/>
              <a:t>How to Become Your Own Bank</a:t>
            </a:r>
            <a:endParaRPr lang="en-US" sz="3600" i="1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1389038" y="5661368"/>
            <a:ext cx="6400800" cy="1301192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By Alex </a:t>
            </a:r>
            <a:r>
              <a:rPr lang="en-US" sz="2800" b="1" dirty="0" err="1">
                <a:solidFill>
                  <a:schemeClr val="tx1"/>
                </a:solidFill>
              </a:rPr>
              <a:t>Barrón</a:t>
            </a:r>
            <a:endParaRPr lang="en-US" sz="2800" b="1" dirty="0">
              <a:solidFill>
                <a:schemeClr val="tx1"/>
              </a:solidFill>
            </a:endParaRPr>
          </a:p>
          <a:p>
            <a:r>
              <a:rPr lang="en-US" sz="2800" b="1" u="sng" dirty="0">
                <a:hlinkClick r:id="rId2"/>
              </a:rPr>
              <a:t>www.</a:t>
            </a:r>
            <a:r>
              <a:rPr lang="en-US" sz="2800" b="1" u="sng" dirty="0">
                <a:hlinkClick r:id="rId3"/>
              </a:rPr>
              <a:t> wealthheritage</a:t>
            </a:r>
            <a:r>
              <a:rPr lang="en-US" sz="2800" b="1" u="sng" dirty="0">
                <a:hlinkClick r:id="rId2"/>
              </a:rPr>
              <a:t>.com</a:t>
            </a:r>
            <a:endParaRPr lang="en-US" sz="2800" dirty="0"/>
          </a:p>
          <a:p>
            <a:endParaRPr lang="en-US" dirty="0"/>
          </a:p>
        </p:txBody>
      </p:sp>
      <p:pic>
        <p:nvPicPr>
          <p:cNvPr id="9" name="Picture 8" descr="gold-and-money-877 - Copy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2000" y="1066800"/>
            <a:ext cx="2743200" cy="1905000"/>
          </a:xfrm>
          <a:prstGeom prst="rect">
            <a:avLst/>
          </a:prstGeom>
        </p:spPr>
      </p:pic>
      <p:pic>
        <p:nvPicPr>
          <p:cNvPr id="11" name="Picture 10" descr="dream home and car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91200" y="1100616"/>
            <a:ext cx="2743200" cy="1728787"/>
          </a:xfrm>
          <a:prstGeom prst="rect">
            <a:avLst/>
          </a:prstGeom>
        </p:spPr>
      </p:pic>
      <p:pic>
        <p:nvPicPr>
          <p:cNvPr id="12" name="Content Placeholder 6" descr="Beach-Holidays.jp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38800" y="3657600"/>
            <a:ext cx="2610387" cy="1752600"/>
          </a:xfrm>
          <a:prstGeom prst="rect">
            <a:avLst/>
          </a:prstGeom>
        </p:spPr>
      </p:pic>
      <p:pic>
        <p:nvPicPr>
          <p:cNvPr id="13" name="Picture 12" descr="Life-Insurance-Policies.jp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371604" y="2429028"/>
            <a:ext cx="2610096" cy="1731875"/>
          </a:xfrm>
          <a:prstGeom prst="rect">
            <a:avLst/>
          </a:prstGeom>
        </p:spPr>
      </p:pic>
      <p:pic>
        <p:nvPicPr>
          <p:cNvPr id="10" name="Picture 9" descr="family-psychology.jpg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62000" y="3657600"/>
            <a:ext cx="2819400" cy="18288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91200" y="5410200"/>
            <a:ext cx="243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How to Enjoy a Predictable Income and Better Retirement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72200" y="2782669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How to Finance Major Purchases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2000" y="5486400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How to Pay your Kids Education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810000" y="3810000"/>
            <a:ext cx="1447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How to Protect Your Love Ones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62000" y="2971800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Take Control of Your Money - Become Your Own Bank 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925" y="6229752"/>
            <a:ext cx="2124075" cy="62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470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81000"/>
            <a:ext cx="7772400" cy="185102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LESSON 2: HOW TO ACHIEVE FINANCIAL SECURITY? </a:t>
            </a:r>
            <a:br>
              <a:rPr lang="en-US" b="1" dirty="0"/>
            </a:br>
            <a:r>
              <a:rPr lang="en-US" b="1" dirty="0"/>
              <a:t>PAY YOURSELF FIRST!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Pay_yourself_firs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2600" y="2667000"/>
            <a:ext cx="5627180" cy="3733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561" y="685800"/>
            <a:ext cx="7200900" cy="695325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   WHAT IS MONEY FOR?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686800" cy="5334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u="sng" dirty="0"/>
              <a:t>SHORT TERM </a:t>
            </a:r>
          </a:p>
          <a:p>
            <a:r>
              <a:rPr lang="en-US" dirty="0"/>
              <a:t>For Living - Spending on Food, Clothes, Gasoline </a:t>
            </a:r>
          </a:p>
          <a:p>
            <a:r>
              <a:rPr lang="en-US" dirty="0"/>
              <a:t>To Pay Debts - What We Already Consumed </a:t>
            </a:r>
          </a:p>
          <a:p>
            <a:r>
              <a:rPr lang="en-US" dirty="0"/>
              <a:t>To Enjoy - Spending on Fun, Entertainment, Vacations</a:t>
            </a:r>
          </a:p>
          <a:p>
            <a:r>
              <a:rPr lang="en-US" dirty="0"/>
              <a:t> For Protection - In case something bad happens</a:t>
            </a:r>
          </a:p>
          <a:p>
            <a:pPr>
              <a:buNone/>
            </a:pPr>
            <a:r>
              <a:rPr lang="en-US" b="1" u="sng" dirty="0"/>
              <a:t> LONG TERM </a:t>
            </a:r>
          </a:p>
          <a:p>
            <a:r>
              <a:rPr lang="en-US" dirty="0"/>
              <a:t>For Large Purchases - Cars and House</a:t>
            </a:r>
          </a:p>
          <a:p>
            <a:r>
              <a:rPr lang="en-US" dirty="0"/>
              <a:t>To Save - Children's Education</a:t>
            </a:r>
          </a:p>
          <a:p>
            <a:r>
              <a:rPr lang="en-US" dirty="0"/>
              <a:t>For a Business - Save Capital and Grow</a:t>
            </a:r>
          </a:p>
          <a:p>
            <a:r>
              <a:rPr lang="en-US" dirty="0"/>
              <a:t>To Invest - Our Retirement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4" y="0"/>
            <a:ext cx="2124075" cy="6282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50" y="228600"/>
            <a:ext cx="20574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675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b="1" dirty="0"/>
              <a:t>Rich vs. Middle Class vs. Poor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3276600" cy="5410200"/>
          </a:xfrm>
        </p:spPr>
        <p:txBody>
          <a:bodyPr/>
          <a:lstStyle/>
          <a:p>
            <a:pPr marL="457200" indent="-457200" eaLnBrk="1" hangingPunct="1">
              <a:buFont typeface="Arial" charset="0"/>
              <a:buNone/>
            </a:pPr>
            <a:r>
              <a:rPr lang="en-US" altLang="en-US" sz="3600" b="1" dirty="0">
                <a:solidFill>
                  <a:srgbClr val="FF0000"/>
                </a:solidFill>
              </a:rPr>
              <a:t>Poor</a:t>
            </a:r>
            <a:r>
              <a:rPr lang="en-US" altLang="en-US" sz="3600" dirty="0"/>
              <a:t> </a:t>
            </a:r>
          </a:p>
          <a:p>
            <a:pPr marL="457200" indent="-457200" eaLnBrk="1" hangingPunct="1">
              <a:buFont typeface="Arial" charset="0"/>
              <a:buNone/>
            </a:pPr>
            <a:r>
              <a:rPr lang="en-US" altLang="en-US" sz="2800" dirty="0"/>
              <a:t>  Win     $100 </a:t>
            </a:r>
          </a:p>
          <a:p>
            <a:pPr marL="457200" indent="-457200" eaLnBrk="1" hangingPunct="1">
              <a:buFont typeface="Arial" charset="0"/>
              <a:buNone/>
            </a:pPr>
            <a:r>
              <a:rPr lang="en-US" altLang="en-US" sz="2800" dirty="0"/>
              <a:t>- Spend   $101</a:t>
            </a:r>
          </a:p>
          <a:p>
            <a:pPr marL="457200" indent="-457200" eaLnBrk="1" hangingPunct="1">
              <a:buFont typeface="Arial" charset="0"/>
              <a:buNone/>
            </a:pPr>
            <a:r>
              <a:rPr lang="en-US" altLang="en-US" sz="2800" baseline="-25000" dirty="0"/>
              <a:t>======================</a:t>
            </a:r>
          </a:p>
          <a:p>
            <a:pPr marL="457200" indent="-457200" eaLnBrk="1" hangingPunct="1">
              <a:buFont typeface="Arial" charset="0"/>
              <a:buNone/>
            </a:pPr>
            <a:r>
              <a:rPr lang="en-US" altLang="en-US" sz="2800" b="1" dirty="0">
                <a:solidFill>
                  <a:srgbClr val="FF0000"/>
                </a:solidFill>
              </a:rPr>
              <a:t>Borrow =  </a:t>
            </a:r>
          </a:p>
          <a:p>
            <a:pPr marL="457200" indent="-457200" eaLnBrk="1" hangingPunct="1">
              <a:buFont typeface="Arial" charset="0"/>
              <a:buNone/>
            </a:pPr>
            <a:r>
              <a:rPr lang="en-US" altLang="en-US" sz="2800" b="1" dirty="0">
                <a:solidFill>
                  <a:srgbClr val="FF0000"/>
                </a:solidFill>
              </a:rPr>
              <a:t>                     ($1)</a:t>
            </a:r>
          </a:p>
          <a:p>
            <a:pPr marL="457200" indent="-457200" eaLnBrk="1" hangingPunct="1"/>
            <a:endParaRPr lang="en-US" altLang="en-US" sz="28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2895600" cy="365125"/>
          </a:xfrm>
        </p:spPr>
        <p:txBody>
          <a:bodyPr/>
          <a:lstStyle/>
          <a:p>
            <a:pPr algn="l">
              <a:defRPr/>
            </a:pPr>
            <a:r>
              <a:rPr lang="en-US" dirty="0"/>
              <a:t>© Alex Barrón 2012</a:t>
            </a:r>
          </a:p>
        </p:txBody>
      </p:sp>
      <p:sp>
        <p:nvSpPr>
          <p:cNvPr id="25605" name="Slide Number Placeholder 7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92875"/>
            <a:ext cx="21336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C7109EF7-D7C1-4321-852E-BEB9A68B9DCF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25606" name="Content Placeholder 2"/>
          <p:cNvSpPr txBox="1">
            <a:spLocks/>
          </p:cNvSpPr>
          <p:nvPr/>
        </p:nvSpPr>
        <p:spPr bwMode="auto">
          <a:xfrm>
            <a:off x="3200400" y="1219200"/>
            <a:ext cx="28194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eaLnBrk="1" hangingPunct="1">
              <a:spcBef>
                <a:spcPct val="20000"/>
              </a:spcBef>
              <a:buFont typeface="Arial" charset="0"/>
              <a:buNone/>
            </a:pPr>
            <a:r>
              <a:rPr lang="en-US" altLang="en-US" sz="3600" b="1" dirty="0">
                <a:solidFill>
                  <a:srgbClr val="3333FF"/>
                </a:solidFill>
                <a:latin typeface="Calibri" pitchFamily="34" charset="0"/>
              </a:rPr>
              <a:t>Middle Class</a:t>
            </a:r>
            <a:endParaRPr lang="en-US" altLang="en-US" sz="3600" dirty="0">
              <a:solidFill>
                <a:srgbClr val="3333FF"/>
              </a:solidFill>
              <a:latin typeface="Calibri" pitchFamily="34" charset="0"/>
            </a:endParaRPr>
          </a:p>
          <a:p>
            <a:pPr marL="457200" indent="-457200" eaLnBrk="1" hangingPunct="1">
              <a:spcBef>
                <a:spcPct val="20000"/>
              </a:spcBef>
            </a:pPr>
            <a:r>
              <a:rPr lang="en-US" altLang="en-US" sz="2800" dirty="0">
                <a:latin typeface="Calibri" pitchFamily="34" charset="0"/>
              </a:rPr>
              <a:t>   Win         $100 </a:t>
            </a:r>
          </a:p>
          <a:p>
            <a:pPr marL="457200" indent="-457200" eaLnBrk="1" hangingPunct="1">
              <a:spcBef>
                <a:spcPct val="20000"/>
              </a:spcBef>
            </a:pPr>
            <a:r>
              <a:rPr lang="en-US" altLang="en-US" sz="2800" dirty="0">
                <a:latin typeface="Calibri" pitchFamily="34" charset="0"/>
              </a:rPr>
              <a:t>-  Spend     $100</a:t>
            </a:r>
          </a:p>
          <a:p>
            <a:pPr marL="457200" indent="-457200" eaLnBrk="1" hangingPunct="1"/>
            <a:r>
              <a:rPr lang="en-US" altLang="en-US" sz="2800" baseline="-25000" dirty="0">
                <a:latin typeface="Calibri" pitchFamily="34" charset="0"/>
              </a:rPr>
              <a:t>======================</a:t>
            </a:r>
            <a:endParaRPr lang="en-US" altLang="en-US" sz="2800" dirty="0">
              <a:latin typeface="Calibri" pitchFamily="34" charset="0"/>
            </a:endParaRPr>
          </a:p>
          <a:p>
            <a:pPr marL="457200" indent="-457200" eaLnBrk="1" hangingPunct="1"/>
            <a:r>
              <a:rPr lang="en-US" altLang="en-US" sz="2800" b="1" dirty="0">
                <a:latin typeface="Calibri" pitchFamily="34" charset="0"/>
              </a:rPr>
              <a:t>Net Income= $0</a:t>
            </a:r>
          </a:p>
        </p:txBody>
      </p:sp>
      <p:sp>
        <p:nvSpPr>
          <p:cNvPr id="25607" name="Content Placeholder 2"/>
          <p:cNvSpPr txBox="1">
            <a:spLocks/>
          </p:cNvSpPr>
          <p:nvPr/>
        </p:nvSpPr>
        <p:spPr bwMode="auto">
          <a:xfrm>
            <a:off x="6172200" y="1219200"/>
            <a:ext cx="29718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eaLnBrk="1" hangingPunct="1">
              <a:spcBef>
                <a:spcPct val="20000"/>
              </a:spcBef>
            </a:pPr>
            <a:r>
              <a:rPr lang="en-US" altLang="en-US" sz="3600" b="1" dirty="0">
                <a:solidFill>
                  <a:srgbClr val="00B050"/>
                </a:solidFill>
                <a:latin typeface="Calibri" pitchFamily="34" charset="0"/>
              </a:rPr>
              <a:t>Rich</a:t>
            </a:r>
            <a:endParaRPr lang="en-US" altLang="en-US" sz="3600" dirty="0">
              <a:solidFill>
                <a:srgbClr val="00B050"/>
              </a:solidFill>
              <a:latin typeface="Calibri" pitchFamily="34" charset="0"/>
            </a:endParaRPr>
          </a:p>
          <a:p>
            <a:pPr marL="457200" indent="-457200" eaLnBrk="1" hangingPunct="1">
              <a:spcBef>
                <a:spcPct val="20000"/>
              </a:spcBef>
            </a:pPr>
            <a:r>
              <a:rPr lang="en-US" altLang="en-US" sz="2800" dirty="0">
                <a:latin typeface="Calibri" pitchFamily="34" charset="0"/>
              </a:rPr>
              <a:t>   Win   $100 </a:t>
            </a:r>
          </a:p>
          <a:p>
            <a:pPr marL="457200" indent="-457200" eaLnBrk="1" hangingPunct="1">
              <a:spcBef>
                <a:spcPct val="20000"/>
              </a:spcBef>
            </a:pPr>
            <a:r>
              <a:rPr lang="en-US" altLang="en-US" sz="2800" dirty="0">
                <a:latin typeface="Calibri" pitchFamily="34" charset="0"/>
              </a:rPr>
              <a:t>-  Spend  $99</a:t>
            </a:r>
          </a:p>
          <a:p>
            <a:pPr marL="457200" indent="-457200" eaLnBrk="1" hangingPunct="1"/>
            <a:r>
              <a:rPr lang="en-US" altLang="en-US" sz="2800" baseline="-25000" dirty="0">
                <a:latin typeface="Calibri" pitchFamily="34" charset="0"/>
              </a:rPr>
              <a:t>======================</a:t>
            </a:r>
            <a:endParaRPr lang="en-US" altLang="en-US" sz="2800" dirty="0">
              <a:latin typeface="Calibri" pitchFamily="34" charset="0"/>
            </a:endParaRPr>
          </a:p>
          <a:p>
            <a:pPr marL="457200" indent="-457200" eaLnBrk="1" hangingPunct="1"/>
            <a:r>
              <a:rPr lang="en-US" altLang="en-US" sz="2800" b="1" dirty="0">
                <a:solidFill>
                  <a:srgbClr val="00B050"/>
                </a:solidFill>
                <a:latin typeface="Calibri" pitchFamily="34" charset="0"/>
              </a:rPr>
              <a:t>    Save =  $1</a:t>
            </a:r>
          </a:p>
        </p:txBody>
      </p:sp>
      <p:pic>
        <p:nvPicPr>
          <p:cNvPr id="25608" name="Picture 9" descr="poor.jpe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3886200"/>
            <a:ext cx="18288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9" name="Picture 10" descr="richie rich.jpe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8400" y="4114800"/>
            <a:ext cx="214312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0" name="Picture 11" descr="homeless.jpe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4191000"/>
            <a:ext cx="2105025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6229752"/>
            <a:ext cx="2124075" cy="62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99181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762000"/>
          </a:xfrm>
        </p:spPr>
        <p:txBody>
          <a:bodyPr/>
          <a:lstStyle/>
          <a:p>
            <a:pPr eaLnBrk="1" hangingPunct="1"/>
            <a:r>
              <a:rPr lang="en-US" altLang="en-US" b="1" dirty="0"/>
              <a:t>How to Pay Yourself First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2895600" cy="365125"/>
          </a:xfrm>
        </p:spPr>
        <p:txBody>
          <a:bodyPr/>
          <a:lstStyle/>
          <a:p>
            <a:pPr algn="l">
              <a:defRPr/>
            </a:pPr>
            <a:r>
              <a:rPr lang="en-US" dirty="0"/>
              <a:t>© Alex Barrón 2012</a:t>
            </a:r>
          </a:p>
        </p:txBody>
      </p:sp>
      <p:sp>
        <p:nvSpPr>
          <p:cNvPr id="25605" name="Slide Number Placeholder 7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6492875"/>
            <a:ext cx="21336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C7109EF7-D7C1-4321-852E-BEB9A68B9DCF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25607" name="Content Placeholder 2"/>
          <p:cNvSpPr txBox="1">
            <a:spLocks/>
          </p:cNvSpPr>
          <p:nvPr/>
        </p:nvSpPr>
        <p:spPr bwMode="auto">
          <a:xfrm>
            <a:off x="304800" y="1203366"/>
            <a:ext cx="3429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eaLnBrk="1" hangingPunct="1">
              <a:spcBef>
                <a:spcPct val="20000"/>
              </a:spcBef>
            </a:pPr>
            <a:r>
              <a:rPr lang="en-US" altLang="en-US" sz="3600" b="1" dirty="0">
                <a:solidFill>
                  <a:srgbClr val="00B050"/>
                </a:solidFill>
                <a:latin typeface="Calibri" pitchFamily="34" charset="0"/>
              </a:rPr>
              <a:t>Rich DO NOT Spend First</a:t>
            </a:r>
            <a:endParaRPr lang="en-US" altLang="en-US" sz="3600" dirty="0">
              <a:solidFill>
                <a:srgbClr val="00B050"/>
              </a:solidFill>
              <a:latin typeface="Calibri" pitchFamily="34" charset="0"/>
            </a:endParaRPr>
          </a:p>
          <a:p>
            <a:pPr marL="457200" indent="-457200" eaLnBrk="1" hangingPunct="1">
              <a:spcBef>
                <a:spcPct val="20000"/>
              </a:spcBef>
            </a:pPr>
            <a:r>
              <a:rPr lang="en-US" altLang="en-US" sz="2800" dirty="0">
                <a:latin typeface="Calibri" pitchFamily="34" charset="0"/>
              </a:rPr>
              <a:t>   Earn   $100 </a:t>
            </a:r>
          </a:p>
          <a:p>
            <a:pPr marL="457200" indent="-457200" eaLnBrk="1" hangingPunct="1">
              <a:spcBef>
                <a:spcPct val="20000"/>
              </a:spcBef>
            </a:pPr>
            <a:r>
              <a:rPr lang="en-US" altLang="en-US" sz="2800" dirty="0">
                <a:solidFill>
                  <a:srgbClr val="FF0000"/>
                </a:solidFill>
                <a:latin typeface="Calibri" pitchFamily="34" charset="0"/>
              </a:rPr>
              <a:t>-  Spend  $90</a:t>
            </a:r>
          </a:p>
          <a:p>
            <a:pPr marL="457200" indent="-457200" eaLnBrk="1" hangingPunct="1"/>
            <a:r>
              <a:rPr lang="en-US" altLang="en-US" sz="2800" baseline="-25000" dirty="0">
                <a:latin typeface="Calibri" pitchFamily="34" charset="0"/>
              </a:rPr>
              <a:t>======================</a:t>
            </a:r>
            <a:endParaRPr lang="en-US" altLang="en-US" sz="2800" dirty="0">
              <a:latin typeface="Calibri" pitchFamily="34" charset="0"/>
            </a:endParaRPr>
          </a:p>
          <a:p>
            <a:pPr marL="457200" indent="-457200" eaLnBrk="1" hangingPunct="1"/>
            <a:r>
              <a:rPr lang="en-US" altLang="en-US" sz="2800" b="1" dirty="0">
                <a:solidFill>
                  <a:srgbClr val="00B050"/>
                </a:solidFill>
                <a:latin typeface="Calibri" pitchFamily="34" charset="0"/>
              </a:rPr>
              <a:t>    Save =  $10</a:t>
            </a:r>
          </a:p>
        </p:txBody>
      </p:sp>
      <p:pic>
        <p:nvPicPr>
          <p:cNvPr id="25609" name="Picture 10" descr="richie rich.jpe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4498878"/>
            <a:ext cx="214312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4572000" y="1205345"/>
            <a:ext cx="42672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eaLnBrk="1" hangingPunct="1">
              <a:spcBef>
                <a:spcPct val="20000"/>
              </a:spcBef>
            </a:pPr>
            <a:r>
              <a:rPr lang="en-US" altLang="en-US" sz="3600" b="1" dirty="0">
                <a:solidFill>
                  <a:srgbClr val="00B050"/>
                </a:solidFill>
                <a:latin typeface="Calibri" pitchFamily="34" charset="0"/>
              </a:rPr>
              <a:t>Rich Save First</a:t>
            </a:r>
          </a:p>
          <a:p>
            <a:pPr marL="457200" indent="-457200" eaLnBrk="1" hangingPunct="1">
              <a:spcBef>
                <a:spcPct val="20000"/>
              </a:spcBef>
            </a:pPr>
            <a:r>
              <a:rPr lang="en-US" altLang="en-US" sz="3600" b="1" dirty="0">
                <a:solidFill>
                  <a:srgbClr val="00B050"/>
                </a:solidFill>
                <a:latin typeface="Calibri" pitchFamily="34" charset="0"/>
              </a:rPr>
              <a:t>(Pay Themselves)</a:t>
            </a:r>
            <a:endParaRPr lang="en-US" altLang="en-US" sz="3600" dirty="0">
              <a:solidFill>
                <a:srgbClr val="00B050"/>
              </a:solidFill>
              <a:latin typeface="Calibri" pitchFamily="34" charset="0"/>
            </a:endParaRPr>
          </a:p>
          <a:p>
            <a:pPr marL="457200" indent="-457200" eaLnBrk="1" hangingPunct="1">
              <a:spcBef>
                <a:spcPct val="20000"/>
              </a:spcBef>
            </a:pPr>
            <a:r>
              <a:rPr lang="en-US" altLang="en-US" sz="2800" dirty="0">
                <a:latin typeface="Calibri" pitchFamily="34" charset="0"/>
              </a:rPr>
              <a:t>   Earn   $100 </a:t>
            </a:r>
          </a:p>
          <a:p>
            <a:pPr marL="457200" indent="-457200" eaLnBrk="1" hangingPunct="1"/>
            <a:r>
              <a:rPr lang="en-US" altLang="en-US" sz="2600" b="1" dirty="0">
                <a:solidFill>
                  <a:srgbClr val="00B050"/>
                </a:solidFill>
                <a:latin typeface="Calibri" pitchFamily="34" charset="0"/>
              </a:rPr>
              <a:t>- Pay Yourself First $10</a:t>
            </a:r>
          </a:p>
          <a:p>
            <a:pPr marL="457200" indent="-457200" eaLnBrk="1" hangingPunct="1"/>
            <a:r>
              <a:rPr lang="en-US" altLang="en-US" sz="2800" baseline="-25000" dirty="0">
                <a:latin typeface="Calibri" pitchFamily="34" charset="0"/>
              </a:rPr>
              <a:t>======================</a:t>
            </a:r>
            <a:endParaRPr lang="en-US" altLang="en-US" sz="2800" dirty="0">
              <a:latin typeface="Calibri" pitchFamily="34" charset="0"/>
            </a:endParaRPr>
          </a:p>
          <a:p>
            <a:pPr marL="457200" indent="-457200" eaLnBrk="1" hangingPunct="1"/>
            <a:r>
              <a:rPr lang="en-US" altLang="en-US" sz="2800" dirty="0">
                <a:latin typeface="Calibri" pitchFamily="34" charset="0"/>
              </a:rPr>
              <a:t>  </a:t>
            </a:r>
            <a:r>
              <a:rPr lang="en-US" altLang="en-US" sz="2800" dirty="0">
                <a:solidFill>
                  <a:srgbClr val="FF0000"/>
                </a:solidFill>
                <a:latin typeface="Calibri" pitchFamily="34" charset="0"/>
              </a:rPr>
              <a:t>Spend = $90  </a:t>
            </a:r>
          </a:p>
        </p:txBody>
      </p:sp>
      <p:sp>
        <p:nvSpPr>
          <p:cNvPr id="3" name="Right Arrow 2"/>
          <p:cNvSpPr/>
          <p:nvPr/>
        </p:nvSpPr>
        <p:spPr>
          <a:xfrm>
            <a:off x="3429000" y="2218706"/>
            <a:ext cx="914400" cy="609600"/>
          </a:xfrm>
          <a:prstGeom prst="rightArrow">
            <a:avLst/>
          </a:prstGeom>
          <a:solidFill>
            <a:srgbClr val="33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467" y="4457094"/>
            <a:ext cx="3624745" cy="20394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0"/>
            <a:ext cx="1803399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19111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Rule #1: Pay Yourself First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105400" cy="50292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/>
              <a:t>Income</a:t>
            </a:r>
          </a:p>
          <a:p>
            <a:pPr>
              <a:buNone/>
            </a:pPr>
            <a:r>
              <a:rPr lang="en-US" u="sng" dirty="0"/>
              <a:t>- Expenses</a:t>
            </a:r>
          </a:p>
          <a:p>
            <a:pPr>
              <a:buNone/>
            </a:pPr>
            <a:r>
              <a:rPr lang="en-US" b="1" dirty="0"/>
              <a:t>Net Income </a:t>
            </a:r>
            <a:r>
              <a:rPr lang="en-US" dirty="0"/>
              <a:t>(At least 10%)</a:t>
            </a:r>
          </a:p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en-US" b="1" dirty="0"/>
              <a:t>How?</a:t>
            </a:r>
          </a:p>
          <a:p>
            <a:pPr>
              <a:buNone/>
            </a:pPr>
            <a:r>
              <a:rPr lang="en-US" dirty="0"/>
              <a:t>1.) Earn More Or</a:t>
            </a:r>
          </a:p>
          <a:p>
            <a:pPr>
              <a:buNone/>
            </a:pPr>
            <a:r>
              <a:rPr lang="en-US" dirty="0"/>
              <a:t>2.) Spend Less</a:t>
            </a:r>
          </a:p>
          <a:p>
            <a:pPr>
              <a:buNone/>
            </a:pPr>
            <a:endParaRPr lang="es-ES" b="1" dirty="0"/>
          </a:p>
          <a:p>
            <a:pPr>
              <a:buNone/>
            </a:pPr>
            <a:r>
              <a:rPr lang="en-US" b="1" dirty="0"/>
              <a:t>The Key to Financial Freedom</a:t>
            </a:r>
          </a:p>
          <a:p>
            <a:pPr>
              <a:buNone/>
            </a:pPr>
            <a:r>
              <a:rPr lang="en-US" dirty="0"/>
              <a:t>1.) Invest in Assets</a:t>
            </a:r>
          </a:p>
          <a:p>
            <a:pPr>
              <a:buNone/>
            </a:pPr>
            <a:r>
              <a:rPr lang="en-US" dirty="0"/>
              <a:t>2.) Eliminate Liabilities</a:t>
            </a:r>
          </a:p>
          <a:p>
            <a:pPr>
              <a:buNone/>
            </a:pPr>
            <a:r>
              <a:rPr lang="en-US" dirty="0"/>
              <a:t> 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Pay Yourself First!</a:t>
            </a:r>
          </a:p>
          <a:p>
            <a:pPr>
              <a:buNone/>
            </a:pPr>
            <a:endParaRPr lang="en-US" b="1" dirty="0"/>
          </a:p>
        </p:txBody>
      </p:sp>
      <p:sp>
        <p:nvSpPr>
          <p:cNvPr id="4" name="Up Arrow 3"/>
          <p:cNvSpPr/>
          <p:nvPr/>
        </p:nvSpPr>
        <p:spPr>
          <a:xfrm>
            <a:off x="152400" y="1589903"/>
            <a:ext cx="228600" cy="381000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Up Arrow 6"/>
          <p:cNvSpPr/>
          <p:nvPr/>
        </p:nvSpPr>
        <p:spPr>
          <a:xfrm>
            <a:off x="152400" y="2743200"/>
            <a:ext cx="228600" cy="381000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Up Arrow 7"/>
          <p:cNvSpPr/>
          <p:nvPr/>
        </p:nvSpPr>
        <p:spPr>
          <a:xfrm flipV="1">
            <a:off x="152400" y="2133600"/>
            <a:ext cx="228600" cy="457200"/>
          </a:xfrm>
          <a:prstGeom prst="up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0"/>
            <a:ext cx="2124075" cy="628248"/>
          </a:xfrm>
          <a:prstGeom prst="rect">
            <a:avLst/>
          </a:prstGeom>
        </p:spPr>
      </p:pic>
      <p:pic>
        <p:nvPicPr>
          <p:cNvPr id="11" name="Picture 10" descr="richest ma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6545" y="1828800"/>
            <a:ext cx="2378902" cy="40386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Pay Yourself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Start a Tree of Wealth </a:t>
            </a:r>
          </a:p>
          <a:p>
            <a:r>
              <a:rPr lang="en-US" dirty="0"/>
              <a:t>Save 10% Every Month</a:t>
            </a:r>
          </a:p>
          <a:p>
            <a:r>
              <a:rPr lang="en-US" dirty="0"/>
              <a:t>Do it first </a:t>
            </a:r>
          </a:p>
          <a:p>
            <a:r>
              <a:rPr lang="en-US" dirty="0"/>
              <a:t>Increase your income or cut your expenses </a:t>
            </a:r>
          </a:p>
          <a:p>
            <a:r>
              <a:rPr lang="en-US" dirty="0"/>
              <a:t>Do it Consistently </a:t>
            </a:r>
          </a:p>
          <a:p>
            <a:r>
              <a:rPr lang="en-US" dirty="0"/>
              <a:t>Financial Freedom is a Daily Decision </a:t>
            </a:r>
          </a:p>
          <a:p>
            <a:r>
              <a:rPr lang="en-US" dirty="0"/>
              <a:t>Dare to Prosper!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06638"/>
            <a:ext cx="4038600" cy="3113087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0"/>
            <a:ext cx="1803399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139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6282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Instead of Using 1 Account and Spending All Your Money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7932" y="2416875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INCOME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86475" y="2250638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EXPENSES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0855" y="3609052"/>
            <a:ext cx="1551555" cy="377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Salary $$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05200" y="3059310"/>
            <a:ext cx="1676400" cy="1477328"/>
          </a:xfrm>
          <a:prstGeom prst="rect">
            <a:avLst/>
          </a:prstGeom>
          <a:solidFill>
            <a:srgbClr val="FF00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b="1" dirty="0"/>
              <a:t>BANK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cxnSp>
        <p:nvCxnSpPr>
          <p:cNvPr id="15" name="Elbow Connector 14"/>
          <p:cNvCxnSpPr>
            <a:stCxn id="9" idx="3"/>
            <a:endCxn id="10" idx="1"/>
          </p:cNvCxnSpPr>
          <p:nvPr/>
        </p:nvCxnSpPr>
        <p:spPr>
          <a:xfrm>
            <a:off x="2202410" y="3797974"/>
            <a:ext cx="1302790" cy="12700"/>
          </a:xfrm>
          <a:prstGeom prst="bentConnector3">
            <a:avLst>
              <a:gd name="adj1" fmla="val 50000"/>
            </a:avLst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934075" y="3157835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Car Loan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939060" y="3785567"/>
            <a:ext cx="3019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Student Loan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934075" y="261997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Credit Cards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934075" y="4536638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Mortgage</a:t>
            </a:r>
          </a:p>
        </p:txBody>
      </p:sp>
      <p:cxnSp>
        <p:nvCxnSpPr>
          <p:cNvPr id="32" name="Elbow Connector 31"/>
          <p:cNvCxnSpPr>
            <a:stCxn id="10" idx="3"/>
            <a:endCxn id="26" idx="1"/>
          </p:cNvCxnSpPr>
          <p:nvPr/>
        </p:nvCxnSpPr>
        <p:spPr>
          <a:xfrm flipV="1">
            <a:off x="5181600" y="2804636"/>
            <a:ext cx="752475" cy="993338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>
            <a:stCxn id="10" idx="3"/>
            <a:endCxn id="24" idx="1"/>
          </p:cNvCxnSpPr>
          <p:nvPr/>
        </p:nvCxnSpPr>
        <p:spPr>
          <a:xfrm flipV="1">
            <a:off x="5181600" y="3342501"/>
            <a:ext cx="752475" cy="455473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/>
          <p:cNvCxnSpPr>
            <a:stCxn id="10" idx="3"/>
            <a:endCxn id="25" idx="1"/>
          </p:cNvCxnSpPr>
          <p:nvPr/>
        </p:nvCxnSpPr>
        <p:spPr>
          <a:xfrm>
            <a:off x="5181600" y="3797974"/>
            <a:ext cx="757460" cy="172259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1"/>
          <p:cNvCxnSpPr>
            <a:stCxn id="10" idx="3"/>
            <a:endCxn id="27" idx="1"/>
          </p:cNvCxnSpPr>
          <p:nvPr/>
        </p:nvCxnSpPr>
        <p:spPr>
          <a:xfrm>
            <a:off x="5181600" y="3797974"/>
            <a:ext cx="752475" cy="923330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959475" y="5164667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Daily Expenses</a:t>
            </a:r>
          </a:p>
        </p:txBody>
      </p:sp>
      <p:cxnSp>
        <p:nvCxnSpPr>
          <p:cNvPr id="60" name="Elbow Connector 59"/>
          <p:cNvCxnSpPr>
            <a:stCxn id="10" idx="3"/>
            <a:endCxn id="59" idx="1"/>
          </p:cNvCxnSpPr>
          <p:nvPr/>
        </p:nvCxnSpPr>
        <p:spPr>
          <a:xfrm>
            <a:off x="5181600" y="3797974"/>
            <a:ext cx="777875" cy="1551359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0"/>
            <a:ext cx="1803399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900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5692</TotalTime>
  <Words>666</Words>
  <Application>Microsoft Office PowerPoint</Application>
  <PresentationFormat>On-screen Show (4:3)</PresentationFormat>
  <Paragraphs>225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Office Theme</vt:lpstr>
      <vt:lpstr>FINANCIAL SECURITY SEMINAR “Become Your Own Bank”</vt:lpstr>
      <vt:lpstr>FINANCIAL SECURITY SEMINAR How to Become Your Own Bank</vt:lpstr>
      <vt:lpstr>LESSON 2: HOW TO ACHIEVE FINANCIAL SECURITY?  PAY YOURSELF FIRST! </vt:lpstr>
      <vt:lpstr>   WHAT IS MONEY FOR?</vt:lpstr>
      <vt:lpstr>Rich vs. Middle Class vs. Poor</vt:lpstr>
      <vt:lpstr>How to Pay Yourself First</vt:lpstr>
      <vt:lpstr>Rule #1: Pay Yourself First</vt:lpstr>
      <vt:lpstr>Pay Yourself</vt:lpstr>
      <vt:lpstr>Instead of Using 1 Account and Spending All Your Money</vt:lpstr>
      <vt:lpstr>Use 2 Accounts and  Save Before Spending!</vt:lpstr>
      <vt:lpstr>The Majority tries to Save &amp; Invest While they Pay down Debt </vt:lpstr>
      <vt:lpstr>Use 2 Accounts, Consolidate Your Assets into “Your Own Bank”</vt:lpstr>
      <vt:lpstr>The Idea is to Save and Pay Debt at the Same Time</vt:lpstr>
      <vt:lpstr>PowerPoint Presentation</vt:lpstr>
      <vt:lpstr>Money Goes to Many Hands</vt:lpstr>
      <vt:lpstr>Money Goes to Many Hands</vt:lpstr>
      <vt:lpstr>The 2 Most Important Questions of Your Life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BECOME YOUR OWN BANK SEMINAR</dc:title>
  <dc:creator>abarron</dc:creator>
  <cp:lastModifiedBy>Alex Barron</cp:lastModifiedBy>
  <cp:revision>70</cp:revision>
  <dcterms:created xsi:type="dcterms:W3CDTF">2015-12-21T01:46:01Z</dcterms:created>
  <dcterms:modified xsi:type="dcterms:W3CDTF">2018-06-02T02:48:06Z</dcterms:modified>
</cp:coreProperties>
</file>