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7" r:id="rId2"/>
    <p:sldId id="268" r:id="rId3"/>
    <p:sldId id="281" r:id="rId4"/>
    <p:sldId id="256" r:id="rId5"/>
    <p:sldId id="257" r:id="rId6"/>
    <p:sldId id="258" r:id="rId7"/>
    <p:sldId id="260" r:id="rId8"/>
    <p:sldId id="259" r:id="rId9"/>
    <p:sldId id="262" r:id="rId10"/>
    <p:sldId id="263" r:id="rId11"/>
    <p:sldId id="264" r:id="rId12"/>
    <p:sldId id="269" r:id="rId13"/>
    <p:sldId id="277" r:id="rId14"/>
    <p:sldId id="276" r:id="rId15"/>
    <p:sldId id="275" r:id="rId16"/>
    <p:sldId id="274" r:id="rId17"/>
    <p:sldId id="273" r:id="rId18"/>
    <p:sldId id="280" r:id="rId19"/>
    <p:sldId id="279" r:id="rId20"/>
    <p:sldId id="278" r:id="rId21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36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FF7D4-2E83-4C58-A472-155EC6B0AC01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D81EA-144D-4604-BEC4-EBBEE6FDE5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513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54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755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303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904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916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031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072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90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79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05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79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06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60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1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12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94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B2442-F436-4D7F-B9E7-CFDEDDAE0AA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45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470025"/>
          </a:xfrm>
        </p:spPr>
        <p:txBody>
          <a:bodyPr/>
          <a:lstStyle/>
          <a:p>
            <a:r>
              <a:rPr lang="uk" i="1" dirty="0">
                <a:solidFill>
                  <a:schemeClr val="tx1"/>
                </a:solidFill>
              </a:rPr>
              <a:t>Обмеженість природничих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uk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Обмеженість наукового методу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286000" lvl="4" indent="-457200" algn="l">
              <a:buAutoNum type="alphaLcParenR" startAt="2"/>
            </a:pPr>
            <a:r>
              <a:rPr lang="uk" i="1" u="sng" dirty="0">
                <a:solidFill>
                  <a:schemeClr val="tx1"/>
                </a:solidFill>
              </a:rPr>
              <a:t>Стосовно подій.</a:t>
            </a:r>
            <a:endParaRPr lang="ru-RU" i="1" u="sng" dirty="0">
              <a:solidFill>
                <a:schemeClr val="tx1"/>
              </a:solidFill>
            </a:endParaRP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 Науковий метод застосовується тільки до повторюваних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 подій. Наукові докази ґрунтуються на демонстрації факту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 за допомогою повторення подій у присутності тих, хто</a:t>
            </a:r>
            <a:endParaRPr lang="ru-RU" i="1" dirty="0">
              <a:solidFill>
                <a:schemeClr val="tx1"/>
              </a:solidFill>
            </a:endParaRP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 ставить під сумнів данний факт. Повинно бути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 створено якесь контрольоване середовище, в якому могло б   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 бути зроблено спостереження, зібрано інформацію, та   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 гіпотезу доведено емпірично.</a:t>
            </a:r>
            <a:br>
              <a:rPr lang="ru-RU" i="1" dirty="0">
                <a:solidFill>
                  <a:schemeClr val="tx1"/>
                </a:solidFill>
              </a:rPr>
            </a:br>
            <a:br>
              <a:rPr lang="ru-RU" i="1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221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/>
          </a:bodyPr>
          <a:lstStyle/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uk" sz="2400" i="1" dirty="0">
                <a:solidFill>
                  <a:schemeClr val="tx1"/>
                </a:solidFill>
              </a:rPr>
              <a:t>Аргумент Юма показує, що чуда малоймовірні, значить вони неможливі. Підміна понять. </a:t>
            </a: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uk" sz="2400" i="1" dirty="0">
                <a:solidFill>
                  <a:schemeClr val="tx1"/>
                </a:solidFill>
              </a:rPr>
              <a:t>Аргумент спрямований проти особи, але нічого не говорить по суті питання.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62286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 Аргумент Девіда Юма ( відповідь ):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634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/>
          </a:bodyPr>
          <a:lstStyle/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uk" sz="2400" i="1" dirty="0">
                <a:solidFill>
                  <a:schemeClr val="tx1"/>
                </a:solidFill>
              </a:rPr>
              <a:t>Аргумент Юма показує, що чуда малоймовірні, значить вони неможливі. Підміна понять. </a:t>
            </a: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uk" sz="2400" i="1" dirty="0">
                <a:solidFill>
                  <a:schemeClr val="tx1"/>
                </a:solidFill>
              </a:rPr>
              <a:t>Аргумент спрямований проти особи, але нічого не говорить по суті питання.</a:t>
            </a:r>
            <a:endParaRPr lang="en-US" sz="2400" dirty="0">
              <a:solidFill>
                <a:schemeClr val="tx1"/>
              </a:solidFill>
            </a:endParaRP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uk" sz="2400" i="1" dirty="0">
                <a:solidFill>
                  <a:schemeClr val="tx1"/>
                </a:solidFill>
              </a:rPr>
              <a:t>Історичні події практично неможливі</a:t>
            </a:r>
            <a:r>
              <a:rPr lang="uk-UA" sz="2400" i="1" dirty="0">
                <a:solidFill>
                  <a:schemeClr val="tx1"/>
                </a:solidFill>
              </a:rPr>
              <a:t>, але їх підтверджено історичними свідченнями або якимись артефактами.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630067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 Аргумент Девіда Юма ( відповідь ):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8637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828600" y="2512060"/>
            <a:ext cx="9972600" cy="4922966"/>
          </a:xfrm>
        </p:spPr>
        <p:txBody>
          <a:bodyPr>
            <a:normAutofit fontScale="700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Чуда за своєю природою поодинокі й неповторювані події.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88840"/>
            <a:ext cx="7488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i="1" dirty="0"/>
              <a:t>2. Аргумент Антоні Флю</a:t>
            </a:r>
            <a:r>
              <a:rPr lang="uk" i="1" dirty="0">
                <a:solidFill>
                  <a:schemeClr val="tx1"/>
                </a:solidFill>
              </a:rPr>
              <a:t> </a:t>
            </a:r>
            <a:r>
              <a:rPr lang="uk" sz="2800" i="1" dirty="0">
                <a:solidFill>
                  <a:schemeClr val="tx1"/>
                </a:solidFill>
              </a:rPr>
              <a:t>(Зміст):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31190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828600" y="2512060"/>
            <a:ext cx="9972600" cy="4922966"/>
          </a:xfrm>
        </p:spPr>
        <p:txBody>
          <a:bodyPr>
            <a:normAutofit fontScale="700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Чуда за своєю природою поодинокі й неповторювані події.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Наукові закони за своєю природою описують загальні й повторювані події.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88840"/>
            <a:ext cx="7488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i="1" dirty="0"/>
              <a:t>2. Аргумент Антоні Флю</a:t>
            </a:r>
            <a:r>
              <a:rPr lang="uk" i="1" dirty="0">
                <a:solidFill>
                  <a:schemeClr val="tx1"/>
                </a:solidFill>
              </a:rPr>
              <a:t> </a:t>
            </a:r>
            <a:r>
              <a:rPr lang="uk" sz="2800" i="1" dirty="0">
                <a:solidFill>
                  <a:schemeClr val="tx1"/>
                </a:solidFill>
              </a:rPr>
              <a:t>(Зміст):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94282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828600" y="2512060"/>
            <a:ext cx="9972600" cy="4922966"/>
          </a:xfrm>
        </p:spPr>
        <p:txBody>
          <a:bodyPr>
            <a:normAutofit fontScale="700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Чуда за своєю природою поодинокі й неповторювані події.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Наукові закони за своєю природою описують загальні й повторювані події.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Докази на користь загального і повторюваного завжди сильніші, ніж докази на користь поодинокого і неповторюваного.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88840"/>
            <a:ext cx="7488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i="1" dirty="0"/>
              <a:t>2. Аргумент Антоні Флю</a:t>
            </a:r>
            <a:r>
              <a:rPr lang="uk" i="1" dirty="0">
                <a:solidFill>
                  <a:schemeClr val="tx1"/>
                </a:solidFill>
              </a:rPr>
              <a:t> </a:t>
            </a:r>
            <a:r>
              <a:rPr lang="uk" sz="2800" i="1" dirty="0">
                <a:solidFill>
                  <a:schemeClr val="tx1"/>
                </a:solidFill>
              </a:rPr>
              <a:t>(Зміст):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7340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828600" y="2512060"/>
            <a:ext cx="9972600" cy="4922966"/>
          </a:xfrm>
        </p:spPr>
        <p:txBody>
          <a:bodyPr>
            <a:normAutofit fontScale="700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Чуда за своєю природою поодинокі й неповторювані події.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Наукові закони за своєю природою описують загальні й повторювані події.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Докази на користь загального і повторюваного завжди сильніші, ніж докази на користь поодинокого і неповторюваного.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-UA" sz="3700" i="1" dirty="0">
                <a:solidFill>
                  <a:schemeClr val="tx1"/>
                </a:solidFill>
              </a:rPr>
              <a:t>Учений і </a:t>
            </a:r>
            <a:r>
              <a:rPr lang="uk-UA" sz="3700" i="1" dirty="0" err="1">
                <a:solidFill>
                  <a:schemeClr val="tx1"/>
                </a:solidFill>
              </a:rPr>
              <a:t>критичнодумна</a:t>
            </a:r>
            <a:r>
              <a:rPr lang="uk-UA" sz="3700" i="1" dirty="0">
                <a:solidFill>
                  <a:schemeClr val="tx1"/>
                </a:solidFill>
              </a:rPr>
              <a:t> людина ніколи не будуть будувати свої вірування на меншому й ілюзорному доказі</a:t>
            </a:r>
            <a:r>
              <a:rPr lang="uk" sz="3700" i="1" dirty="0">
                <a:solidFill>
                  <a:schemeClr val="tx1"/>
                </a:solidFill>
              </a:rPr>
              <a:t>.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88840"/>
            <a:ext cx="7488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i="1" dirty="0"/>
              <a:t>2. Аргумент Антоні Флю</a:t>
            </a:r>
            <a:r>
              <a:rPr lang="uk" i="1" dirty="0">
                <a:solidFill>
                  <a:schemeClr val="tx1"/>
                </a:solidFill>
              </a:rPr>
              <a:t> </a:t>
            </a:r>
            <a:r>
              <a:rPr lang="uk" sz="2800" i="1" dirty="0">
                <a:solidFill>
                  <a:schemeClr val="tx1"/>
                </a:solidFill>
              </a:rPr>
              <a:t>(Зміст):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0873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828600" y="2512060"/>
            <a:ext cx="9972600" cy="4922966"/>
          </a:xfrm>
        </p:spPr>
        <p:txBody>
          <a:bodyPr>
            <a:normAutofit fontScale="700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Чуда за своєю природою поодинокі й неповторювані події.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Наукові закони за своєю природою описують загальні й повторювані події.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Докази на користь загального і повторюваного завжди сильніші, ніж докази на користь поодинокого і неповторюваного.</a:t>
            </a:r>
            <a:endParaRPr lang="ru-RU" sz="37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-UA" sz="3700" i="1" dirty="0">
                <a:solidFill>
                  <a:schemeClr val="tx1"/>
                </a:solidFill>
              </a:rPr>
              <a:t>Учений і </a:t>
            </a:r>
            <a:r>
              <a:rPr lang="uk-UA" sz="3700" i="1" dirty="0" err="1">
                <a:solidFill>
                  <a:schemeClr val="tx1"/>
                </a:solidFill>
              </a:rPr>
              <a:t>критичнодумна</a:t>
            </a:r>
            <a:r>
              <a:rPr lang="uk-UA" sz="3700" i="1" dirty="0">
                <a:solidFill>
                  <a:schemeClr val="tx1"/>
                </a:solidFill>
              </a:rPr>
              <a:t> людина ніколи не будуть будувати свої вірування на меншому й ілюзорному доказі</a:t>
            </a:r>
            <a:r>
              <a:rPr lang="uk" sz="3700" i="1" dirty="0">
                <a:solidFill>
                  <a:schemeClr val="tx1"/>
                </a:solidFill>
              </a:rPr>
              <a:t>.</a:t>
            </a:r>
            <a:endParaRPr lang="ru-RU" sz="37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3700" i="1" dirty="0">
                <a:solidFill>
                  <a:schemeClr val="tx1"/>
                </a:solidFill>
              </a:rPr>
              <a:t>Отже , вчений і критичнодумна людина ніколи не будуть вірити в чудеса.</a:t>
            </a: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88840"/>
            <a:ext cx="7488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i="1" dirty="0"/>
              <a:t>2. Аргумент Антоні Флю</a:t>
            </a:r>
            <a:r>
              <a:rPr lang="uk" i="1" dirty="0">
                <a:solidFill>
                  <a:schemeClr val="tx1"/>
                </a:solidFill>
              </a:rPr>
              <a:t> </a:t>
            </a:r>
            <a:r>
              <a:rPr lang="uk" sz="2800" i="1" dirty="0">
                <a:solidFill>
                  <a:schemeClr val="tx1"/>
                </a:solidFill>
              </a:rPr>
              <a:t>(Зміст):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72261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84583" y="2636912"/>
            <a:ext cx="9828584" cy="5047818"/>
          </a:xfrm>
        </p:spPr>
        <p:txBody>
          <a:bodyPr>
            <a:normAutofit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Аргумент Флю показує, що дива поодинокі і неповторвані.</a:t>
            </a:r>
          </a:p>
          <a:p>
            <a:pPr lvl="3" algn="l"/>
            <a:br>
              <a:rPr lang="ru-RU" sz="2800" i="1" dirty="0">
                <a:solidFill>
                  <a:schemeClr val="tx1"/>
                </a:solidFill>
              </a:rPr>
            </a:br>
            <a:endParaRPr lang="ru-RU" sz="2800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i="1" dirty="0"/>
              <a:t>2. Аргумент Антоні Флю</a:t>
            </a:r>
            <a:r>
              <a:rPr lang="uk" i="1" dirty="0">
                <a:solidFill>
                  <a:schemeClr val="tx1"/>
                </a:solidFill>
              </a:rPr>
              <a:t> </a:t>
            </a:r>
            <a:r>
              <a:rPr lang="uk" sz="2800" i="1" dirty="0">
                <a:solidFill>
                  <a:schemeClr val="tx1"/>
                </a:solidFill>
              </a:rPr>
              <a:t>(Відповідь):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1050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84583" y="2636912"/>
            <a:ext cx="9828584" cy="5047818"/>
          </a:xfrm>
        </p:spPr>
        <p:txBody>
          <a:bodyPr>
            <a:normAutofit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Аргумент Флю показує, що дива поодинокі і неповторвані.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Аргумент не показує, що чуда неможливі. Підміна понять.</a:t>
            </a:r>
            <a:endParaRPr lang="ru-RU" sz="2800" dirty="0">
              <a:solidFill>
                <a:schemeClr val="tx1"/>
              </a:solidFill>
            </a:endParaRPr>
          </a:p>
          <a:p>
            <a:pPr lvl="3" algn="l"/>
            <a:br>
              <a:rPr lang="ru-RU" sz="2800" i="1" dirty="0">
                <a:solidFill>
                  <a:schemeClr val="tx1"/>
                </a:solidFill>
              </a:rPr>
            </a:br>
            <a:endParaRPr lang="ru-RU" sz="2800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i="1" dirty="0"/>
              <a:t>2. Аргумент Антоні Флю</a:t>
            </a:r>
            <a:r>
              <a:rPr lang="uk" i="1" dirty="0">
                <a:solidFill>
                  <a:schemeClr val="tx1"/>
                </a:solidFill>
              </a:rPr>
              <a:t> </a:t>
            </a:r>
            <a:r>
              <a:rPr lang="uk" sz="2800" i="1" dirty="0">
                <a:solidFill>
                  <a:schemeClr val="tx1"/>
                </a:solidFill>
              </a:rPr>
              <a:t>(Відповідь):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86840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84583" y="2636912"/>
            <a:ext cx="9828584" cy="5047818"/>
          </a:xfrm>
        </p:spPr>
        <p:txBody>
          <a:bodyPr>
            <a:normAutofit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Аргумент Флю показує, що дива поодинокі і неповторвані.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Аргумент не показує, що чуда неможливі. Підміна понять.</a:t>
            </a:r>
            <a:endParaRPr lang="ru-RU" sz="2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Аргумент спрямований проти особи, але нічого не говорить по суті питання.</a:t>
            </a:r>
            <a:endParaRPr lang="ru-RU" sz="2800" dirty="0">
              <a:solidFill>
                <a:schemeClr val="tx1"/>
              </a:solidFill>
            </a:endParaRPr>
          </a:p>
          <a:p>
            <a:pPr lvl="3" algn="l"/>
            <a:br>
              <a:rPr lang="ru-RU" sz="2800" i="1" dirty="0">
                <a:solidFill>
                  <a:schemeClr val="tx1"/>
                </a:solidFill>
              </a:rPr>
            </a:br>
            <a:endParaRPr lang="ru-RU" sz="2800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i="1" dirty="0"/>
              <a:t>2. Аргумент Антоні Флю</a:t>
            </a:r>
            <a:r>
              <a:rPr lang="uk" i="1" dirty="0">
                <a:solidFill>
                  <a:schemeClr val="tx1"/>
                </a:solidFill>
              </a:rPr>
              <a:t> </a:t>
            </a:r>
            <a:r>
              <a:rPr lang="uk" sz="2800" i="1" dirty="0">
                <a:solidFill>
                  <a:schemeClr val="tx1"/>
                </a:solidFill>
              </a:rPr>
              <a:t>(Відповідь):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7678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396044" cy="1470025"/>
          </a:xfrm>
        </p:spPr>
        <p:txBody>
          <a:bodyPr/>
          <a:lstStyle/>
          <a:p>
            <a:r>
              <a:rPr lang="uk" i="1" dirty="0">
                <a:solidFill>
                  <a:schemeClr val="tx1"/>
                </a:solidFill>
              </a:rPr>
              <a:t>Обмеженість природничих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uk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Обмеженість наукового методу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286000" lvl="4" indent="-457200" algn="l">
              <a:buAutoNum type="alphaLcParenR" startAt="2"/>
            </a:pPr>
            <a:r>
              <a:rPr lang="uk" i="1" u="sng" dirty="0">
                <a:solidFill>
                  <a:schemeClr val="tx1"/>
                </a:solidFill>
              </a:rPr>
              <a:t>Стосовно подій</a:t>
            </a:r>
            <a:r>
              <a:rPr lang="uk" i="1" dirty="0">
                <a:solidFill>
                  <a:schemeClr val="tx1"/>
                </a:solidFill>
              </a:rPr>
              <a:t>.</a:t>
            </a:r>
            <a:endParaRPr lang="ru-RU" i="1" dirty="0">
              <a:solidFill>
                <a:schemeClr val="tx1"/>
              </a:solidFill>
            </a:endParaRP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Якщо подія неповторювана, то її неможна ні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ствердити, ні спростувати науковим методом. </a:t>
            </a:r>
            <a:br>
              <a:rPr lang="ru-RU" i="1" dirty="0">
                <a:solidFill>
                  <a:schemeClr val="tx1"/>
                </a:solidFill>
              </a:rPr>
            </a:b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        </a:t>
            </a:r>
            <a:r>
              <a:rPr lang="uk" i="1" dirty="0">
                <a:solidFill>
                  <a:schemeClr val="tx1"/>
                </a:solidFill>
              </a:rPr>
              <a:t>Наприклад: неможливо довести науково, що в середу                 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1 липня я був у класній аудиторії, тому що я не зможу  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повторити події того середовища. </a:t>
            </a:r>
            <a:br>
              <a:rPr lang="ru-RU" i="1" dirty="0">
                <a:solidFill>
                  <a:schemeClr val="tx1"/>
                </a:solidFill>
              </a:rPr>
            </a:b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        </a:t>
            </a:r>
            <a:r>
              <a:rPr lang="uk" i="1" dirty="0">
                <a:solidFill>
                  <a:schemeClr val="tx1"/>
                </a:solidFill>
              </a:rPr>
              <a:t>Але це можна довести історично та юридично.</a:t>
            </a:r>
            <a:br>
              <a:rPr lang="ru-RU" i="1" dirty="0">
                <a:solidFill>
                  <a:schemeClr val="tx1"/>
                </a:solidFill>
              </a:rPr>
            </a:br>
            <a:br>
              <a:rPr lang="ru-RU" i="1" dirty="0">
                <a:solidFill>
                  <a:schemeClr val="tx1"/>
                </a:solidFill>
              </a:rPr>
            </a:br>
            <a:br>
              <a:rPr lang="ru-RU" i="1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24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84583" y="2636912"/>
            <a:ext cx="9828584" cy="5047818"/>
          </a:xfrm>
        </p:spPr>
        <p:txBody>
          <a:bodyPr>
            <a:normAutofit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Аргумент Флю показує, що дива поодинокі і неповторвані.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Аргумент не показує, що чуда неможливі. Підміна понять.</a:t>
            </a:r>
            <a:endParaRPr lang="ru-RU" sz="2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Аргумент спрямований проти особи, але нічого не говорить по суті питання.</a:t>
            </a:r>
            <a:endParaRPr lang="ru-RU" sz="2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-UA" sz="2800" i="1" dirty="0">
                <a:solidFill>
                  <a:schemeClr val="tx1"/>
                </a:solidFill>
              </a:rPr>
              <a:t>Історичні події – неповторювані, але водночас їх підтверджено свідченнями самовидців та артефактами.</a:t>
            </a:r>
            <a:br>
              <a:rPr lang="ru-RU" sz="2800" i="1" dirty="0">
                <a:solidFill>
                  <a:schemeClr val="tx1"/>
                </a:solidFill>
              </a:rPr>
            </a:br>
            <a:endParaRPr lang="ru-RU" sz="2800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i="1" dirty="0"/>
              <a:t>2. Аргумент Антоні Флю</a:t>
            </a:r>
            <a:r>
              <a:rPr lang="uk" i="1" dirty="0">
                <a:solidFill>
                  <a:schemeClr val="tx1"/>
                </a:solidFill>
              </a:rPr>
              <a:t> </a:t>
            </a:r>
            <a:r>
              <a:rPr lang="uk" sz="2800" i="1" dirty="0">
                <a:solidFill>
                  <a:schemeClr val="tx1"/>
                </a:solidFill>
              </a:rPr>
              <a:t>(Відповідь):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56476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396044" cy="1470025"/>
          </a:xfrm>
        </p:spPr>
        <p:txBody>
          <a:bodyPr/>
          <a:lstStyle/>
          <a:p>
            <a:r>
              <a:rPr lang="uk" i="1" dirty="0">
                <a:solidFill>
                  <a:schemeClr val="tx1"/>
                </a:solidFill>
              </a:rPr>
              <a:t>Обмеженість природничих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684568" cy="4392488"/>
          </a:xfrm>
        </p:spPr>
        <p:txBody>
          <a:bodyPr>
            <a:noAutofit/>
          </a:bodyPr>
          <a:lstStyle/>
          <a:p>
            <a:pPr lvl="3" algn="l"/>
            <a:r>
              <a:rPr lang="uk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Обмеженість наукового методу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286000" lvl="4" indent="-457200" algn="l">
              <a:buAutoNum type="alphaLcParenR" startAt="2"/>
            </a:pPr>
            <a:r>
              <a:rPr lang="uk" i="1" u="sng" dirty="0">
                <a:solidFill>
                  <a:schemeClr val="tx1"/>
                </a:solidFill>
              </a:rPr>
              <a:t>Стосовно подій.</a:t>
            </a:r>
            <a:endParaRPr lang="ru-RU" i="1" u="sng" dirty="0">
              <a:solidFill>
                <a:schemeClr val="tx1"/>
              </a:solidFill>
            </a:endParaRP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Ми можемо тільки здогадуватися про те, що сталося,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використовувати науку для збору доказів на підтримку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тої чи іншої гіпотези. </a:t>
            </a:r>
            <a:br>
              <a:rPr lang="ru-RU" i="1" dirty="0">
                <a:solidFill>
                  <a:schemeClr val="tx1"/>
                </a:solidFill>
              </a:rPr>
            </a:b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        </a:t>
            </a:r>
            <a:r>
              <a:rPr lang="uk" i="1" dirty="0">
                <a:solidFill>
                  <a:schemeClr val="tx1"/>
                </a:solidFill>
              </a:rPr>
              <a:t>Але наука не володіє належної юрисдикцією у питаннях</a:t>
            </a:r>
          </a:p>
          <a:p>
            <a:pPr lvl="4" algn="l"/>
            <a:r>
              <a:rPr lang="uk" i="1" dirty="0">
                <a:solidFill>
                  <a:schemeClr val="tx1"/>
                </a:solidFill>
              </a:rPr>
              <a:t>        походження чи призначення. </a:t>
            </a:r>
            <a:br>
              <a:rPr lang="ru-RU" i="1" dirty="0">
                <a:solidFill>
                  <a:schemeClr val="tx1"/>
                </a:solidFill>
              </a:rPr>
            </a:b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        </a:t>
            </a:r>
            <a:r>
              <a:rPr lang="uk" i="1" dirty="0">
                <a:solidFill>
                  <a:schemeClr val="tx1"/>
                </a:solidFill>
              </a:rPr>
              <a:t>Наука не може відповісти на таке питання, чи жив Ленін?</a:t>
            </a:r>
            <a:br>
              <a:rPr lang="ru-RU" i="1" dirty="0">
                <a:solidFill>
                  <a:schemeClr val="tx1"/>
                </a:solidFill>
              </a:rPr>
            </a:br>
            <a:br>
              <a:rPr lang="ru-RU" i="1" dirty="0">
                <a:solidFill>
                  <a:schemeClr val="tx1"/>
                </a:solidFill>
              </a:rPr>
            </a:br>
            <a:br>
              <a:rPr lang="ru-RU" i="1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34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600" i="1" dirty="0">
                <a:solidFill>
                  <a:schemeClr val="tx1"/>
                </a:solidFill>
              </a:rPr>
              <a:t>Чудеса за визначенням – це порушення (або виняток) природних законів .</a:t>
            </a:r>
            <a:br>
              <a:rPr lang="ru-RU" sz="2600" i="1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45280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 Аргумент Девіда Юма (зміст) 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951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9325012" cy="4293096"/>
          </a:xfrm>
        </p:spPr>
        <p:txBody>
          <a:bodyPr>
            <a:normAutofit fontScale="92500" lnSpcReduction="1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Чудеса за визначенням – це порушення (або виняток) природних законів.</a:t>
            </a:r>
            <a:endParaRPr lang="ru-RU" sz="2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Закони природи будуються на вищому ступені ймовірності .</a:t>
            </a:r>
            <a:endParaRPr lang="en-US" sz="28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br>
              <a:rPr lang="ru-RU" sz="2400" i="1" dirty="0">
                <a:solidFill>
                  <a:schemeClr val="tx1"/>
                </a:solidFill>
              </a:rPr>
            </a:b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38079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 Аргумент Девіда Юма (зміст) 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794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 lnSpcReduction="1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600" i="1" dirty="0">
                <a:solidFill>
                  <a:schemeClr val="tx1"/>
                </a:solidFill>
              </a:rPr>
              <a:t>Чудеса за визначенням – це порушення (або виняток) природних законів.</a:t>
            </a:r>
            <a:endParaRPr lang="ru-RU" sz="26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600" i="1" dirty="0">
                <a:solidFill>
                  <a:schemeClr val="tx1"/>
                </a:solidFill>
              </a:rPr>
              <a:t>Закони природи будуються на вищому ступені ймовірності .</a:t>
            </a:r>
            <a:endParaRPr lang="ru-RU" sz="26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-UA" sz="2600" i="1" dirty="0">
                <a:solidFill>
                  <a:schemeClr val="tx1"/>
                </a:solidFill>
              </a:rPr>
              <a:t>Чуда буду</a:t>
            </a:r>
            <a:r>
              <a:rPr lang="uk" sz="2600" i="1" dirty="0">
                <a:solidFill>
                  <a:schemeClr val="tx1"/>
                </a:solidFill>
              </a:rPr>
              <a:t>ються на нижчому ступені ймовірності .</a:t>
            </a:r>
            <a:endParaRPr lang="en-US" sz="26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br>
              <a:rPr lang="ru-RU" sz="2400" i="1" dirty="0">
                <a:solidFill>
                  <a:schemeClr val="tx1"/>
                </a:solidFill>
              </a:rPr>
            </a:b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74083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 Аргумент Девіда Юма (зміст) 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49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 fontScale="92500" lnSpcReduction="1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Чудеса за визначенням – це порушення (або виняток) природних законів.</a:t>
            </a:r>
            <a:endParaRPr lang="ru-RU" sz="2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Закони природи будуються на вищому ступені ймовірності .</a:t>
            </a:r>
            <a:endParaRPr lang="ru-RU" sz="2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-UA" sz="2800" i="1" dirty="0">
                <a:solidFill>
                  <a:schemeClr val="tx1"/>
                </a:solidFill>
              </a:rPr>
              <a:t>Чуда буду</a:t>
            </a:r>
            <a:r>
              <a:rPr lang="uk" sz="2800" i="1" dirty="0">
                <a:solidFill>
                  <a:schemeClr val="tx1"/>
                </a:solidFill>
              </a:rPr>
              <a:t>ються на нижчому ступені ймовірності .</a:t>
            </a:r>
            <a:endParaRPr lang="ru-RU" sz="2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Розумна людина повинна будувати віру на найвищому ступені ймовірності .</a:t>
            </a:r>
            <a:endParaRPr lang="en-US" sz="28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br>
              <a:rPr lang="ru-RU" sz="2400" i="1" dirty="0">
                <a:solidFill>
                  <a:schemeClr val="tx1"/>
                </a:solidFill>
              </a:rPr>
            </a:b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02075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 Аргумент Девіда Юма (зміст) 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479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9505056" cy="4293096"/>
          </a:xfrm>
        </p:spPr>
        <p:txBody>
          <a:bodyPr>
            <a:noAutofit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600" i="1" dirty="0">
                <a:solidFill>
                  <a:schemeClr val="tx1"/>
                </a:solidFill>
              </a:rPr>
              <a:t>Чудеса за визначенням – це порушення (або виняток) природних законів.</a:t>
            </a:r>
            <a:endParaRPr lang="ru-RU" sz="26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600" i="1" dirty="0">
                <a:solidFill>
                  <a:schemeClr val="tx1"/>
                </a:solidFill>
              </a:rPr>
              <a:t>Закони природи будуються на вищому ступені ймовірності .</a:t>
            </a:r>
            <a:endParaRPr lang="ru-RU" sz="26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-UA" sz="2600" i="1" dirty="0">
                <a:solidFill>
                  <a:schemeClr val="tx1"/>
                </a:solidFill>
              </a:rPr>
              <a:t>Чуда буду</a:t>
            </a:r>
            <a:r>
              <a:rPr lang="uk" sz="2600" i="1" dirty="0">
                <a:solidFill>
                  <a:schemeClr val="tx1"/>
                </a:solidFill>
              </a:rPr>
              <a:t>ються на нижчому ступені ймовірності .</a:t>
            </a:r>
            <a:endParaRPr lang="ru-RU" sz="26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600" i="1" dirty="0">
                <a:solidFill>
                  <a:schemeClr val="tx1"/>
                </a:solidFill>
              </a:rPr>
              <a:t>Розумна людина повинна будувати віру на найвищому ступені ймовірності .</a:t>
            </a:r>
            <a:endParaRPr lang="en-US" sz="26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uk" sz="2600" i="1" dirty="0">
                <a:solidFill>
                  <a:schemeClr val="tx1"/>
                </a:solidFill>
              </a:rPr>
              <a:t>Отже , розумна людина ніколи не може вірити чудам.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02075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 Аргумент Девіда Юма (зміст) 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055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Логічні аргументи проти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/>
          </a:bodyPr>
          <a:lstStyle/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uk" sz="2400" i="1" dirty="0">
                <a:solidFill>
                  <a:schemeClr val="tx1"/>
                </a:solidFill>
              </a:rPr>
              <a:t>Аргумент Юма показує, що чуда малоймовірні, значить вони неможливі. Підміна понять.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63726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 Аргумент Девіда Юма ( відповідь ):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617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981</Words>
  <Application>Microsoft Office PowerPoint</Application>
  <PresentationFormat>Экран (4:3)</PresentationFormat>
  <Paragraphs>177</Paragraphs>
  <Slides>20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Calibri</vt:lpstr>
      <vt:lpstr>Тема Office</vt:lpstr>
      <vt:lpstr>Обмеженість природничих наук</vt:lpstr>
      <vt:lpstr>Обмеженість природничих наук</vt:lpstr>
      <vt:lpstr>Обмеженість природничих наук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  <vt:lpstr>Логічні аргументи проти чудес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Логические аргументы против чудес</dc:title>
  <dc:creator>Admin</dc:creator>
  <cp:lastModifiedBy>Ruslan Lvov</cp:lastModifiedBy>
  <cp:revision>8</cp:revision>
  <dcterms:created xsi:type="dcterms:W3CDTF">2020-07-21T13:36:36Z</dcterms:created>
  <dcterms:modified xsi:type="dcterms:W3CDTF">2022-12-07T23:37:49Z</dcterms:modified>
</cp:coreProperties>
</file>