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I. Estrategias de aprendizaje"/>
          <p:cNvSpPr txBox="1"/>
          <p:nvPr>
            <p:ph type="title"/>
          </p:nvPr>
        </p:nvSpPr>
        <p:spPr>
          <a:xfrm>
            <a:off x="914400" y="6007100"/>
            <a:ext cx="11176000" cy="1625600"/>
          </a:xfrm>
          <a:prstGeom prst="rect">
            <a:avLst/>
          </a:prstGeom>
        </p:spPr>
        <p:txBody>
          <a:bodyPr/>
          <a:lstStyle>
            <a:lvl1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VI. Estrategias de aprendizaje</a:t>
            </a:r>
          </a:p>
        </p:txBody>
      </p:sp>
      <p:sp>
        <p:nvSpPr>
          <p:cNvPr id="139" name="Lección 18. Activación del Conocimiento Previo"/>
          <p:cNvSpPr txBox="1"/>
          <p:nvPr>
            <p:ph type="body" sz="quarter" idx="1"/>
          </p:nvPr>
        </p:nvSpPr>
        <p:spPr>
          <a:xfrm>
            <a:off x="990251" y="7791450"/>
            <a:ext cx="110242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3. Activación del Conocimiento Previo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747959" y="-51259"/>
            <a:ext cx="11305682" cy="9424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Predicciones</a:t>
            </a:r>
            <a:endParaRPr>
              <a:solidFill>
                <a:srgbClr val="FF2600"/>
              </a:solidFill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 Conocimiento Previo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Activación del Conocimiento Previo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Herramientas</a:t>
            </a:r>
          </a:p>
        </p:txBody>
      </p:sp>
      <p:sp>
        <p:nvSpPr>
          <p:cNvPr id="142" name="Arrow 10"/>
          <p:cNvSpPr/>
          <p:nvPr/>
        </p:nvSpPr>
        <p:spPr>
          <a:xfrm>
            <a:off x="10205363" y="7197721"/>
            <a:ext cx="2444116" cy="19875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ara activar el conocimiento previo se sugiere:…"/>
          <p:cNvSpPr txBox="1"/>
          <p:nvPr/>
        </p:nvSpPr>
        <p:spPr>
          <a:xfrm>
            <a:off x="835967" y="624727"/>
            <a:ext cx="11586866" cy="8910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</a:t>
            </a:r>
            <a:r>
              <a:t>ACTIVAR (</a:t>
            </a:r>
            <a:r>
              <a:rPr>
                <a:solidFill>
                  <a:srgbClr val="FF2600"/>
                </a:solidFill>
              </a:rPr>
              <a:t>despertar</a:t>
            </a:r>
            <a:r>
              <a:t>) el conocimiento previo se sugiere: 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marL="324801" indent="-324801" algn="l" defTabSz="457200">
              <a:buSzPct val="100000"/>
              <a:buChar char="•"/>
              <a:defRPr b="0" sz="4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D4FB79"/>
                </a:solidFill>
              </a:rPr>
              <a:t>Exponer</a:t>
            </a:r>
            <a:r>
              <a:t>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ideas que se tengan sobre el tema a tratar.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marL="324801" indent="-324801" algn="l" defTabSz="457200">
              <a:buSzPct val="100000"/>
              <a:buChar char="•"/>
              <a:defRPr b="0" sz="4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D4FB79"/>
                </a:solidFill>
              </a:rPr>
              <a:t>Repasar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un esquema o resumen que se haya realizado anteriormente y/o que se relacione con el tema. 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marL="324801" indent="-324801" algn="l" defTabSz="457200">
              <a:buSzPct val="100000"/>
              <a:buChar char="•"/>
              <a:defRPr b="0" sz="4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D4FB79"/>
                </a:solidFill>
              </a:rPr>
              <a:t>Consultar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 lo subrayado en libros que ya se han leído y que están relacionados con el tema de la lectura presente. 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xamen V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200">
                <a:solidFill>
                  <a:srgbClr val="D4FB79"/>
                </a:solidFill>
              </a:defRPr>
            </a:lvl1pPr>
          </a:lstStyle>
          <a:p>
            <a:pPr/>
            <a:r>
              <a:t>Examen VI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