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66" r:id="rId5"/>
    <p:sldId id="258" r:id="rId6"/>
    <p:sldId id="259" r:id="rId7"/>
    <p:sldId id="260" r:id="rId8"/>
    <p:sldId id="261" r:id="rId9"/>
    <p:sldId id="262" r:id="rId10"/>
    <p:sldId id="263" r:id="rId11"/>
    <p:sldId id="264" r:id="rId12"/>
    <p:sldId id="265"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1"/>
  </p:normalViewPr>
  <p:slideViewPr>
    <p:cSldViewPr snapToGrid="0" snapToObjects="1">
      <p:cViewPr varScale="1">
        <p:scale>
          <a:sx n="81" d="100"/>
          <a:sy n="81" d="100"/>
        </p:scale>
        <p:origin x="-1888"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3/9/17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3/9/17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3/9/17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3/9/17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3/9/17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3/9/17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3/9/17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3/9/17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Lord’s Supper</a:t>
            </a:r>
            <a:endParaRPr lang="en-US" dirty="0"/>
          </a:p>
        </p:txBody>
      </p:sp>
      <p:sp>
        <p:nvSpPr>
          <p:cNvPr id="3" name="Subtitle 2"/>
          <p:cNvSpPr>
            <a:spLocks noGrp="1"/>
          </p:cNvSpPr>
          <p:nvPr>
            <p:ph type="subTitle" idx="1"/>
          </p:nvPr>
        </p:nvSpPr>
        <p:spPr/>
        <p:txBody>
          <a:bodyPr/>
          <a:lstStyle/>
          <a:p>
            <a:r>
              <a:rPr lang="en-US" dirty="0" smtClean="0"/>
              <a:t>Henry Reyenga</a:t>
            </a:r>
            <a:endParaRPr lang="en-US" dirty="0"/>
          </a:p>
        </p:txBody>
      </p:sp>
    </p:spTree>
    <p:extLst>
      <p:ext uri="{BB962C8B-B14F-4D97-AF65-F5344CB8AC3E}">
        <p14:creationId xmlns:p14="http://schemas.microsoft.com/office/powerpoint/2010/main" val="3917126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Christian Themes </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Lord's Supper seals the present and coming kingdom of God. </a:t>
            </a:r>
            <a:endParaRPr lang="en-US" dirty="0" smtClean="0"/>
          </a:p>
          <a:p>
            <a:pPr marL="0" indent="0">
              <a:buNone/>
            </a:pPr>
            <a:endParaRPr lang="en-US" dirty="0"/>
          </a:p>
          <a:p>
            <a:pPr marL="0" indent="0">
              <a:buNone/>
            </a:pPr>
            <a:r>
              <a:rPr lang="en-US" dirty="0" smtClean="0"/>
              <a:t>“I </a:t>
            </a:r>
            <a:r>
              <a:rPr lang="en-US" dirty="0"/>
              <a:t>tell you, I will not drink of this fruit of the vine from now on until that day when I drink it anew with you in my Father’s kingdom</a:t>
            </a:r>
            <a:r>
              <a:rPr lang="en-US" dirty="0" smtClean="0"/>
              <a:t>.” </a:t>
            </a:r>
          </a:p>
          <a:p>
            <a:pPr marL="0" indent="0">
              <a:buNone/>
            </a:pPr>
            <a:r>
              <a:rPr lang="en-US" dirty="0"/>
              <a:t> </a:t>
            </a:r>
            <a:r>
              <a:rPr lang="en-US" dirty="0" smtClean="0"/>
              <a:t>                                                    Matthew 26:29</a:t>
            </a:r>
            <a:endParaRPr lang="en-US" dirty="0"/>
          </a:p>
          <a:p>
            <a:pPr marL="0" indent="0">
              <a:buNone/>
            </a:pPr>
            <a:endParaRPr lang="en-US" dirty="0" smtClean="0"/>
          </a:p>
        </p:txBody>
      </p:sp>
    </p:spTree>
    <p:extLst>
      <p:ext uri="{BB962C8B-B14F-4D97-AF65-F5344CB8AC3E}">
        <p14:creationId xmlns:p14="http://schemas.microsoft.com/office/powerpoint/2010/main" val="3796659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Lord's Supper includes four </a:t>
            </a:r>
            <a:r>
              <a:rPr lang="en-US" dirty="0" smtClean="0"/>
              <a:t>actions:</a:t>
            </a:r>
            <a:endParaRPr lang="en-US" dirty="0"/>
          </a:p>
        </p:txBody>
      </p:sp>
      <p:sp>
        <p:nvSpPr>
          <p:cNvPr id="3" name="Content Placeholder 2"/>
          <p:cNvSpPr>
            <a:spLocks noGrp="1"/>
          </p:cNvSpPr>
          <p:nvPr>
            <p:ph idx="1"/>
          </p:nvPr>
        </p:nvSpPr>
        <p:spPr/>
        <p:txBody>
          <a:bodyPr/>
          <a:lstStyle/>
          <a:p>
            <a:pPr marL="0" indent="0">
              <a:buNone/>
            </a:pPr>
            <a:r>
              <a:rPr lang="en-US" dirty="0"/>
              <a:t>--taking bread and wine</a:t>
            </a:r>
          </a:p>
          <a:p>
            <a:pPr marL="0" indent="0">
              <a:buNone/>
            </a:pPr>
            <a:r>
              <a:rPr lang="en-US" dirty="0"/>
              <a:t>--giving thanks over them</a:t>
            </a:r>
          </a:p>
          <a:p>
            <a:pPr marL="0" indent="0">
              <a:buNone/>
            </a:pPr>
            <a:r>
              <a:rPr lang="en-US" dirty="0"/>
              <a:t>--breaking the bread/pouring the wine</a:t>
            </a:r>
          </a:p>
          <a:p>
            <a:pPr marL="0" indent="0">
              <a:buNone/>
            </a:pPr>
            <a:r>
              <a:rPr lang="en-US" dirty="0"/>
              <a:t>--sharing among God's people.</a:t>
            </a:r>
          </a:p>
          <a:p>
            <a:pPr marL="0" indent="0">
              <a:buNone/>
            </a:pPr>
            <a:endParaRPr lang="en-US" dirty="0"/>
          </a:p>
        </p:txBody>
      </p:sp>
    </p:spTree>
    <p:extLst>
      <p:ext uri="{BB962C8B-B14F-4D97-AF65-F5344CB8AC3E}">
        <p14:creationId xmlns:p14="http://schemas.microsoft.com/office/powerpoint/2010/main" val="2453903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memorial mean? </a:t>
            </a:r>
            <a:endParaRPr lang="en-US" dirty="0"/>
          </a:p>
        </p:txBody>
      </p:sp>
      <p:sp>
        <p:nvSpPr>
          <p:cNvPr id="3" name="Content Placeholder 2"/>
          <p:cNvSpPr>
            <a:spLocks noGrp="1"/>
          </p:cNvSpPr>
          <p:nvPr>
            <p:ph idx="1"/>
          </p:nvPr>
        </p:nvSpPr>
        <p:spPr>
          <a:xfrm>
            <a:off x="313553" y="1600200"/>
            <a:ext cx="8607040" cy="5257800"/>
          </a:xfrm>
        </p:spPr>
        <p:txBody>
          <a:bodyPr>
            <a:normAutofit fontScale="92500" lnSpcReduction="10000"/>
          </a:bodyPr>
          <a:lstStyle/>
          <a:p>
            <a:pPr marL="0" indent="0">
              <a:buNone/>
            </a:pPr>
            <a:r>
              <a:rPr lang="en-US" dirty="0"/>
              <a:t>The memorial of Christ refers to his entire life and ministry, his death, resurrection, ascension, and return</a:t>
            </a:r>
            <a:r>
              <a:rPr lang="en-US" dirty="0" smtClean="0"/>
              <a:t>.</a:t>
            </a:r>
          </a:p>
          <a:p>
            <a:pPr marL="0" indent="0">
              <a:buNone/>
            </a:pPr>
            <a:r>
              <a:rPr lang="en-US" dirty="0" smtClean="0"/>
              <a:t>Philippians </a:t>
            </a:r>
            <a:r>
              <a:rPr lang="en-US" dirty="0"/>
              <a:t>2:</a:t>
            </a:r>
            <a:r>
              <a:rPr lang="en-US" dirty="0" smtClean="0"/>
              <a:t>8-11  </a:t>
            </a:r>
            <a:r>
              <a:rPr lang="en-US" dirty="0"/>
              <a:t>  	And being found in appearance as a man</a:t>
            </a:r>
            <a:r>
              <a:rPr lang="en-US" dirty="0" smtClean="0"/>
              <a:t>, he </a:t>
            </a:r>
            <a:r>
              <a:rPr lang="en-US" dirty="0"/>
              <a:t>humbled </a:t>
            </a:r>
            <a:r>
              <a:rPr lang="en-US" dirty="0" smtClean="0"/>
              <a:t>himself and </a:t>
            </a:r>
            <a:r>
              <a:rPr lang="en-US" dirty="0"/>
              <a:t>became obedient to death</a:t>
            </a:r>
            <a:r>
              <a:rPr lang="en-US" dirty="0" smtClean="0"/>
              <a:t>— even </a:t>
            </a:r>
            <a:r>
              <a:rPr lang="en-US" dirty="0"/>
              <a:t>death on a cross! </a:t>
            </a:r>
            <a:r>
              <a:rPr lang="en-US" dirty="0" smtClean="0"/>
              <a:t>Therefore </a:t>
            </a:r>
            <a:r>
              <a:rPr lang="en-US" dirty="0"/>
              <a:t>God exalted him to the highest </a:t>
            </a:r>
            <a:r>
              <a:rPr lang="en-US" dirty="0" smtClean="0"/>
              <a:t>place and </a:t>
            </a:r>
            <a:r>
              <a:rPr lang="en-US" dirty="0"/>
              <a:t>gave him the name that is above every name, </a:t>
            </a:r>
            <a:r>
              <a:rPr lang="en-US" dirty="0" smtClean="0"/>
              <a:t>that </a:t>
            </a:r>
            <a:r>
              <a:rPr lang="en-US" dirty="0"/>
              <a:t>at the name of Jesus every knee should bow</a:t>
            </a:r>
            <a:r>
              <a:rPr lang="en-US" dirty="0" smtClean="0"/>
              <a:t>, in </a:t>
            </a:r>
            <a:r>
              <a:rPr lang="en-US" dirty="0"/>
              <a:t>heaven and on earth and under the earth</a:t>
            </a:r>
            <a:r>
              <a:rPr lang="en-US" dirty="0" smtClean="0"/>
              <a:t>, and </a:t>
            </a:r>
            <a:r>
              <a:rPr lang="en-US" dirty="0"/>
              <a:t>every tongue confess that Jesus Christ is Lord</a:t>
            </a:r>
            <a:r>
              <a:rPr lang="en-US" dirty="0" smtClean="0"/>
              <a:t>, to </a:t>
            </a:r>
            <a:r>
              <a:rPr lang="en-US" dirty="0"/>
              <a:t>the glory of God the Father. </a:t>
            </a:r>
            <a:endParaRPr lang="en-US"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4533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Leading the Lord’s Supper</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Ordained leaders</a:t>
            </a:r>
          </a:p>
          <a:p>
            <a:pPr marL="514350" indent="-514350">
              <a:buAutoNum type="arabicPeriod"/>
            </a:pPr>
            <a:endParaRPr lang="en-US" dirty="0"/>
          </a:p>
          <a:p>
            <a:pPr marL="0" indent="0">
              <a:buNone/>
            </a:pPr>
            <a:r>
              <a:rPr lang="en-US" dirty="0" smtClean="0"/>
              <a:t>1 Corinthians </a:t>
            </a:r>
            <a:r>
              <a:rPr lang="en-US" dirty="0"/>
              <a:t>11:27    	Therefore, whoever eats the bread or drinks the cup of the Lord in an unworthy manner will be guilty of sinning against the body and blood of the Lord.</a:t>
            </a:r>
            <a:endParaRPr lang="en-US" dirty="0" smtClean="0"/>
          </a:p>
          <a:p>
            <a:pPr marL="514350" indent="-514350">
              <a:buAutoNum type="arabicPeriod"/>
            </a:pPr>
            <a:endParaRPr lang="en-US" dirty="0"/>
          </a:p>
          <a:p>
            <a:pPr marL="0" indent="0">
              <a:buNone/>
            </a:pPr>
            <a:endParaRPr lang="en-US" dirty="0"/>
          </a:p>
        </p:txBody>
      </p:sp>
    </p:spTree>
    <p:extLst>
      <p:ext uri="{BB962C8B-B14F-4D97-AF65-F5344CB8AC3E}">
        <p14:creationId xmlns:p14="http://schemas.microsoft.com/office/powerpoint/2010/main" val="2244472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Serious Side of Communion</a:t>
            </a:r>
            <a:endParaRPr lang="en-US" dirty="0"/>
          </a:p>
        </p:txBody>
      </p:sp>
      <p:sp>
        <p:nvSpPr>
          <p:cNvPr id="3" name="Content Placeholder 2"/>
          <p:cNvSpPr>
            <a:spLocks noGrp="1"/>
          </p:cNvSpPr>
          <p:nvPr>
            <p:ph idx="1"/>
          </p:nvPr>
        </p:nvSpPr>
        <p:spPr/>
        <p:txBody>
          <a:bodyPr/>
          <a:lstStyle/>
          <a:p>
            <a:pPr marL="0" indent="0">
              <a:buNone/>
            </a:pPr>
            <a:r>
              <a:rPr lang="en-US" dirty="0"/>
              <a:t>1 Corinthians 11</a:t>
            </a:r>
            <a:r>
              <a:rPr lang="en-US" dirty="0" smtClean="0"/>
              <a:t>:28-29     A </a:t>
            </a:r>
            <a:r>
              <a:rPr lang="en-US" dirty="0"/>
              <a:t>man ought to examine himself before he eats of the bread and drinks of the cup. </a:t>
            </a:r>
            <a:r>
              <a:rPr lang="en-US" dirty="0" smtClean="0"/>
              <a:t> </a:t>
            </a:r>
            <a:r>
              <a:rPr lang="en-US" dirty="0"/>
              <a:t>For anyone who eats and drinks without recognizing the body of the Lord eats and drinks judgment on himself. </a:t>
            </a:r>
          </a:p>
        </p:txBody>
      </p:sp>
    </p:spTree>
    <p:extLst>
      <p:ext uri="{BB962C8B-B14F-4D97-AF65-F5344CB8AC3E}">
        <p14:creationId xmlns:p14="http://schemas.microsoft.com/office/powerpoint/2010/main" val="3909471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Celebrating Communion at House Churches</a:t>
            </a:r>
            <a:endParaRPr lang="en-US" dirty="0"/>
          </a:p>
        </p:txBody>
      </p:sp>
      <p:sp>
        <p:nvSpPr>
          <p:cNvPr id="3" name="Content Placeholder 2"/>
          <p:cNvSpPr>
            <a:spLocks noGrp="1"/>
          </p:cNvSpPr>
          <p:nvPr>
            <p:ph idx="1"/>
          </p:nvPr>
        </p:nvSpPr>
        <p:spPr/>
        <p:txBody>
          <a:bodyPr/>
          <a:lstStyle/>
          <a:p>
            <a:pPr marL="0" indent="0">
              <a:buNone/>
            </a:pPr>
            <a:r>
              <a:rPr lang="en-US" dirty="0" smtClean="0"/>
              <a:t>Prayer or Worship Song</a:t>
            </a:r>
          </a:p>
          <a:p>
            <a:pPr marL="0" indent="0">
              <a:buNone/>
            </a:pPr>
            <a:r>
              <a:rPr lang="en-US" dirty="0" smtClean="0"/>
              <a:t>Believer’s Meal: Supervised Meal</a:t>
            </a:r>
          </a:p>
          <a:p>
            <a:pPr marL="0" indent="0">
              <a:buNone/>
            </a:pPr>
            <a:r>
              <a:rPr lang="en-US" smtClean="0"/>
              <a:t>Five </a:t>
            </a:r>
            <a:r>
              <a:rPr lang="en-US" dirty="0" smtClean="0"/>
              <a:t>Minute Biblical Encouragement</a:t>
            </a:r>
          </a:p>
          <a:p>
            <a:pPr marL="0" indent="0">
              <a:buNone/>
            </a:pPr>
            <a:r>
              <a:rPr lang="en-US" dirty="0" smtClean="0"/>
              <a:t>Passing Out and Partaking of Elements</a:t>
            </a:r>
          </a:p>
          <a:p>
            <a:pPr marL="0" indent="0">
              <a:buNone/>
            </a:pPr>
            <a:r>
              <a:rPr lang="en-US" dirty="0" smtClean="0"/>
              <a:t>Closing Prayer or Meditative Worship Song</a:t>
            </a:r>
          </a:p>
          <a:p>
            <a:pPr marL="0" indent="0">
              <a:buNone/>
            </a:pPr>
            <a:endParaRPr lang="en-US" dirty="0" smtClean="0"/>
          </a:p>
        </p:txBody>
      </p:sp>
    </p:spTree>
    <p:extLst>
      <p:ext uri="{BB962C8B-B14F-4D97-AF65-F5344CB8AC3E}">
        <p14:creationId xmlns:p14="http://schemas.microsoft.com/office/powerpoint/2010/main" val="1302243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Institutes the Lord’s Supper</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Matthew </a:t>
            </a:r>
            <a:r>
              <a:rPr lang="en-US" dirty="0"/>
              <a:t>26:</a:t>
            </a:r>
            <a:r>
              <a:rPr lang="en-US" dirty="0" smtClean="0"/>
              <a:t>26-28  While </a:t>
            </a:r>
            <a:r>
              <a:rPr lang="en-US" dirty="0"/>
              <a:t>they were eating, Jesus took bread, gave thanks and broke it, and gave it to his disciples, saying, “Take and eat; this is my body.</a:t>
            </a:r>
            <a:r>
              <a:rPr lang="en-US" dirty="0" smtClean="0"/>
              <a:t>” Then </a:t>
            </a:r>
            <a:r>
              <a:rPr lang="en-US" dirty="0"/>
              <a:t>he took the cup, gave thanks and offered it to them, saying, “Drink from it, all of you. </a:t>
            </a:r>
            <a:r>
              <a:rPr lang="en-US" dirty="0" smtClean="0"/>
              <a:t> </a:t>
            </a:r>
            <a:r>
              <a:rPr lang="en-US" dirty="0"/>
              <a:t>This is my blood of the covenant, which is poured out for many for the forgiveness of sins. </a:t>
            </a:r>
            <a:r>
              <a:rPr lang="en-US" dirty="0" smtClean="0"/>
              <a:t>I </a:t>
            </a:r>
            <a:r>
              <a:rPr lang="en-US" dirty="0"/>
              <a:t>tell you, I will not drink of this fruit of the vine from now on until that day when I drink it anew with you in my Father’s kingdom.”</a:t>
            </a:r>
          </a:p>
        </p:txBody>
      </p:sp>
    </p:spTree>
    <p:extLst>
      <p:ext uri="{BB962C8B-B14F-4D97-AF65-F5344CB8AC3E}">
        <p14:creationId xmlns:p14="http://schemas.microsoft.com/office/powerpoint/2010/main" val="1762330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Lord’s Supper</a:t>
            </a:r>
            <a:endParaRPr lang="en-US" dirty="0"/>
          </a:p>
        </p:txBody>
      </p:sp>
      <p:sp>
        <p:nvSpPr>
          <p:cNvPr id="3" name="Content Placeholder 2"/>
          <p:cNvSpPr>
            <a:spLocks noGrp="1"/>
          </p:cNvSpPr>
          <p:nvPr>
            <p:ph idx="1"/>
          </p:nvPr>
        </p:nvSpPr>
        <p:spPr/>
        <p:txBody>
          <a:bodyPr/>
          <a:lstStyle/>
          <a:p>
            <a:pPr marL="0" indent="0">
              <a:buNone/>
            </a:pPr>
            <a:r>
              <a:rPr lang="en-US" dirty="0"/>
              <a:t>The Lord's Supper </a:t>
            </a:r>
            <a:r>
              <a:rPr lang="en-US" dirty="0" smtClean="0"/>
              <a:t>as a </a:t>
            </a:r>
            <a:r>
              <a:rPr lang="en-US" dirty="0"/>
              <a:t>sacrament was commanded and thus instituted by Christ himself, as Paul reports in 1 Corinthians </a:t>
            </a:r>
            <a:r>
              <a:rPr lang="en-US" dirty="0" smtClean="0"/>
              <a:t>11:23-26 </a:t>
            </a:r>
            <a:r>
              <a:rPr lang="en-US" dirty="0"/>
              <a:t>(see also </a:t>
            </a:r>
            <a:r>
              <a:rPr lang="en-US" dirty="0" smtClean="0"/>
              <a:t>Matthew </a:t>
            </a:r>
            <a:r>
              <a:rPr lang="en-US" dirty="0"/>
              <a:t>26:26-29 and parallel Gospel texts</a:t>
            </a:r>
            <a:r>
              <a:rPr lang="en-US" dirty="0" smtClean="0"/>
              <a:t>).</a:t>
            </a:r>
            <a:endParaRPr lang="en-US" dirty="0"/>
          </a:p>
        </p:txBody>
      </p:sp>
    </p:spTree>
    <p:extLst>
      <p:ext uri="{BB962C8B-B14F-4D97-AF65-F5344CB8AC3E}">
        <p14:creationId xmlns:p14="http://schemas.microsoft.com/office/powerpoint/2010/main" val="3150405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Instituting Scripture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1 Corinthians </a:t>
            </a:r>
            <a:r>
              <a:rPr lang="en-US" dirty="0"/>
              <a:t>11:</a:t>
            </a:r>
            <a:r>
              <a:rPr lang="en-US" dirty="0" smtClean="0"/>
              <a:t>23-25  </a:t>
            </a:r>
            <a:r>
              <a:rPr lang="en-US" dirty="0"/>
              <a:t>  </a:t>
            </a:r>
            <a:r>
              <a:rPr lang="en-US" dirty="0" smtClean="0"/>
              <a:t>For </a:t>
            </a:r>
            <a:r>
              <a:rPr lang="en-US" dirty="0"/>
              <a:t>I received from the Lord what I also passed on to you: The Lord Jesus, on the night he was betrayed, took bread,  24 and when he had given thanks, he broke it and said, “This is my body, which is for you; do this in remembrance of me.” 25 In the same way, after supper he took the cup, saying, “This cup is the new covenant in my blood; do this, whenever you drink it, in remembrance of me.”</a:t>
            </a:r>
          </a:p>
        </p:txBody>
      </p:sp>
    </p:spTree>
    <p:extLst>
      <p:ext uri="{BB962C8B-B14F-4D97-AF65-F5344CB8AC3E}">
        <p14:creationId xmlns:p14="http://schemas.microsoft.com/office/powerpoint/2010/main" val="2047455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Christian Themes </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smtClean="0"/>
              <a:t>The </a:t>
            </a:r>
            <a:r>
              <a:rPr lang="en-US" dirty="0"/>
              <a:t>Lord's Supper is a thanksgiving to God (</a:t>
            </a:r>
            <a:r>
              <a:rPr lang="en-US" dirty="0" err="1"/>
              <a:t>eucharist</a:t>
            </a:r>
            <a:r>
              <a:rPr lang="en-US" dirty="0" smtClean="0"/>
              <a:t>). </a:t>
            </a:r>
          </a:p>
          <a:p>
            <a:r>
              <a:rPr lang="en-US" dirty="0" smtClean="0"/>
              <a:t>the </a:t>
            </a:r>
            <a:r>
              <a:rPr lang="en-US" dirty="0"/>
              <a:t>Christian ceremony commemorating the Last Supper, in which bread and wine are consecrated and consumed.</a:t>
            </a:r>
          </a:p>
          <a:p>
            <a:r>
              <a:rPr lang="en-US" dirty="0"/>
              <a:t>the consecrated elements, especially the bread.</a:t>
            </a: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73906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Christian Themes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The </a:t>
            </a:r>
            <a:r>
              <a:rPr lang="en-US" dirty="0"/>
              <a:t>Lord's Supper is a memorial of Christ (anamnesis). </a:t>
            </a:r>
            <a:endParaRPr lang="en-US" dirty="0" smtClean="0"/>
          </a:p>
          <a:p>
            <a:pPr marL="0" indent="0">
              <a:buNone/>
            </a:pPr>
            <a:r>
              <a:rPr lang="en-US" dirty="0"/>
              <a:t>R</a:t>
            </a:r>
            <a:r>
              <a:rPr lang="en-US" dirty="0" smtClean="0"/>
              <a:t>ecollection</a:t>
            </a:r>
            <a:r>
              <a:rPr lang="en-US" dirty="0"/>
              <a:t>, in </a:t>
            </a:r>
            <a:r>
              <a:rPr lang="en-US" dirty="0" smtClean="0"/>
              <a:t>particular, the </a:t>
            </a:r>
            <a:r>
              <a:rPr lang="en-US" dirty="0"/>
              <a:t>remembering of things </a:t>
            </a:r>
            <a:r>
              <a:rPr lang="en-US" dirty="0" smtClean="0"/>
              <a:t>or a person and the meaning of its significance.</a:t>
            </a:r>
          </a:p>
          <a:p>
            <a:pPr marL="0" indent="0">
              <a:buNone/>
            </a:pPr>
            <a:endParaRPr lang="en-US" dirty="0"/>
          </a:p>
        </p:txBody>
      </p:sp>
    </p:spTree>
    <p:extLst>
      <p:ext uri="{BB962C8B-B14F-4D97-AF65-F5344CB8AC3E}">
        <p14:creationId xmlns:p14="http://schemas.microsoft.com/office/powerpoint/2010/main" val="2951519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Christian Themes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The </a:t>
            </a:r>
            <a:r>
              <a:rPr lang="en-US" dirty="0"/>
              <a:t>Lord's Supper is a participation in the body and the blood of </a:t>
            </a:r>
            <a:r>
              <a:rPr lang="en-US" dirty="0" smtClean="0"/>
              <a:t>Christ. </a:t>
            </a:r>
            <a:endParaRPr lang="en-US" dirty="0"/>
          </a:p>
        </p:txBody>
      </p:sp>
    </p:spTree>
    <p:extLst>
      <p:ext uri="{BB962C8B-B14F-4D97-AF65-F5344CB8AC3E}">
        <p14:creationId xmlns:p14="http://schemas.microsoft.com/office/powerpoint/2010/main" val="296166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Christian Themes </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The </a:t>
            </a:r>
            <a:r>
              <a:rPr lang="en-US" dirty="0"/>
              <a:t>Lord's Supper signifies the work of the Spirit (epiclesis). </a:t>
            </a:r>
            <a:endParaRPr lang="en-US" dirty="0" smtClean="0"/>
          </a:p>
          <a:p>
            <a:r>
              <a:rPr lang="en-US" dirty="0"/>
              <a:t>The epiclesis </a:t>
            </a:r>
            <a:r>
              <a:rPr lang="en-US" dirty="0" smtClean="0"/>
              <a:t>exampled </a:t>
            </a:r>
            <a:r>
              <a:rPr lang="en-US" dirty="0"/>
              <a:t>in </a:t>
            </a:r>
            <a:r>
              <a:rPr lang="en-US" dirty="0" smtClean="0"/>
              <a:t>The United Methodist Church</a:t>
            </a:r>
          </a:p>
          <a:p>
            <a:r>
              <a:rPr lang="en-US" dirty="0" smtClean="0"/>
              <a:t>"</a:t>
            </a:r>
            <a:r>
              <a:rPr lang="en-US" dirty="0"/>
              <a:t>Pour out your Holy Spirit on us gathered here,</a:t>
            </a:r>
          </a:p>
          <a:p>
            <a:r>
              <a:rPr lang="en-US" dirty="0"/>
              <a:t>and on these gifts of bread and wine.</a:t>
            </a:r>
          </a:p>
          <a:p>
            <a:r>
              <a:rPr lang="en-US" dirty="0"/>
              <a:t>Make them be for us the body and blood of Christ,</a:t>
            </a:r>
          </a:p>
          <a:p>
            <a:r>
              <a:rPr lang="en-US" dirty="0"/>
              <a:t>that we may be for the world the body of Christ,</a:t>
            </a:r>
          </a:p>
          <a:p>
            <a:r>
              <a:rPr lang="en-US" dirty="0"/>
              <a:t>redeemed by his blood.</a:t>
            </a:r>
          </a:p>
          <a:p>
            <a:r>
              <a:rPr lang="en-US" dirty="0"/>
              <a:t>By your Spirit make us one with Christ,</a:t>
            </a:r>
          </a:p>
          <a:p>
            <a:r>
              <a:rPr lang="en-US" dirty="0"/>
              <a:t>one with each other,..." (</a:t>
            </a:r>
            <a:r>
              <a:rPr lang="en-US" i="1" dirty="0"/>
              <a:t>UMH</a:t>
            </a:r>
            <a:r>
              <a:rPr lang="en-US" dirty="0"/>
              <a:t>; pages 10, 14).</a:t>
            </a:r>
            <a:r>
              <a:rPr lang="en-US" baseline="30000" dirty="0"/>
              <a:t>[12]</a:t>
            </a:r>
            <a:endParaRPr lang="en-US" dirty="0"/>
          </a:p>
        </p:txBody>
      </p:sp>
    </p:spTree>
    <p:extLst>
      <p:ext uri="{BB962C8B-B14F-4D97-AF65-F5344CB8AC3E}">
        <p14:creationId xmlns:p14="http://schemas.microsoft.com/office/powerpoint/2010/main" val="1384725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Christian Themes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The </a:t>
            </a:r>
            <a:r>
              <a:rPr lang="en-US" dirty="0"/>
              <a:t>Lord's Supper symbolizes the unity of the church in all times and places. </a:t>
            </a:r>
            <a:endParaRPr lang="en-US" dirty="0" smtClean="0"/>
          </a:p>
          <a:p>
            <a:pPr marL="0" indent="0">
              <a:buNone/>
            </a:pPr>
            <a:endParaRPr lang="en-US" dirty="0"/>
          </a:p>
        </p:txBody>
      </p:sp>
    </p:spTree>
    <p:extLst>
      <p:ext uri="{BB962C8B-B14F-4D97-AF65-F5344CB8AC3E}">
        <p14:creationId xmlns:p14="http://schemas.microsoft.com/office/powerpoint/2010/main" val="2923481745"/>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327</TotalTime>
  <Words>608</Words>
  <Application>Microsoft Macintosh PowerPoint</Application>
  <PresentationFormat>On-screen Show (4:3)</PresentationFormat>
  <Paragraphs>61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 Black </vt:lpstr>
      <vt:lpstr>The Lord’s Supper</vt:lpstr>
      <vt:lpstr>Jesus Institutes the Lord’s Supper</vt:lpstr>
      <vt:lpstr>The Lord’s Supper</vt:lpstr>
      <vt:lpstr>Instituting Scripture</vt:lpstr>
      <vt:lpstr>Historic Christian Themes </vt:lpstr>
      <vt:lpstr>Historic Christian Themes </vt:lpstr>
      <vt:lpstr>Historic Christian Themes </vt:lpstr>
      <vt:lpstr>Historic Christian Themes </vt:lpstr>
      <vt:lpstr>Historic Christian Themes </vt:lpstr>
      <vt:lpstr>Historic Christian Themes </vt:lpstr>
      <vt:lpstr>The Lord's Supper includes four actions:</vt:lpstr>
      <vt:lpstr>What does memorial mean? </vt:lpstr>
      <vt:lpstr>Leading the Lord’s Supper</vt:lpstr>
      <vt:lpstr>Serious Side of Communion</vt:lpstr>
      <vt:lpstr>Celebrating Communion at House Churches</vt:lpstr>
    </vt:vector>
  </TitlesOfParts>
  <Company>Christian Leaders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Lord’s Supper</dc:title>
  <dc:creator>Henry Reyenga</dc:creator>
  <cp:lastModifiedBy>Henry Reyenga</cp:lastModifiedBy>
  <cp:revision>12</cp:revision>
  <dcterms:created xsi:type="dcterms:W3CDTF">2017-03-09T14:11:34Z</dcterms:created>
  <dcterms:modified xsi:type="dcterms:W3CDTF">2017-03-09T19:45:04Z</dcterms:modified>
</cp:coreProperties>
</file>