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6485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5778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51584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67859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07406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58759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59535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73710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60679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98308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15455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85998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047530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89009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02964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39637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97308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1304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93787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94746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77063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19327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5165068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4563157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www.ancient.eu/books/B01K3LOL82/" TargetMode="External"/><Relationship Id="rId2" Type="http://schemas.openxmlformats.org/officeDocument/2006/relationships/hyperlink" Target="http://www.ancient.eu/Achaemenid_Empir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World History 101</a:t>
            </a:r>
            <a:br>
              <a:rPr lang="en-US" dirty="0" smtClean="0"/>
            </a:br>
            <a:r>
              <a:rPr lang="en-US" dirty="0" smtClean="0"/>
              <a:t>Section 2 </a:t>
            </a:r>
            <a:br>
              <a:rPr lang="en-US" dirty="0" smtClean="0"/>
            </a:br>
            <a:r>
              <a:rPr lang="en-US" dirty="0" smtClean="0"/>
              <a:t>500 B.C.-1000 A.D.</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Persia</a:t>
            </a:r>
          </a:p>
          <a:p>
            <a:r>
              <a:rPr lang="en-US" dirty="0" smtClean="0"/>
              <a:t>India</a:t>
            </a:r>
          </a:p>
          <a:p>
            <a:r>
              <a:rPr lang="en-US" dirty="0" smtClean="0"/>
              <a:t>China</a:t>
            </a:r>
          </a:p>
          <a:p>
            <a:r>
              <a:rPr lang="en-US" dirty="0" smtClean="0"/>
              <a:t>Peru</a:t>
            </a:r>
          </a:p>
          <a:p>
            <a:r>
              <a:rPr lang="en-US" dirty="0" smtClean="0"/>
              <a:t>Mesoamerica</a:t>
            </a:r>
          </a:p>
          <a:p>
            <a:r>
              <a:rPr lang="en-US" dirty="0" smtClean="0"/>
              <a:t>Mediterranean Basin</a:t>
            </a:r>
          </a:p>
          <a:p>
            <a:endParaRPr lang="en-US" dirty="0" smtClean="0"/>
          </a:p>
        </p:txBody>
      </p:sp>
    </p:spTree>
    <p:extLst>
      <p:ext uri="{BB962C8B-B14F-4D97-AF65-F5344CB8AC3E}">
        <p14:creationId xmlns:p14="http://schemas.microsoft.com/office/powerpoint/2010/main" val="118909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Cyrus and the Jews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Ezra 1: 1-4</a:t>
            </a:r>
          </a:p>
          <a:p>
            <a:r>
              <a:rPr lang="en-US" b="1" dirty="0" smtClean="0"/>
              <a:t> </a:t>
            </a:r>
            <a:r>
              <a:rPr lang="en-US" dirty="0" smtClean="0"/>
              <a:t>In the first year of Cyrus king of Persia, in order to fulfill the word of the </a:t>
            </a:r>
            <a:r>
              <a:rPr lang="en-US" cap="small" dirty="0" smtClean="0"/>
              <a:t>Lord</a:t>
            </a:r>
            <a:r>
              <a:rPr lang="en-US" dirty="0" smtClean="0"/>
              <a:t> spoken by Jeremiah, the </a:t>
            </a:r>
            <a:r>
              <a:rPr lang="en-US" cap="small" dirty="0" smtClean="0"/>
              <a:t>Lord</a:t>
            </a:r>
            <a:r>
              <a:rPr lang="en-US" dirty="0" smtClean="0"/>
              <a:t> moved the heart of Cyrus king of Persia to make a proclamation throughout his realm and also to put it in writing:</a:t>
            </a:r>
          </a:p>
          <a:p>
            <a:r>
              <a:rPr lang="en-US" b="1" baseline="30000" dirty="0" smtClean="0"/>
              <a:t>2 </a:t>
            </a:r>
            <a:r>
              <a:rPr lang="en-US" dirty="0" smtClean="0"/>
              <a:t>“This is what Cyrus king of Persia says:</a:t>
            </a:r>
          </a:p>
          <a:p>
            <a:r>
              <a:rPr lang="en-US" dirty="0" smtClean="0"/>
              <a:t>“‘The </a:t>
            </a:r>
            <a:r>
              <a:rPr lang="en-US" cap="small" dirty="0" smtClean="0"/>
              <a:t>Lord</a:t>
            </a:r>
            <a:r>
              <a:rPr lang="en-US" dirty="0" smtClean="0"/>
              <a:t>, the God of heaven, has given me all the kingdoms of the earth and he has appointed me to build a temple for him at Jerusalem in Judah. </a:t>
            </a:r>
            <a:r>
              <a:rPr lang="en-US" b="1" baseline="30000" dirty="0" smtClean="0"/>
              <a:t>3 </a:t>
            </a:r>
            <a:r>
              <a:rPr lang="en-US" dirty="0" smtClean="0"/>
              <a:t>Any of his people among you may go up to Jerusalem in Judah and build the temple of the </a:t>
            </a:r>
            <a:r>
              <a:rPr lang="en-US" cap="small" dirty="0" smtClean="0"/>
              <a:t>Lord</a:t>
            </a:r>
            <a:r>
              <a:rPr lang="en-US" dirty="0" smtClean="0"/>
              <a:t>, the God of Israel, the God who is in Jerusalem, and may their God be with them. </a:t>
            </a:r>
            <a:r>
              <a:rPr lang="en-US" b="1" baseline="30000" dirty="0" smtClean="0"/>
              <a:t>4 </a:t>
            </a:r>
            <a:r>
              <a:rPr lang="en-US" dirty="0" smtClean="0"/>
              <a:t>And in any locality where survivors may now be living, the people are to provide them with silver and gold, with goods and livestock, and with freewill offerings for the temple of God in Jerusalem.’”</a:t>
            </a:r>
          </a:p>
          <a:p>
            <a:endParaRPr lang="en-US" dirty="0"/>
          </a:p>
        </p:txBody>
      </p:sp>
    </p:spTree>
    <p:extLst>
      <p:ext uri="{BB962C8B-B14F-4D97-AF65-F5344CB8AC3E}">
        <p14:creationId xmlns:p14="http://schemas.microsoft.com/office/powerpoint/2010/main" val="2710395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Cyrus and the Jews cont.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Isaiah 45:1-3</a:t>
            </a:r>
          </a:p>
          <a:p>
            <a:r>
              <a:rPr lang="en-US" dirty="0" smtClean="0"/>
              <a:t>“This is what the </a:t>
            </a:r>
            <a:r>
              <a:rPr lang="en-US" cap="small" dirty="0" smtClean="0"/>
              <a:t>Lord</a:t>
            </a:r>
            <a:r>
              <a:rPr lang="en-US" dirty="0" smtClean="0"/>
              <a:t> says to his anointed,</a:t>
            </a:r>
            <a:br>
              <a:rPr lang="en-US" dirty="0" smtClean="0"/>
            </a:br>
            <a:r>
              <a:rPr lang="en-US" dirty="0" smtClean="0"/>
              <a:t>    to Cyrus, whose right hand I take hold of</a:t>
            </a:r>
            <a:br>
              <a:rPr lang="en-US" dirty="0" smtClean="0"/>
            </a:br>
            <a:r>
              <a:rPr lang="en-US" dirty="0" smtClean="0"/>
              <a:t>to subdue nations before him</a:t>
            </a:r>
            <a:br>
              <a:rPr lang="en-US" dirty="0" smtClean="0"/>
            </a:br>
            <a:r>
              <a:rPr lang="en-US" dirty="0" smtClean="0"/>
              <a:t>    and to strip kings of their armor,</a:t>
            </a:r>
            <a:br>
              <a:rPr lang="en-US" dirty="0" smtClean="0"/>
            </a:br>
            <a:r>
              <a:rPr lang="en-US" dirty="0" smtClean="0"/>
              <a:t>to open doors before him</a:t>
            </a:r>
            <a:br>
              <a:rPr lang="en-US" dirty="0" smtClean="0"/>
            </a:br>
            <a:r>
              <a:rPr lang="en-US" dirty="0" smtClean="0"/>
              <a:t>    so that gates will not be shut:</a:t>
            </a:r>
            <a:br>
              <a:rPr lang="en-US" dirty="0" smtClean="0"/>
            </a:br>
            <a:r>
              <a:rPr lang="en-US" b="1" baseline="30000" dirty="0" smtClean="0"/>
              <a:t>2 </a:t>
            </a:r>
            <a:r>
              <a:rPr lang="en-US" dirty="0" smtClean="0"/>
              <a:t>I will go before you</a:t>
            </a:r>
            <a:br>
              <a:rPr lang="en-US" dirty="0" smtClean="0"/>
            </a:br>
            <a:r>
              <a:rPr lang="en-US" dirty="0" smtClean="0"/>
              <a:t>    and will level the mountains;</a:t>
            </a:r>
            <a:br>
              <a:rPr lang="en-US" dirty="0" smtClean="0"/>
            </a:br>
            <a:r>
              <a:rPr lang="en-US" dirty="0" smtClean="0"/>
              <a:t>I will break down gates of bronze</a:t>
            </a:r>
            <a:br>
              <a:rPr lang="en-US" dirty="0" smtClean="0"/>
            </a:br>
            <a:r>
              <a:rPr lang="en-US" dirty="0" smtClean="0"/>
              <a:t>    and cut through bars of iron.</a:t>
            </a:r>
            <a:br>
              <a:rPr lang="en-US" dirty="0" smtClean="0"/>
            </a:br>
            <a:r>
              <a:rPr lang="en-US" b="1" baseline="30000" dirty="0" smtClean="0"/>
              <a:t>3 </a:t>
            </a:r>
            <a:r>
              <a:rPr lang="en-US" dirty="0" smtClean="0"/>
              <a:t>I will give you hidden treasures,</a:t>
            </a:r>
            <a:br>
              <a:rPr lang="en-US" dirty="0" smtClean="0"/>
            </a:br>
            <a:r>
              <a:rPr lang="en-US" dirty="0" smtClean="0"/>
              <a:t>    riches stored in secret places,</a:t>
            </a:r>
            <a:br>
              <a:rPr lang="en-US" dirty="0" smtClean="0"/>
            </a:br>
            <a:r>
              <a:rPr lang="en-US" dirty="0" smtClean="0"/>
              <a:t>so that you may know that I am the </a:t>
            </a:r>
            <a:r>
              <a:rPr lang="en-US" cap="small" dirty="0" smtClean="0"/>
              <a:t>Lord</a:t>
            </a:r>
            <a:r>
              <a:rPr lang="en-US" dirty="0" smtClean="0"/>
              <a:t>,</a:t>
            </a:r>
            <a:br>
              <a:rPr lang="en-US" dirty="0" smtClean="0"/>
            </a:br>
            <a:r>
              <a:rPr lang="en-US" dirty="0" smtClean="0"/>
              <a:t>    the God of Israel, who summons you by name.</a:t>
            </a:r>
            <a:endParaRPr lang="en-US" dirty="0"/>
          </a:p>
        </p:txBody>
      </p:sp>
    </p:spTree>
    <p:extLst>
      <p:ext uri="{BB962C8B-B14F-4D97-AF65-F5344CB8AC3E}">
        <p14:creationId xmlns:p14="http://schemas.microsoft.com/office/powerpoint/2010/main" val="1675814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Persia Expands</a:t>
            </a:r>
            <a:br>
              <a:rPr lang="en-US" dirty="0" smtClean="0"/>
            </a:br>
            <a:endParaRPr lang="en-US" dirty="0"/>
          </a:p>
        </p:txBody>
      </p:sp>
      <p:sp>
        <p:nvSpPr>
          <p:cNvPr id="3" name="Content Placeholder 2"/>
          <p:cNvSpPr>
            <a:spLocks noGrp="1"/>
          </p:cNvSpPr>
          <p:nvPr>
            <p:ph idx="1"/>
          </p:nvPr>
        </p:nvSpPr>
        <p:spPr/>
        <p:txBody>
          <a:bodyPr/>
          <a:lstStyle/>
          <a:p>
            <a:r>
              <a:rPr lang="en-US" dirty="0" smtClean="0"/>
              <a:t>READING ASSIGNMENT: Darius I, by Steven Fife</a:t>
            </a:r>
          </a:p>
          <a:p>
            <a:r>
              <a:rPr lang="en-US" dirty="0" smtClean="0"/>
              <a:t>http://www.ancient.eu/Darius_I/</a:t>
            </a:r>
          </a:p>
          <a:p>
            <a:endParaRPr lang="en-US" dirty="0"/>
          </a:p>
        </p:txBody>
      </p:sp>
    </p:spTree>
    <p:extLst>
      <p:ext uri="{BB962C8B-B14F-4D97-AF65-F5344CB8AC3E}">
        <p14:creationId xmlns:p14="http://schemas.microsoft.com/office/powerpoint/2010/main" val="615660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Darius I  549-486 B.C.</a:t>
            </a:r>
            <a:endParaRPr lang="en-US" dirty="0"/>
          </a:p>
        </p:txBody>
      </p:sp>
      <p:sp>
        <p:nvSpPr>
          <p:cNvPr id="3" name="Content Placeholder 2"/>
          <p:cNvSpPr>
            <a:spLocks noGrp="1"/>
          </p:cNvSpPr>
          <p:nvPr>
            <p:ph idx="1"/>
          </p:nvPr>
        </p:nvSpPr>
        <p:spPr/>
        <p:txBody>
          <a:bodyPr/>
          <a:lstStyle/>
          <a:p>
            <a:r>
              <a:rPr lang="en-US" dirty="0" smtClean="0"/>
              <a:t>Expands Persian Empire greatest extent</a:t>
            </a:r>
          </a:p>
          <a:p>
            <a:r>
              <a:rPr lang="en-US" dirty="0" smtClean="0"/>
              <a:t>Heyday of cultural, institutional, economic, military, and artistic culture: builds Persepolis.</a:t>
            </a:r>
          </a:p>
          <a:p>
            <a:r>
              <a:rPr lang="en-US" dirty="0" smtClean="0"/>
              <a:t>Begins direct military conflict with Greeks over Ionia…</a:t>
            </a:r>
          </a:p>
          <a:p>
            <a:r>
              <a:rPr lang="en-US" dirty="0" smtClean="0"/>
              <a:t>Contrasting views of kings—Persia and Greece</a:t>
            </a:r>
          </a:p>
          <a:p>
            <a:r>
              <a:rPr lang="en-US" dirty="0" smtClean="0"/>
              <a:t>“To grovel like a dog”</a:t>
            </a:r>
            <a:endParaRPr lang="en-US" dirty="0"/>
          </a:p>
        </p:txBody>
      </p:sp>
    </p:spTree>
    <p:extLst>
      <p:ext uri="{BB962C8B-B14F-4D97-AF65-F5344CB8AC3E}">
        <p14:creationId xmlns:p14="http://schemas.microsoft.com/office/powerpoint/2010/main" val="3157866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User\Desktop\hist. pics\100_129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71600" y="0"/>
            <a:ext cx="5257800" cy="7010762"/>
          </a:xfrm>
          <a:prstGeom prst="rect">
            <a:avLst/>
          </a:prstGeom>
          <a:noFill/>
        </p:spPr>
      </p:pic>
    </p:spTree>
    <p:extLst>
      <p:ext uri="{BB962C8B-B14F-4D97-AF65-F5344CB8AC3E}">
        <p14:creationId xmlns:p14="http://schemas.microsoft.com/office/powerpoint/2010/main" val="2300688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Users\User\Desktop\hist. pics\100_129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5000" y="0"/>
            <a:ext cx="5143235" cy="6858000"/>
          </a:xfrm>
          <a:prstGeom prst="rect">
            <a:avLst/>
          </a:prstGeom>
          <a:noFill/>
        </p:spPr>
      </p:pic>
    </p:spTree>
    <p:extLst>
      <p:ext uri="{BB962C8B-B14F-4D97-AF65-F5344CB8AC3E}">
        <p14:creationId xmlns:p14="http://schemas.microsoft.com/office/powerpoint/2010/main" val="2695932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Darius I’s Persia</a:t>
            </a:r>
            <a:endParaRPr lang="en-US" dirty="0"/>
          </a:p>
        </p:txBody>
      </p:sp>
      <p:sp>
        <p:nvSpPr>
          <p:cNvPr id="3" name="Content Placeholder 2"/>
          <p:cNvSpPr>
            <a:spLocks noGrp="1"/>
          </p:cNvSpPr>
          <p:nvPr>
            <p:ph idx="1"/>
          </p:nvPr>
        </p:nvSpPr>
        <p:spPr/>
        <p:txBody>
          <a:bodyPr/>
          <a:lstStyle/>
          <a:p>
            <a:endParaRPr lang="en-US" dirty="0"/>
          </a:p>
        </p:txBody>
      </p:sp>
      <p:pic>
        <p:nvPicPr>
          <p:cNvPr id="259074" name="Picture 2" descr="Image result for map of persian empire under darius 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47801"/>
            <a:ext cx="8670838" cy="4495799"/>
          </a:xfrm>
          <a:prstGeom prst="rect">
            <a:avLst/>
          </a:prstGeom>
          <a:noFill/>
        </p:spPr>
      </p:pic>
      <p:sp>
        <p:nvSpPr>
          <p:cNvPr id="5" name="Rectangle 4"/>
          <p:cNvSpPr/>
          <p:nvPr/>
        </p:nvSpPr>
        <p:spPr>
          <a:xfrm>
            <a:off x="1905000" y="6019800"/>
            <a:ext cx="4572000" cy="646331"/>
          </a:xfrm>
          <a:prstGeom prst="rect">
            <a:avLst/>
          </a:prstGeom>
        </p:spPr>
        <p:txBody>
          <a:bodyPr>
            <a:spAutoFit/>
          </a:bodyPr>
          <a:lstStyle/>
          <a:p>
            <a:r>
              <a:rPr lang="en-US" dirty="0">
                <a:solidFill>
                  <a:prstClr val="white"/>
                </a:solidFill>
              </a:rPr>
              <a:t>https://upload.wikimedia.org/wikipedia/commons/b/b3/Map_achaemenid_empire_en.png</a:t>
            </a:r>
            <a:endParaRPr lang="en-US" dirty="0">
              <a:solidFill>
                <a:prstClr val="white"/>
              </a:solidFill>
            </a:endParaRPr>
          </a:p>
        </p:txBody>
      </p:sp>
    </p:spTree>
    <p:extLst>
      <p:ext uri="{BB962C8B-B14F-4D97-AF65-F5344CB8AC3E}">
        <p14:creationId xmlns:p14="http://schemas.microsoft.com/office/powerpoint/2010/main" val="3625621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Zoroastrianism</a:t>
            </a:r>
            <a:endParaRPr lang="en-US" dirty="0"/>
          </a:p>
        </p:txBody>
      </p:sp>
      <p:sp>
        <p:nvSpPr>
          <p:cNvPr id="3" name="Content Placeholder 2"/>
          <p:cNvSpPr>
            <a:spLocks noGrp="1"/>
          </p:cNvSpPr>
          <p:nvPr>
            <p:ph idx="1"/>
          </p:nvPr>
        </p:nvSpPr>
        <p:spPr/>
        <p:txBody>
          <a:bodyPr>
            <a:normAutofit/>
          </a:bodyPr>
          <a:lstStyle/>
          <a:p>
            <a:r>
              <a:rPr lang="en-US" dirty="0" smtClean="0"/>
              <a:t>Eastern Iranian religion founded by Zoroaster around 1000 B.C.  Darius I makes official religion of Persian Empire.</a:t>
            </a:r>
          </a:p>
          <a:p>
            <a:r>
              <a:rPr lang="en-US" dirty="0" smtClean="0"/>
              <a:t>“Monotheism” with </a:t>
            </a:r>
            <a:r>
              <a:rPr lang="en-US" dirty="0" err="1" smtClean="0"/>
              <a:t>Ahura</a:t>
            </a:r>
            <a:r>
              <a:rPr lang="en-US" dirty="0" smtClean="0"/>
              <a:t> Mazda as god.</a:t>
            </a:r>
          </a:p>
        </p:txBody>
      </p:sp>
    </p:spTree>
    <p:extLst>
      <p:ext uri="{BB962C8B-B14F-4D97-AF65-F5344CB8AC3E}">
        <p14:creationId xmlns:p14="http://schemas.microsoft.com/office/powerpoint/2010/main" val="1234056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Struggle between good and evil, with “angels and demons” on each side.  Humans are called to be on the side of the good.  Ethical religion, with freedom of choice emphasized.</a:t>
            </a:r>
          </a:p>
          <a:p>
            <a:r>
              <a:rPr lang="en-US" dirty="0" smtClean="0"/>
              <a:t>Ultimate victory of the good, with a glorious age to follow….with eternal rewards of “heaven and hell”.</a:t>
            </a:r>
          </a:p>
          <a:p>
            <a:endParaRPr lang="en-US" dirty="0"/>
          </a:p>
        </p:txBody>
      </p:sp>
    </p:spTree>
    <p:extLst>
      <p:ext uri="{BB962C8B-B14F-4D97-AF65-F5344CB8AC3E}">
        <p14:creationId xmlns:p14="http://schemas.microsoft.com/office/powerpoint/2010/main" val="2712584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Some conflict between official religion, Zoroastrianism, and traditional Median religious authorities known as the “Magi”---the priestly group centered in Babylon.</a:t>
            </a:r>
          </a:p>
          <a:p>
            <a:r>
              <a:rPr lang="en-US" dirty="0" smtClean="0"/>
              <a:t>Magi, astrologers and priests---sometimes called Chaldeans.  “Wise men”</a:t>
            </a:r>
          </a:p>
          <a:p>
            <a:endParaRPr lang="en-US" dirty="0"/>
          </a:p>
        </p:txBody>
      </p:sp>
    </p:spTree>
    <p:extLst>
      <p:ext uri="{BB962C8B-B14F-4D97-AF65-F5344CB8AC3E}">
        <p14:creationId xmlns:p14="http://schemas.microsoft.com/office/powerpoint/2010/main" val="684820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Persia</a:t>
            </a:r>
            <a:endParaRPr lang="en-US" dirty="0"/>
          </a:p>
        </p:txBody>
      </p:sp>
      <p:sp>
        <p:nvSpPr>
          <p:cNvPr id="3" name="Content Placeholder 2"/>
          <p:cNvSpPr>
            <a:spLocks noGrp="1"/>
          </p:cNvSpPr>
          <p:nvPr>
            <p:ph idx="1"/>
          </p:nvPr>
        </p:nvSpPr>
        <p:spPr/>
        <p:txBody>
          <a:bodyPr/>
          <a:lstStyle/>
          <a:p>
            <a:r>
              <a:rPr lang="en-US" dirty="0" smtClean="0"/>
              <a:t>Cyrus the Great </a:t>
            </a:r>
          </a:p>
          <a:p>
            <a:r>
              <a:rPr lang="en-US" dirty="0" smtClean="0"/>
              <a:t>Darius</a:t>
            </a:r>
          </a:p>
          <a:p>
            <a:r>
              <a:rPr lang="en-US" dirty="0" smtClean="0"/>
              <a:t>Persian/Greek Wars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p:txBody>
      </p:sp>
    </p:spTree>
    <p:extLst>
      <p:ext uri="{BB962C8B-B14F-4D97-AF65-F5344CB8AC3E}">
        <p14:creationId xmlns:p14="http://schemas.microsoft.com/office/powerpoint/2010/main" val="2063356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Greek/Persian Wars Reading Assignment</a:t>
            </a:r>
            <a:endParaRPr lang="en-US" dirty="0"/>
          </a:p>
        </p:txBody>
      </p:sp>
      <p:sp>
        <p:nvSpPr>
          <p:cNvPr id="3" name="Content Placeholder 2"/>
          <p:cNvSpPr>
            <a:spLocks noGrp="1"/>
          </p:cNvSpPr>
          <p:nvPr>
            <p:ph idx="1"/>
          </p:nvPr>
        </p:nvSpPr>
        <p:spPr/>
        <p:txBody>
          <a:bodyPr/>
          <a:lstStyle/>
          <a:p>
            <a:r>
              <a:rPr lang="en-US" dirty="0" smtClean="0"/>
              <a:t>Article:  Persian Wars by Mark Cartwright</a:t>
            </a:r>
          </a:p>
          <a:p>
            <a:r>
              <a:rPr lang="en-US" dirty="0" smtClean="0"/>
              <a:t>http://www.ancient.eu/Persian_Wars/</a:t>
            </a:r>
            <a:endParaRPr lang="en-US" dirty="0"/>
          </a:p>
        </p:txBody>
      </p:sp>
    </p:spTree>
    <p:extLst>
      <p:ext uri="{BB962C8B-B14F-4D97-AF65-F5344CB8AC3E}">
        <p14:creationId xmlns:p14="http://schemas.microsoft.com/office/powerpoint/2010/main" val="3186723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65218" name="Picture 2" descr="Image result for darius and greece map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152400"/>
            <a:ext cx="7391400" cy="5909424"/>
          </a:xfrm>
          <a:prstGeom prst="rect">
            <a:avLst/>
          </a:prstGeom>
          <a:noFill/>
        </p:spPr>
      </p:pic>
      <p:sp>
        <p:nvSpPr>
          <p:cNvPr id="5" name="Rectangle 4"/>
          <p:cNvSpPr/>
          <p:nvPr/>
        </p:nvSpPr>
        <p:spPr>
          <a:xfrm>
            <a:off x="914400" y="6019800"/>
            <a:ext cx="7162800" cy="646331"/>
          </a:xfrm>
          <a:prstGeom prst="rect">
            <a:avLst/>
          </a:prstGeom>
        </p:spPr>
        <p:txBody>
          <a:bodyPr wrap="square">
            <a:spAutoFit/>
          </a:bodyPr>
          <a:lstStyle/>
          <a:p>
            <a:r>
              <a:rPr lang="en-US" dirty="0">
                <a:solidFill>
                  <a:prstClr val="white"/>
                </a:solidFill>
              </a:rPr>
              <a:t>https://upload.wikimedia.org/wikipedia/commons/thumb/3/3a/Map_Greco-Persian_Wars-en.svg/2000px-Map_Greco-Persian_Wars-en.svg.png</a:t>
            </a:r>
            <a:endParaRPr lang="en-US" dirty="0">
              <a:solidFill>
                <a:prstClr val="white"/>
              </a:solidFill>
            </a:endParaRPr>
          </a:p>
        </p:txBody>
      </p:sp>
    </p:spTree>
    <p:extLst>
      <p:ext uri="{BB962C8B-B14F-4D97-AF65-F5344CB8AC3E}">
        <p14:creationId xmlns:p14="http://schemas.microsoft.com/office/powerpoint/2010/main" val="1476630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Greek Persian Wars</a:t>
            </a:r>
            <a:endParaRPr lang="en-US" dirty="0"/>
          </a:p>
        </p:txBody>
      </p:sp>
      <p:sp>
        <p:nvSpPr>
          <p:cNvPr id="3" name="Content Placeholder 2"/>
          <p:cNvSpPr>
            <a:spLocks noGrp="1"/>
          </p:cNvSpPr>
          <p:nvPr>
            <p:ph idx="1"/>
          </p:nvPr>
        </p:nvSpPr>
        <p:spPr/>
        <p:txBody>
          <a:bodyPr/>
          <a:lstStyle/>
          <a:p>
            <a:r>
              <a:rPr lang="en-US" dirty="0" smtClean="0"/>
              <a:t>499-490 B.C.---Darius ends tax revolt in Ionia, overwhelms Macedonia and Thrace.  Pushes to conquer all of Greece: Athens and Sparta---but at Battle of Marathon, 490 B.C., defeated by smaller Greek armies.</a:t>
            </a:r>
          </a:p>
          <a:p>
            <a:pPr>
              <a:buNone/>
            </a:pPr>
            <a:r>
              <a:rPr lang="en-US" dirty="0" smtClean="0"/>
              <a:t>  </a:t>
            </a:r>
          </a:p>
          <a:p>
            <a:endParaRPr lang="en-US" dirty="0"/>
          </a:p>
        </p:txBody>
      </p:sp>
    </p:spTree>
    <p:extLst>
      <p:ext uri="{BB962C8B-B14F-4D97-AF65-F5344CB8AC3E}">
        <p14:creationId xmlns:p14="http://schemas.microsoft.com/office/powerpoint/2010/main" val="1918301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Xerxes  480 B.C.</a:t>
            </a:r>
            <a:endParaRPr lang="en-US" dirty="0"/>
          </a:p>
        </p:txBody>
      </p:sp>
      <p:sp>
        <p:nvSpPr>
          <p:cNvPr id="3" name="Content Placeholder 2"/>
          <p:cNvSpPr>
            <a:spLocks noGrp="1"/>
          </p:cNvSpPr>
          <p:nvPr>
            <p:ph idx="1"/>
          </p:nvPr>
        </p:nvSpPr>
        <p:spPr/>
        <p:txBody>
          <a:bodyPr/>
          <a:lstStyle/>
          <a:p>
            <a:r>
              <a:rPr lang="en-US" dirty="0" smtClean="0"/>
              <a:t>Thermopylae---  300 Spartans, hold off Persians, but ultimately defeated…gains time for other Greeks to gather.   Athens sacked by Persians</a:t>
            </a:r>
          </a:p>
          <a:p>
            <a:endParaRPr lang="en-US" dirty="0" smtClean="0"/>
          </a:p>
          <a:p>
            <a:endParaRPr lang="en-US" dirty="0" smtClean="0"/>
          </a:p>
          <a:p>
            <a:endParaRPr lang="en-US" dirty="0"/>
          </a:p>
        </p:txBody>
      </p:sp>
    </p:spTree>
    <p:extLst>
      <p:ext uri="{BB962C8B-B14F-4D97-AF65-F5344CB8AC3E}">
        <p14:creationId xmlns:p14="http://schemas.microsoft.com/office/powerpoint/2010/main" val="72293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Salamis, fall of 480 B.C.</a:t>
            </a:r>
            <a:endParaRPr lang="en-US" dirty="0"/>
          </a:p>
        </p:txBody>
      </p:sp>
      <p:sp>
        <p:nvSpPr>
          <p:cNvPr id="3" name="Content Placeholder 2"/>
          <p:cNvSpPr>
            <a:spLocks noGrp="1"/>
          </p:cNvSpPr>
          <p:nvPr>
            <p:ph idx="1"/>
          </p:nvPr>
        </p:nvSpPr>
        <p:spPr/>
        <p:txBody>
          <a:bodyPr/>
          <a:lstStyle/>
          <a:p>
            <a:r>
              <a:rPr lang="en-US" dirty="0" smtClean="0"/>
              <a:t>Navel battle at which smaller Greek warships outmaneuvered Persian fleet.  Xerxes returns to Persia, leaves his standing army in Greece.</a:t>
            </a:r>
            <a:endParaRPr lang="en-US" dirty="0"/>
          </a:p>
        </p:txBody>
      </p:sp>
    </p:spTree>
    <p:extLst>
      <p:ext uri="{BB962C8B-B14F-4D97-AF65-F5344CB8AC3E}">
        <p14:creationId xmlns:p14="http://schemas.microsoft.com/office/powerpoint/2010/main" val="1796993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Plataea</a:t>
            </a:r>
            <a:endParaRPr lang="en-US" dirty="0"/>
          </a:p>
        </p:txBody>
      </p:sp>
      <p:sp>
        <p:nvSpPr>
          <p:cNvPr id="3" name="Content Placeholder 2"/>
          <p:cNvSpPr>
            <a:spLocks noGrp="1"/>
          </p:cNvSpPr>
          <p:nvPr>
            <p:ph idx="1"/>
          </p:nvPr>
        </p:nvSpPr>
        <p:spPr/>
        <p:txBody>
          <a:bodyPr/>
          <a:lstStyle/>
          <a:p>
            <a:r>
              <a:rPr lang="en-US" dirty="0" smtClean="0"/>
              <a:t>Equally matched Greek and Persian armies, but Greeks won due to superior armament.  Persians give up invasion of Greece and retreated to Asia Minor.</a:t>
            </a:r>
          </a:p>
          <a:p>
            <a:r>
              <a:rPr lang="en-US" dirty="0" smtClean="0"/>
              <a:t>449 B.C. Treaty signed between Greece and Persia</a:t>
            </a:r>
            <a:endParaRPr lang="en-US" dirty="0"/>
          </a:p>
        </p:txBody>
      </p:sp>
    </p:spTree>
    <p:extLst>
      <p:ext uri="{BB962C8B-B14F-4D97-AF65-F5344CB8AC3E}">
        <p14:creationId xmlns:p14="http://schemas.microsoft.com/office/powerpoint/2010/main" val="970390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5218" name="Picture 2" descr="Image result for darius and greece map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6800" y="0"/>
            <a:ext cx="7391400" cy="5909424"/>
          </a:xfrm>
          <a:prstGeom prst="rect">
            <a:avLst/>
          </a:prstGeom>
          <a:noFill/>
        </p:spPr>
      </p:pic>
      <p:sp>
        <p:nvSpPr>
          <p:cNvPr id="5" name="Rectangle 4"/>
          <p:cNvSpPr/>
          <p:nvPr/>
        </p:nvSpPr>
        <p:spPr>
          <a:xfrm>
            <a:off x="914400" y="6019800"/>
            <a:ext cx="7162800" cy="646331"/>
          </a:xfrm>
          <a:prstGeom prst="rect">
            <a:avLst/>
          </a:prstGeom>
        </p:spPr>
        <p:txBody>
          <a:bodyPr wrap="square">
            <a:spAutoFit/>
          </a:bodyPr>
          <a:lstStyle/>
          <a:p>
            <a:r>
              <a:rPr lang="en-US" dirty="0">
                <a:solidFill>
                  <a:prstClr val="white"/>
                </a:solidFill>
              </a:rPr>
              <a:t>https://upload.wikimedia.org/wikipedia/commons/thumb/3/3a/Map_Greco-Persian_Wars-en.svg/2000px-Map_Greco-Persian_Wars-en.svg.png</a:t>
            </a:r>
            <a:endParaRPr lang="en-US" dirty="0">
              <a:solidFill>
                <a:prstClr val="white"/>
              </a:solidFill>
            </a:endParaRPr>
          </a:p>
        </p:txBody>
      </p:sp>
    </p:spTree>
    <p:extLst>
      <p:ext uri="{BB962C8B-B14F-4D97-AF65-F5344CB8AC3E}">
        <p14:creationId xmlns:p14="http://schemas.microsoft.com/office/powerpoint/2010/main" val="40617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Achaemenid</a:t>
            </a:r>
            <a:r>
              <a:rPr lang="en-US" dirty="0" smtClean="0"/>
              <a:t> Empire</a:t>
            </a:r>
            <a:endParaRPr lang="en-US" dirty="0"/>
          </a:p>
        </p:txBody>
      </p:sp>
      <p:sp>
        <p:nvSpPr>
          <p:cNvPr id="3" name="Content Placeholder 2"/>
          <p:cNvSpPr>
            <a:spLocks noGrp="1"/>
          </p:cNvSpPr>
          <p:nvPr>
            <p:ph idx="1"/>
          </p:nvPr>
        </p:nvSpPr>
        <p:spPr/>
        <p:txBody>
          <a:bodyPr/>
          <a:lstStyle/>
          <a:p>
            <a:r>
              <a:rPr lang="en-US" dirty="0" smtClean="0"/>
              <a:t>Lasted another 200 years, still a great empire, but with diminishing power in region until finally overcome by Alexander the Great in 334 B.C.</a:t>
            </a:r>
            <a:endParaRPr lang="en-US" dirty="0"/>
          </a:p>
        </p:txBody>
      </p:sp>
    </p:spTree>
    <p:extLst>
      <p:ext uri="{BB962C8B-B14F-4D97-AF65-F5344CB8AC3E}">
        <p14:creationId xmlns:p14="http://schemas.microsoft.com/office/powerpoint/2010/main" val="2752771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India</a:t>
            </a:r>
            <a:endParaRPr lang="en-US" dirty="0"/>
          </a:p>
        </p:txBody>
      </p:sp>
      <p:sp>
        <p:nvSpPr>
          <p:cNvPr id="3" name="Content Placeholder 2"/>
          <p:cNvSpPr>
            <a:spLocks noGrp="1"/>
          </p:cNvSpPr>
          <p:nvPr>
            <p:ph idx="1"/>
          </p:nvPr>
        </p:nvSpPr>
        <p:spPr/>
        <p:txBody>
          <a:bodyPr/>
          <a:lstStyle/>
          <a:p>
            <a:r>
              <a:rPr lang="en-US" dirty="0" smtClean="0"/>
              <a:t>About 500 B.C.-1000 A.D.</a:t>
            </a:r>
          </a:p>
          <a:p>
            <a:r>
              <a:rPr lang="en-US" dirty="0" smtClean="0"/>
              <a:t>Shift in cultural dominance from the Indus to the Ganges (west to east).</a:t>
            </a:r>
          </a:p>
          <a:p>
            <a:endParaRPr lang="en-US" dirty="0"/>
          </a:p>
        </p:txBody>
      </p:sp>
    </p:spTree>
    <p:extLst>
      <p:ext uri="{BB962C8B-B14F-4D97-AF65-F5344CB8AC3E}">
        <p14:creationId xmlns:p14="http://schemas.microsoft.com/office/powerpoint/2010/main" val="4271830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67266" name="Picture 2" descr="Image result for map of ancient india"/>
          <p:cNvPicPr>
            <a:picLocks noChangeAspect="1" noChangeArrowheads="1"/>
          </p:cNvPicPr>
          <p:nvPr/>
        </p:nvPicPr>
        <p:blipFill>
          <a:blip r:embed="rId2" cstate="print"/>
          <a:srcRect/>
          <a:stretch>
            <a:fillRect/>
          </a:stretch>
        </p:blipFill>
        <p:spPr bwMode="auto">
          <a:xfrm>
            <a:off x="609600" y="0"/>
            <a:ext cx="7620000" cy="6238875"/>
          </a:xfrm>
          <a:prstGeom prst="rect">
            <a:avLst/>
          </a:prstGeom>
          <a:noFill/>
        </p:spPr>
      </p:pic>
      <p:sp>
        <p:nvSpPr>
          <p:cNvPr id="5" name="Rectangle 4"/>
          <p:cNvSpPr/>
          <p:nvPr/>
        </p:nvSpPr>
        <p:spPr>
          <a:xfrm>
            <a:off x="2133600" y="6019800"/>
            <a:ext cx="4572000" cy="646331"/>
          </a:xfrm>
          <a:prstGeom prst="rect">
            <a:avLst/>
          </a:prstGeom>
        </p:spPr>
        <p:txBody>
          <a:bodyPr>
            <a:spAutoFit/>
          </a:bodyPr>
          <a:lstStyle/>
          <a:p>
            <a:r>
              <a:rPr lang="en-US" dirty="0">
                <a:solidFill>
                  <a:prstClr val="white"/>
                </a:solidFill>
              </a:rPr>
              <a:t>https://upload.wikimedia.org/wikipedia/commons/f/ff/Ancient_india.png</a:t>
            </a:r>
            <a:endParaRPr lang="en-US" dirty="0">
              <a:solidFill>
                <a:prstClr val="white"/>
              </a:solidFill>
            </a:endParaRPr>
          </a:p>
        </p:txBody>
      </p:sp>
    </p:spTree>
    <p:extLst>
      <p:ext uri="{BB962C8B-B14F-4D97-AF65-F5344CB8AC3E}">
        <p14:creationId xmlns:p14="http://schemas.microsoft.com/office/powerpoint/2010/main" val="4177448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Cyrus the Great: READING ASSIGNMENT: </a:t>
            </a:r>
            <a:r>
              <a:rPr lang="en-US" dirty="0" err="1" smtClean="0"/>
              <a:t>Achaemenid</a:t>
            </a:r>
            <a:r>
              <a:rPr lang="en-US" dirty="0" smtClean="0"/>
              <a:t> Empire</a:t>
            </a:r>
            <a:endParaRPr lang="en-US" dirty="0"/>
          </a:p>
        </p:txBody>
      </p:sp>
      <p:sp>
        <p:nvSpPr>
          <p:cNvPr id="3" name="Content Placeholder 2"/>
          <p:cNvSpPr>
            <a:spLocks noGrp="1"/>
          </p:cNvSpPr>
          <p:nvPr>
            <p:ph idx="1"/>
          </p:nvPr>
        </p:nvSpPr>
        <p:spPr/>
        <p:txBody>
          <a:bodyPr/>
          <a:lstStyle/>
          <a:p>
            <a:r>
              <a:rPr lang="en-US" dirty="0" smtClean="0">
                <a:hlinkClick r:id="rId2"/>
              </a:rPr>
              <a:t>http://www.ancient.eu/Achaemenid_Empire/</a:t>
            </a:r>
            <a:r>
              <a:rPr lang="en-US" dirty="0" smtClean="0"/>
              <a:t> </a:t>
            </a:r>
          </a:p>
          <a:p>
            <a:r>
              <a:rPr lang="en-US" u="sng" dirty="0" smtClean="0">
                <a:hlinkClick r:id="rId3"/>
              </a:rPr>
              <a:t> </a:t>
            </a:r>
            <a:r>
              <a:rPr lang="en-US" i="1" u="sng" dirty="0" smtClean="0">
                <a:hlinkClick r:id="rId3"/>
              </a:rPr>
              <a:t>Atlas of Empires by Peter Davidson</a:t>
            </a:r>
            <a:r>
              <a:rPr lang="en-US" u="sng" dirty="0" smtClean="0">
                <a:hlinkClick r:id="rId3"/>
              </a:rPr>
              <a:t> (New Holland Publishers Ltd, 2016).</a:t>
            </a:r>
            <a:endParaRPr lang="en-US" dirty="0" smtClean="0"/>
          </a:p>
          <a:p>
            <a:pPr>
              <a:buNone/>
            </a:pPr>
            <a:endParaRPr lang="en-US" dirty="0"/>
          </a:p>
        </p:txBody>
      </p:sp>
    </p:spTree>
    <p:extLst>
      <p:ext uri="{BB962C8B-B14F-4D97-AF65-F5344CB8AC3E}">
        <p14:creationId xmlns:p14="http://schemas.microsoft.com/office/powerpoint/2010/main" val="1929524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Cyrus the Great</a:t>
            </a:r>
            <a:endParaRPr lang="en-US" dirty="0"/>
          </a:p>
        </p:txBody>
      </p:sp>
      <p:sp>
        <p:nvSpPr>
          <p:cNvPr id="3" name="Content Placeholder 2"/>
          <p:cNvSpPr>
            <a:spLocks noGrp="1"/>
          </p:cNvSpPr>
          <p:nvPr>
            <p:ph idx="1"/>
          </p:nvPr>
        </p:nvSpPr>
        <p:spPr/>
        <p:txBody>
          <a:bodyPr>
            <a:normAutofit lnSpcReduction="10000"/>
          </a:bodyPr>
          <a:lstStyle/>
          <a:p>
            <a:r>
              <a:rPr lang="en-US" dirty="0" smtClean="0"/>
              <a:t>570(?) B.C.-529B.C.</a:t>
            </a:r>
          </a:p>
          <a:p>
            <a:r>
              <a:rPr lang="en-US" dirty="0" smtClean="0"/>
              <a:t>United by conquest, disjointed parts of Neo-Babylonia Empire: esp. Persia (Iran), Media, and Babylon… by 559, ruler of Mesopotamia</a:t>
            </a:r>
          </a:p>
          <a:p>
            <a:r>
              <a:rPr lang="en-US" dirty="0" smtClean="0"/>
              <a:t>Lydia:  Captured capital and King Croesus—beginnings of long conflict with Greek city States</a:t>
            </a:r>
          </a:p>
          <a:p>
            <a:r>
              <a:rPr lang="en-US" dirty="0" smtClean="0"/>
              <a:t>Controlled by conquest, from Indus Valley to East shores of Mediterranean Sea.</a:t>
            </a:r>
            <a:endParaRPr lang="en-US" dirty="0"/>
          </a:p>
        </p:txBody>
      </p:sp>
    </p:spTree>
    <p:extLst>
      <p:ext uri="{BB962C8B-B14F-4D97-AF65-F5344CB8AC3E}">
        <p14:creationId xmlns:p14="http://schemas.microsoft.com/office/powerpoint/2010/main" val="450739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Cyrus the Great</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Image result for map of persian empir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919" y="685800"/>
            <a:ext cx="9198919" cy="5105400"/>
          </a:xfrm>
          <a:prstGeom prst="rect">
            <a:avLst/>
          </a:prstGeom>
          <a:noFill/>
        </p:spPr>
      </p:pic>
      <p:sp>
        <p:nvSpPr>
          <p:cNvPr id="5" name="Rectangle 4"/>
          <p:cNvSpPr/>
          <p:nvPr/>
        </p:nvSpPr>
        <p:spPr>
          <a:xfrm>
            <a:off x="1600200" y="5934670"/>
            <a:ext cx="4572000" cy="923330"/>
          </a:xfrm>
          <a:prstGeom prst="rect">
            <a:avLst/>
          </a:prstGeom>
        </p:spPr>
        <p:txBody>
          <a:bodyPr wrap="square">
            <a:spAutoFit/>
          </a:bodyPr>
          <a:lstStyle/>
          <a:p>
            <a:r>
              <a:rPr lang="en-US" dirty="0">
                <a:solidFill>
                  <a:prstClr val="white"/>
                </a:solidFill>
              </a:rPr>
              <a:t>https://upload.wikimedia.org/wikipedia/commons/thumb/d/dc/Ancient_near_east_540_bc.svg/800px-Ancient_near_east_540_bc.svg.png</a:t>
            </a:r>
            <a:endParaRPr lang="en-US" dirty="0">
              <a:solidFill>
                <a:prstClr val="white"/>
              </a:solidFill>
            </a:endParaRPr>
          </a:p>
        </p:txBody>
      </p:sp>
    </p:spTree>
    <p:extLst>
      <p:ext uri="{BB962C8B-B14F-4D97-AF65-F5344CB8AC3E}">
        <p14:creationId xmlns:p14="http://schemas.microsoft.com/office/powerpoint/2010/main" val="3029258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User\Desktop\hist. pics\100_130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8800" y="0"/>
            <a:ext cx="5223003" cy="6964363"/>
          </a:xfrm>
          <a:prstGeom prst="rect">
            <a:avLst/>
          </a:prstGeom>
          <a:noFill/>
        </p:spPr>
      </p:pic>
    </p:spTree>
    <p:extLst>
      <p:ext uri="{BB962C8B-B14F-4D97-AF65-F5344CB8AC3E}">
        <p14:creationId xmlns:p14="http://schemas.microsoft.com/office/powerpoint/2010/main" val="3727828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Cyrus the Great allows local cultures and religious to be practiced</a:t>
            </a:r>
            <a:endParaRPr lang="en-US" dirty="0"/>
          </a:p>
        </p:txBody>
      </p:sp>
      <p:sp>
        <p:nvSpPr>
          <p:cNvPr id="3" name="Content Placeholder 2"/>
          <p:cNvSpPr>
            <a:spLocks noGrp="1"/>
          </p:cNvSpPr>
          <p:nvPr>
            <p:ph idx="1"/>
          </p:nvPr>
        </p:nvSpPr>
        <p:spPr/>
        <p:txBody>
          <a:bodyPr/>
          <a:lstStyle/>
          <a:p>
            <a:r>
              <a:rPr lang="en-US" dirty="0" smtClean="0"/>
              <a:t>Cyrus, claims he rules Babylonia by the will of </a:t>
            </a:r>
            <a:r>
              <a:rPr lang="en-US" dirty="0" err="1" smtClean="0"/>
              <a:t>Marduk</a:t>
            </a:r>
            <a:r>
              <a:rPr lang="en-US" dirty="0" smtClean="0"/>
              <a:t>.</a:t>
            </a:r>
          </a:p>
          <a:p>
            <a:r>
              <a:rPr lang="en-US" dirty="0" smtClean="0"/>
              <a:t>Within his empire he encourages the repatriation of captured peoples to their homeland and helps them rebuild their cultures and religions.</a:t>
            </a:r>
          </a:p>
          <a:p>
            <a:pPr>
              <a:buNone/>
            </a:pPr>
            <a:endParaRPr lang="en-US" dirty="0"/>
          </a:p>
        </p:txBody>
      </p:sp>
    </p:spTree>
    <p:extLst>
      <p:ext uri="{BB962C8B-B14F-4D97-AF65-F5344CB8AC3E}">
        <p14:creationId xmlns:p14="http://schemas.microsoft.com/office/powerpoint/2010/main" val="607945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5" name="Picture 3" descr="C:\Users\User\Desktop\hist. pics\100_13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76400" y="0"/>
            <a:ext cx="5086087" cy="6781800"/>
          </a:xfrm>
          <a:prstGeom prst="rect">
            <a:avLst/>
          </a:prstGeom>
          <a:noFill/>
        </p:spPr>
      </p:pic>
    </p:spTree>
    <p:extLst>
      <p:ext uri="{BB962C8B-B14F-4D97-AF65-F5344CB8AC3E}">
        <p14:creationId xmlns:p14="http://schemas.microsoft.com/office/powerpoint/2010/main" val="1462403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Cyrus Cylinder</a:t>
            </a:r>
            <a:endParaRPr lang="en-US" dirty="0"/>
          </a:p>
        </p:txBody>
      </p:sp>
      <p:sp>
        <p:nvSpPr>
          <p:cNvPr id="3" name="Content Placeholder 2"/>
          <p:cNvSpPr>
            <a:spLocks noGrp="1"/>
          </p:cNvSpPr>
          <p:nvPr>
            <p:ph idx="1"/>
          </p:nvPr>
        </p:nvSpPr>
        <p:spPr>
          <a:xfrm>
            <a:off x="457200" y="1143000"/>
            <a:ext cx="8229600" cy="5029200"/>
          </a:xfrm>
        </p:spPr>
        <p:txBody>
          <a:bodyPr/>
          <a:lstStyle/>
          <a:p>
            <a:endParaRPr lang="en-US" dirty="0"/>
          </a:p>
        </p:txBody>
      </p:sp>
      <p:pic>
        <p:nvPicPr>
          <p:cNvPr id="258050" name="Picture 2" descr="Image result for images of the cyrus cylind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600" y="1143000"/>
            <a:ext cx="7369181" cy="5031314"/>
          </a:xfrm>
          <a:prstGeom prst="rect">
            <a:avLst/>
          </a:prstGeom>
          <a:noFill/>
        </p:spPr>
      </p:pic>
      <p:sp>
        <p:nvSpPr>
          <p:cNvPr id="5" name="Rectangle 4"/>
          <p:cNvSpPr/>
          <p:nvPr/>
        </p:nvSpPr>
        <p:spPr>
          <a:xfrm>
            <a:off x="1981200" y="6211669"/>
            <a:ext cx="4572000" cy="646331"/>
          </a:xfrm>
          <a:prstGeom prst="rect">
            <a:avLst/>
          </a:prstGeom>
        </p:spPr>
        <p:txBody>
          <a:bodyPr wrap="square">
            <a:spAutoFit/>
          </a:bodyPr>
          <a:lstStyle/>
          <a:p>
            <a:r>
              <a:rPr lang="en-US" dirty="0">
                <a:solidFill>
                  <a:prstClr val="white"/>
                </a:solidFill>
              </a:rPr>
              <a:t>https://upload.wikimedia.org/wikipedia/commons/3/35/Cyrus_Cylinder.jpg</a:t>
            </a:r>
            <a:endParaRPr lang="en-US" dirty="0">
              <a:solidFill>
                <a:prstClr val="white"/>
              </a:solidFill>
            </a:endParaRPr>
          </a:p>
        </p:txBody>
      </p:sp>
    </p:spTree>
    <p:extLst>
      <p:ext uri="{BB962C8B-B14F-4D97-AF65-F5344CB8AC3E}">
        <p14:creationId xmlns:p14="http://schemas.microsoft.com/office/powerpoint/2010/main" val="4113113202"/>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586</Words>
  <Application>Microsoft Office PowerPoint</Application>
  <PresentationFormat>On-screen Show (4:3)</PresentationFormat>
  <Paragraphs>95</Paragraphs>
  <Slides>29</Slides>
  <Notes>0</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Black</vt:lpstr>
      <vt:lpstr>1_Black</vt:lpstr>
      <vt:lpstr>World History 101 Section 2  500 B.C.-1000 A.D.</vt:lpstr>
      <vt:lpstr>Persia</vt:lpstr>
      <vt:lpstr>Cyrus the Great: READING ASSIGNMENT: Achaemenid Empire</vt:lpstr>
      <vt:lpstr>Cyrus the Great</vt:lpstr>
      <vt:lpstr>Cyrus the Great</vt:lpstr>
      <vt:lpstr>PowerPoint Presentation</vt:lpstr>
      <vt:lpstr>Cyrus the Great allows local cultures and religious to be practiced</vt:lpstr>
      <vt:lpstr>PowerPoint Presentation</vt:lpstr>
      <vt:lpstr>Cyrus Cylinder</vt:lpstr>
      <vt:lpstr>Cyrus and the Jews</vt:lpstr>
      <vt:lpstr>Cyrus and the Jews cont.</vt:lpstr>
      <vt:lpstr>Persia Expands </vt:lpstr>
      <vt:lpstr>Darius I  549-486 B.C.</vt:lpstr>
      <vt:lpstr>PowerPoint Presentation</vt:lpstr>
      <vt:lpstr>PowerPoint Presentation</vt:lpstr>
      <vt:lpstr>Darius I’s Persia</vt:lpstr>
      <vt:lpstr>Zoroastrianism</vt:lpstr>
      <vt:lpstr>PowerPoint Presentation</vt:lpstr>
      <vt:lpstr>PowerPoint Presentation</vt:lpstr>
      <vt:lpstr>Greek/Persian Wars Reading Assignment</vt:lpstr>
      <vt:lpstr>PowerPoint Presentation</vt:lpstr>
      <vt:lpstr> Greek Persian Wars</vt:lpstr>
      <vt:lpstr>Xerxes  480 B.C.</vt:lpstr>
      <vt:lpstr>Salamis, fall of 480 B.C.</vt:lpstr>
      <vt:lpstr>Plataea</vt:lpstr>
      <vt:lpstr>PowerPoint Presentation</vt:lpstr>
      <vt:lpstr>Achaemenid Empire</vt:lpstr>
      <vt:lpstr>Ancient India</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 101 Section 2  500 B.C.-1000 A.D.</dc:title>
  <dc:creator>HP</dc:creator>
  <cp:lastModifiedBy>HP</cp:lastModifiedBy>
  <cp:revision>1</cp:revision>
  <dcterms:created xsi:type="dcterms:W3CDTF">2018-05-03T18:03:52Z</dcterms:created>
  <dcterms:modified xsi:type="dcterms:W3CDTF">2018-05-03T18:05:15Z</dcterms:modified>
</cp:coreProperties>
</file>