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03" r:id="rId2"/>
    <p:sldId id="304" r:id="rId3"/>
    <p:sldId id="305" r:id="rId4"/>
    <p:sldId id="306" r:id="rId5"/>
    <p:sldId id="307" r:id="rId6"/>
    <p:sldId id="308" r:id="rId7"/>
    <p:sldId id="309" r:id="rId8"/>
    <p:sldId id="310" r:id="rId9"/>
    <p:sldId id="311" r:id="rId10"/>
    <p:sldId id="312" r:id="rId11"/>
    <p:sldId id="313" r:id="rId12"/>
    <p:sldId id="297" r:id="rId13"/>
    <p:sldId id="298" r:id="rId14"/>
    <p:sldId id="314" r:id="rId15"/>
    <p:sldId id="299" r:id="rId16"/>
    <p:sldId id="300" r:id="rId17"/>
    <p:sldId id="315" r:id="rId18"/>
    <p:sldId id="301" r:id="rId19"/>
    <p:sldId id="302" r:id="rId20"/>
    <p:sldId id="316" r:id="rId21"/>
    <p:sldId id="317" r:id="rId22"/>
    <p:sldId id="285" r:id="rId23"/>
    <p:sldId id="286" r:id="rId24"/>
    <p:sldId id="287" r:id="rId25"/>
    <p:sldId id="288" r:id="rId26"/>
    <p:sldId id="289" r:id="rId27"/>
    <p:sldId id="290" r:id="rId28"/>
    <p:sldId id="296" r:id="rId29"/>
    <p:sldId id="291" r:id="rId30"/>
    <p:sldId id="292" r:id="rId31"/>
    <p:sldId id="293" r:id="rId32"/>
    <p:sldId id="294" r:id="rId33"/>
    <p:sldId id="295" r:id="rId34"/>
    <p:sldId id="274" r:id="rId35"/>
    <p:sldId id="279" r:id="rId36"/>
    <p:sldId id="318" r:id="rId37"/>
    <p:sldId id="319" r:id="rId38"/>
    <p:sldId id="32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469486-7086-40A3-98AC-6ED21522594E}" type="datetimeFigureOut">
              <a:rPr lang="en-US" smtClean="0"/>
              <a:pPr/>
              <a:t>6/2/2018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BE55B2-A76C-429D-9AE6-6836C68B572B}" type="slidenum">
              <a:rPr lang="en-US" smtClean="0"/>
              <a:pPr/>
              <a:t>‹#›</a:t>
            </a:fld>
            <a:endParaRPr lang="en-US"/>
          </a:p>
        </p:txBody>
      </p:sp>
    </p:spTree>
    <p:extLst>
      <p:ext uri="{BB962C8B-B14F-4D97-AF65-F5344CB8AC3E}">
        <p14:creationId xmlns:p14="http://schemas.microsoft.com/office/powerpoint/2010/main" xmlns="" val="2474660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36D8C6-31D5-45B3-B6A9-64E87E5F8D97}" type="slidenum">
              <a:rPr lang="en-US" smtClean="0"/>
              <a:pPr/>
              <a:t>1</a:t>
            </a:fld>
            <a:endParaRPr lang="en-US"/>
          </a:p>
        </p:txBody>
      </p:sp>
      <p:sp>
        <p:nvSpPr>
          <p:cNvPr id="6" name="Date Placeholder 5"/>
          <p:cNvSpPr>
            <a:spLocks noGrp="1"/>
          </p:cNvSpPr>
          <p:nvPr>
            <p:ph type="dt" idx="11"/>
          </p:nvPr>
        </p:nvSpPr>
        <p:spPr/>
        <p:txBody>
          <a:bodyPr/>
          <a:lstStyle/>
          <a:p>
            <a:endParaRPr lang="en-US"/>
          </a:p>
        </p:txBody>
      </p:sp>
    </p:spTree>
    <p:extLst>
      <p:ext uri="{BB962C8B-B14F-4D97-AF65-F5344CB8AC3E}">
        <p14:creationId xmlns="" xmlns:p14="http://schemas.microsoft.com/office/powerpoint/2010/main" val="236795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E55B2-A76C-429D-9AE6-6836C68B572B}" type="slidenum">
              <a:rPr lang="en-US" smtClean="0"/>
              <a:pPr/>
              <a:t>17</a:t>
            </a:fld>
            <a:endParaRPr lang="en-US"/>
          </a:p>
        </p:txBody>
      </p:sp>
    </p:spTree>
    <p:extLst>
      <p:ext uri="{BB962C8B-B14F-4D97-AF65-F5344CB8AC3E}">
        <p14:creationId xmlns="" xmlns:p14="http://schemas.microsoft.com/office/powerpoint/2010/main" val="69157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4AB0F0-1498-425E-A0D3-310BC16A23F4}" type="datetimeFigureOut">
              <a:rPr lang="en-US" smtClean="0"/>
              <a:pPr/>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AB0F0-1498-425E-A0D3-310BC16A23F4}" type="datetimeFigureOut">
              <a:rPr lang="en-US" smtClean="0"/>
              <a:pPr/>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AB0F0-1498-425E-A0D3-310BC16A23F4}" type="datetimeFigureOut">
              <a:rPr lang="en-US" smtClean="0"/>
              <a:pPr/>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AB0F0-1498-425E-A0D3-310BC16A23F4}" type="datetimeFigureOut">
              <a:rPr lang="en-US" smtClean="0"/>
              <a:pPr/>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4AB0F0-1498-425E-A0D3-310BC16A23F4}" type="datetimeFigureOut">
              <a:rPr lang="en-US" smtClean="0"/>
              <a:pPr/>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4AB0F0-1498-425E-A0D3-310BC16A23F4}" type="datetimeFigureOut">
              <a:rPr lang="en-US" smtClean="0"/>
              <a:pPr/>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4AB0F0-1498-425E-A0D3-310BC16A23F4}" type="datetimeFigureOut">
              <a:rPr lang="en-US" smtClean="0"/>
              <a:pPr/>
              <a:t>6/2/2018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4AB0F0-1498-425E-A0D3-310BC16A23F4}" type="datetimeFigureOut">
              <a:rPr lang="en-US" smtClean="0"/>
              <a:pPr/>
              <a:t>6/2/2018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AB0F0-1498-425E-A0D3-310BC16A23F4}" type="datetimeFigureOut">
              <a:rPr lang="en-US" smtClean="0"/>
              <a:pPr/>
              <a:t>6/2/2018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4AB0F0-1498-425E-A0D3-310BC16A23F4}" type="datetimeFigureOut">
              <a:rPr lang="en-US" smtClean="0"/>
              <a:pPr/>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4AB0F0-1498-425E-A0D3-310BC16A23F4}" type="datetimeFigureOut">
              <a:rPr lang="en-US" smtClean="0"/>
              <a:pPr/>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AB0F0-1498-425E-A0D3-310BC16A23F4}" type="datetimeFigureOut">
              <a:rPr lang="en-US" smtClean="0"/>
              <a:pPr/>
              <a:t>6/2/2018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54C92-1B27-44A2-8ECC-984B74FC0C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ealthheritag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wealthheritage.com/" TargetMode="External"/><Relationship Id="rId7" Type="http://schemas.openxmlformats.org/officeDocument/2006/relationships/image" Target="../media/image6.jpeg"/><Relationship Id="rId2" Type="http://schemas.openxmlformats.org/officeDocument/2006/relationships/hyperlink" Target="http://www.tupropiobanco.com/" TargetMode="Externa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74244"/>
            <a:ext cx="9144000" cy="1676400"/>
          </a:xfrm>
        </p:spPr>
        <p:txBody>
          <a:bodyPr>
            <a:normAutofit fontScale="90000"/>
          </a:bodyPr>
          <a:lstStyle/>
          <a:p>
            <a:r>
              <a:rPr lang="en-US" b="1" dirty="0" smtClean="0"/>
              <a:t>FINANCIAL SECURITY</a:t>
            </a:r>
            <a:br>
              <a:rPr lang="en-US" b="1" dirty="0" smtClean="0"/>
            </a:br>
            <a:r>
              <a:rPr lang="en-US" b="1" dirty="0" smtClean="0"/>
              <a:t>SEMINAR</a:t>
            </a:r>
            <a:br>
              <a:rPr lang="en-US" b="1" dirty="0" smtClean="0"/>
            </a:br>
            <a:r>
              <a:rPr lang="en-US" sz="3100" b="1" i="1" dirty="0" smtClean="0"/>
              <a:t>“Become Your Own Bank”</a:t>
            </a:r>
            <a:endParaRPr lang="en-US" sz="3100" b="1" i="1" dirty="0"/>
          </a:p>
        </p:txBody>
      </p:sp>
      <p:sp>
        <p:nvSpPr>
          <p:cNvPr id="3" name="Subtitle 2"/>
          <p:cNvSpPr>
            <a:spLocks noGrp="1"/>
          </p:cNvSpPr>
          <p:nvPr>
            <p:ph type="subTitle" idx="1"/>
          </p:nvPr>
        </p:nvSpPr>
        <p:spPr>
          <a:xfrm>
            <a:off x="1273774" y="5029200"/>
            <a:ext cx="6400800" cy="1752600"/>
          </a:xfrm>
        </p:spPr>
        <p:txBody>
          <a:bodyPr/>
          <a:lstStyle/>
          <a:p>
            <a:r>
              <a:rPr lang="en-US" b="1" dirty="0">
                <a:solidFill>
                  <a:schemeClr val="tx1"/>
                </a:solidFill>
              </a:rPr>
              <a:t>Alex Barrón</a:t>
            </a:r>
          </a:p>
        </p:txBody>
      </p:sp>
      <p:sp>
        <p:nvSpPr>
          <p:cNvPr id="7" name="Footer Placeholder 7"/>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a:t>
            </a:r>
            <a:r>
              <a:rPr lang="en-US" dirty="0" smtClean="0"/>
              <a:t>2017</a:t>
            </a:r>
            <a:endParaRPr lang="en-US" dirty="0"/>
          </a:p>
        </p:txBody>
      </p:sp>
      <p:sp>
        <p:nvSpPr>
          <p:cNvPr id="8" name="Slide Number Placeholder 8"/>
          <p:cNvSpPr>
            <a:spLocks noGrp="1"/>
          </p:cNvSpPr>
          <p:nvPr>
            <p:ph type="sldNum" sz="quarter" idx="12"/>
          </p:nvPr>
        </p:nvSpPr>
        <p:spPr>
          <a:xfrm>
            <a:off x="7010400" y="6492875"/>
            <a:ext cx="2133600" cy="365125"/>
          </a:xfrm>
        </p:spPr>
        <p:txBody>
          <a:bodyPr/>
          <a:lstStyle/>
          <a:p>
            <a:fld id="{26992660-07D7-4D1A-9A00-6246F487EF94}" type="slidenum">
              <a:rPr lang="en-US" smtClean="0"/>
              <a:pPr/>
              <a:t>1</a:t>
            </a:fld>
            <a:endParaRPr lang="en-US" dirty="0"/>
          </a:p>
        </p:txBody>
      </p:sp>
      <p:sp>
        <p:nvSpPr>
          <p:cNvPr id="9" name="TextBox 8"/>
          <p:cNvSpPr txBox="1"/>
          <p:nvPr/>
        </p:nvSpPr>
        <p:spPr>
          <a:xfrm>
            <a:off x="1219200" y="5791200"/>
            <a:ext cx="6705600" cy="584775"/>
          </a:xfrm>
          <a:prstGeom prst="rect">
            <a:avLst/>
          </a:prstGeom>
          <a:noFill/>
        </p:spPr>
        <p:txBody>
          <a:bodyPr wrap="square" rtlCol="0">
            <a:spAutoFit/>
          </a:bodyPr>
          <a:lstStyle/>
          <a:p>
            <a:pPr algn="ctr"/>
            <a:r>
              <a:rPr lang="en-US" sz="3200" b="1" u="sng" dirty="0" smtClean="0">
                <a:hlinkClick r:id="rId3"/>
              </a:rPr>
              <a:t>www.wealthheritage.com</a:t>
            </a:r>
            <a:endParaRPr lang="en-US" sz="3200" dirty="0"/>
          </a:p>
        </p:txBody>
      </p:sp>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114925" y="533400"/>
            <a:ext cx="3933287" cy="1163367"/>
          </a:xfrm>
          <a:prstGeom prst="rect">
            <a:avLst/>
          </a:prstGeom>
        </p:spPr>
      </p:pic>
      <p:sp>
        <p:nvSpPr>
          <p:cNvPr id="12" name="Title 1"/>
          <p:cNvSpPr txBox="1">
            <a:spLocks/>
          </p:cNvSpPr>
          <p:nvPr/>
        </p:nvSpPr>
        <p:spPr>
          <a:xfrm>
            <a:off x="3069624" y="1871662"/>
            <a:ext cx="3004751"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&amp;</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Present</a:t>
            </a:r>
            <a:endParaRPr kumimoji="0" lang="en-US" sz="2800" i="0" u="none" strike="noStrike" kern="1200" cap="none" spc="0" normalizeH="0" baseline="0" noProof="0" dirty="0">
              <a:ln>
                <a:noFill/>
              </a:ln>
              <a:solidFill>
                <a:schemeClr val="tx1"/>
              </a:solidFill>
              <a:effectLst/>
              <a:uLnTx/>
              <a:uFillTx/>
              <a:latin typeface="+mj-lt"/>
              <a:ea typeface="+mj-ea"/>
              <a:cs typeface="+mj-cs"/>
            </a:endParaRPr>
          </a:p>
        </p:txBody>
      </p:sp>
      <p:pic>
        <p:nvPicPr>
          <p:cNvPr id="11" name="Picture 10" descr="Financial Freedom &amp; Success Institute Logo.png"/>
          <p:cNvPicPr>
            <a:picLocks noChangeAspect="1"/>
          </p:cNvPicPr>
          <p:nvPr/>
        </p:nvPicPr>
        <p:blipFill>
          <a:blip r:embed="rId5" cstate="print"/>
          <a:stretch>
            <a:fillRect/>
          </a:stretch>
        </p:blipFill>
        <p:spPr>
          <a:xfrm>
            <a:off x="533400" y="152400"/>
            <a:ext cx="2590802" cy="2590800"/>
          </a:xfrm>
          <a:prstGeom prst="rect">
            <a:avLst/>
          </a:prstGeom>
        </p:spPr>
      </p:pic>
    </p:spTree>
    <p:extLst>
      <p:ext uri="{BB962C8B-B14F-4D97-AF65-F5344CB8AC3E}">
        <p14:creationId xmlns="" xmlns:p14="http://schemas.microsoft.com/office/powerpoint/2010/main" val="305455431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smtClean="0"/>
              <a:t>Debtor, Saver, or Wealth Creator?</a:t>
            </a:r>
            <a:endParaRPr lang="en-US" b="1" dirty="0"/>
          </a:p>
        </p:txBody>
      </p:sp>
      <p:sp>
        <p:nvSpPr>
          <p:cNvPr id="3" name="Content Placeholder 2"/>
          <p:cNvSpPr>
            <a:spLocks noGrp="1"/>
          </p:cNvSpPr>
          <p:nvPr>
            <p:ph idx="1"/>
          </p:nvPr>
        </p:nvSpPr>
        <p:spPr>
          <a:xfrm>
            <a:off x="228600" y="1219200"/>
            <a:ext cx="5562600" cy="3810000"/>
          </a:xfrm>
        </p:spPr>
        <p:txBody>
          <a:bodyPr>
            <a:normAutofit/>
          </a:bodyPr>
          <a:lstStyle/>
          <a:p>
            <a:pPr>
              <a:buNone/>
            </a:pPr>
            <a:r>
              <a:rPr lang="en-US" sz="2400" i="1" dirty="0" smtClean="0"/>
              <a:t>How do you become Financially Free?</a:t>
            </a:r>
          </a:p>
          <a:p>
            <a:pPr>
              <a:buNone/>
            </a:pPr>
            <a:r>
              <a:rPr lang="en-US" sz="2300" b="1" u="sng" dirty="0" smtClean="0"/>
              <a:t>Consider a Car Purchase</a:t>
            </a:r>
          </a:p>
          <a:p>
            <a:pPr marL="0" indent="0">
              <a:buNone/>
            </a:pPr>
            <a:r>
              <a:rPr lang="en-US" sz="2400" dirty="0" smtClean="0"/>
              <a:t>There are multiple ways to Finance a car purchase</a:t>
            </a:r>
            <a:endParaRPr lang="en-US" sz="2400" dirty="0"/>
          </a:p>
          <a:p>
            <a:r>
              <a:rPr lang="en-US" sz="2400" dirty="0" smtClean="0"/>
              <a:t>Borrow and Pay back with Interest.</a:t>
            </a:r>
          </a:p>
          <a:p>
            <a:r>
              <a:rPr lang="en-US" sz="2400" dirty="0" smtClean="0"/>
              <a:t>Save and Pay Cash, but lose opportunity cost.</a:t>
            </a:r>
          </a:p>
          <a:p>
            <a:r>
              <a:rPr lang="en-US" sz="2400" dirty="0" smtClean="0"/>
              <a:t>Become Your Own Bank and pay cash, but pay yourself back with interest.</a:t>
            </a:r>
            <a:endParaRPr lang="en-US" sz="2400" dirty="0"/>
          </a:p>
          <a:p>
            <a:pPr>
              <a:buNone/>
            </a:pPr>
            <a:endParaRPr lang="en-US" sz="2800" dirty="0"/>
          </a:p>
        </p:txBody>
      </p:sp>
      <p:sp>
        <p:nvSpPr>
          <p:cNvPr id="5" name="Content Placeholder 2"/>
          <p:cNvSpPr txBox="1">
            <a:spLocks/>
          </p:cNvSpPr>
          <p:nvPr/>
        </p:nvSpPr>
        <p:spPr>
          <a:xfrm>
            <a:off x="304800" y="5410200"/>
            <a:ext cx="8839200" cy="1447800"/>
          </a:xfrm>
          <a:prstGeom prst="rect">
            <a:avLst/>
          </a:prstGeom>
        </p:spPr>
        <p:txBody>
          <a:bodyPr vert="horz" lIns="91440" tIns="45720" rIns="91440" bIns="45720" rtlCol="0">
            <a:noAutofit/>
          </a:bodyPr>
          <a:lstStyle/>
          <a:p>
            <a:pPr>
              <a:buNone/>
            </a:pPr>
            <a:r>
              <a:rPr lang="en-US" b="1" u="sng" dirty="0" smtClean="0"/>
              <a:t>Who Controls the Banking Function? You or Your Bank?</a:t>
            </a:r>
          </a:p>
          <a:p>
            <a:pPr>
              <a:buFont typeface="Arial" pitchFamily="34" charset="0"/>
              <a:buChar char="•"/>
            </a:pPr>
            <a:r>
              <a:rPr lang="en-US" sz="2000" i="1" dirty="0" smtClean="0">
                <a:solidFill>
                  <a:srgbClr val="00B050"/>
                </a:solidFill>
              </a:rPr>
              <a:t>“Think about the difference between a Debtor, a Saver, and a Wealth Creator.” </a:t>
            </a:r>
          </a:p>
          <a:p>
            <a:pPr algn="r"/>
            <a:r>
              <a:rPr lang="en-US" sz="2000" i="1" dirty="0" smtClean="0">
                <a:solidFill>
                  <a:srgbClr val="00B050"/>
                </a:solidFill>
              </a:rPr>
              <a:t>– Dwayne </a:t>
            </a:r>
            <a:r>
              <a:rPr lang="en-US" sz="2000" i="1" dirty="0" err="1" smtClean="0">
                <a:solidFill>
                  <a:srgbClr val="00B050"/>
                </a:solidFill>
              </a:rPr>
              <a:t>Burnell</a:t>
            </a:r>
            <a:endParaRPr lang="en-US" sz="2000" i="1" dirty="0" smtClean="0">
              <a:solidFill>
                <a:srgbClr val="00B050"/>
              </a:solidFill>
            </a:endParaRPr>
          </a:p>
          <a:p>
            <a:pPr>
              <a:buFont typeface="Arial" pitchFamily="34" charset="0"/>
              <a:buChar char="•"/>
            </a:pPr>
            <a:r>
              <a:rPr lang="en-US" sz="2000" i="1" dirty="0" smtClean="0"/>
              <a:t>Which would you rather be???  Learn to BECOME YOUR OWN BANK!</a:t>
            </a:r>
            <a:endParaRPr lang="en-US" sz="20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19799" y="1440556"/>
            <a:ext cx="2705100" cy="1695450"/>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76961" y="3136006"/>
            <a:ext cx="2390775" cy="19145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smtClean="0"/>
              <a:t>Debtor</a:t>
            </a:r>
            <a:endParaRPr lang="en-US" b="1" dirty="0"/>
          </a:p>
        </p:txBody>
      </p:sp>
      <p:sp>
        <p:nvSpPr>
          <p:cNvPr id="3" name="Content Placeholder 2"/>
          <p:cNvSpPr>
            <a:spLocks noGrp="1"/>
          </p:cNvSpPr>
          <p:nvPr>
            <p:ph idx="1"/>
          </p:nvPr>
        </p:nvSpPr>
        <p:spPr>
          <a:xfrm>
            <a:off x="228600" y="1219200"/>
            <a:ext cx="7848600" cy="3810000"/>
          </a:xfrm>
        </p:spPr>
        <p:txBody>
          <a:bodyPr>
            <a:normAutofit/>
          </a:bodyPr>
          <a:lstStyle/>
          <a:p>
            <a:pPr>
              <a:buNone/>
            </a:pPr>
            <a:r>
              <a:rPr lang="en-US" sz="2400" i="1" dirty="0" smtClean="0">
                <a:solidFill>
                  <a:srgbClr val="00B050"/>
                </a:solidFill>
              </a:rPr>
              <a:t>“</a:t>
            </a:r>
            <a:r>
              <a:rPr lang="en-US" sz="2400" i="1" dirty="0">
                <a:solidFill>
                  <a:srgbClr val="00B050"/>
                </a:solidFill>
              </a:rPr>
              <a:t>The rich rules over the poor, and the borrower is servant to the lender</a:t>
            </a:r>
            <a:r>
              <a:rPr lang="en-US" sz="2400" i="1" dirty="0" smtClean="0">
                <a:solidFill>
                  <a:srgbClr val="00B050"/>
                </a:solidFill>
              </a:rPr>
              <a:t>.” </a:t>
            </a:r>
            <a:r>
              <a:rPr lang="en-US" sz="2400" dirty="0" smtClean="0">
                <a:solidFill>
                  <a:srgbClr val="00B050"/>
                </a:solidFill>
              </a:rPr>
              <a:t>– Proverbs 22:7</a:t>
            </a:r>
          </a:p>
          <a:p>
            <a:pPr>
              <a:buNone/>
            </a:pPr>
            <a:r>
              <a:rPr lang="en-US" sz="2400" b="1" u="sng" dirty="0" smtClean="0"/>
              <a:t>Most people are Debtors</a:t>
            </a:r>
          </a:p>
          <a:p>
            <a:r>
              <a:rPr lang="en-US" sz="1800" i="1" dirty="0" smtClean="0"/>
              <a:t>Imagine a car purchase of $20,000 every 5 years.</a:t>
            </a:r>
            <a:endParaRPr lang="en-US" sz="1800" dirty="0"/>
          </a:p>
          <a:p>
            <a:r>
              <a:rPr lang="en-US" sz="1800" i="1" dirty="0" smtClean="0"/>
              <a:t>Assume 10% interest</a:t>
            </a:r>
          </a:p>
          <a:p>
            <a:r>
              <a:rPr lang="en-US" sz="1800" i="1" dirty="0" smtClean="0"/>
              <a:t>A buyer would pay $20,000 plus $5,500 of interest or $25,500 every 5 years. </a:t>
            </a:r>
            <a:endParaRPr lang="en-US" sz="1800" dirty="0"/>
          </a:p>
          <a:p>
            <a:pPr>
              <a:buNone/>
            </a:pPr>
            <a:endParaRPr lang="en-US" sz="2800" dirty="0"/>
          </a:p>
        </p:txBody>
      </p:sp>
      <p:sp>
        <p:nvSpPr>
          <p:cNvPr id="5" name="Content Placeholder 2"/>
          <p:cNvSpPr txBox="1">
            <a:spLocks/>
          </p:cNvSpPr>
          <p:nvPr/>
        </p:nvSpPr>
        <p:spPr>
          <a:xfrm>
            <a:off x="304800" y="5029200"/>
            <a:ext cx="8839200" cy="1828800"/>
          </a:xfrm>
          <a:prstGeom prst="rect">
            <a:avLst/>
          </a:prstGeom>
        </p:spPr>
        <p:txBody>
          <a:bodyPr vert="horz" lIns="91440" tIns="45720" rIns="91440" bIns="45720" rtlCol="0">
            <a:noAutofit/>
          </a:bodyPr>
          <a:lstStyle/>
          <a:p>
            <a:pPr>
              <a:buNone/>
            </a:pPr>
            <a:endParaRPr lang="en-US" sz="2400" b="1" u="sng" dirty="0" smtClean="0"/>
          </a:p>
          <a:p>
            <a:pPr>
              <a:buNone/>
            </a:pPr>
            <a:r>
              <a:rPr lang="en-US" sz="2400" b="1" u="sng" dirty="0" smtClean="0"/>
              <a:t>What is the True Cost of Debt?</a:t>
            </a:r>
          </a:p>
          <a:p>
            <a:pPr>
              <a:buFont typeface="Arial" pitchFamily="34" charset="0"/>
              <a:buChar char="•"/>
            </a:pPr>
            <a:r>
              <a:rPr lang="en-US" i="1" dirty="0" smtClean="0"/>
              <a:t>Over a 50 year lifetime, one would buy 10 cars and end up spending $255,000.</a:t>
            </a:r>
          </a:p>
          <a:p>
            <a:pPr>
              <a:buFont typeface="Arial" pitchFamily="34" charset="0"/>
              <a:buChar char="•"/>
            </a:pPr>
            <a:r>
              <a:rPr lang="en-US" i="1" dirty="0" smtClean="0"/>
              <a:t>The real loss is not just the time and capital, but what that money could have earned in our own Become Your Own Bank account over a lifetime. </a:t>
            </a:r>
            <a:endParaRPr lang="en-US" dirty="0"/>
          </a:p>
        </p:txBody>
      </p:sp>
      <p:pic>
        <p:nvPicPr>
          <p:cNvPr id="6" name="Picture 5"/>
          <p:cNvPicPr/>
          <p:nvPr/>
        </p:nvPicPr>
        <p:blipFill>
          <a:blip r:embed="rId2" cstate="print">
            <a:extLst>
              <a:ext uri="{28A0092B-C50C-407E-A947-70E740481C1C}">
                <a14:useLocalDpi xmlns="" xmlns:a14="http://schemas.microsoft.com/office/drawing/2010/main" val="0"/>
              </a:ext>
            </a:extLst>
          </a:blip>
          <a:stretch>
            <a:fillRect/>
          </a:stretch>
        </p:blipFill>
        <p:spPr>
          <a:xfrm>
            <a:off x="1600200" y="3886200"/>
            <a:ext cx="5486400" cy="10191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EF0491-6ED8-4948-8075-7142E5E34FA2}"/>
              </a:ext>
            </a:extLst>
          </p:cNvPr>
          <p:cNvSpPr>
            <a:spLocks noGrp="1"/>
          </p:cNvSpPr>
          <p:nvPr>
            <p:ph type="title"/>
          </p:nvPr>
        </p:nvSpPr>
        <p:spPr/>
        <p:txBody>
          <a:bodyPr/>
          <a:lstStyle/>
          <a:p>
            <a:r>
              <a:rPr lang="en-US" b="1" dirty="0" smtClean="0"/>
              <a:t>Debtor </a:t>
            </a:r>
            <a:r>
              <a:rPr lang="en-US" b="1" dirty="0"/>
              <a:t>– </a:t>
            </a:r>
            <a:r>
              <a:rPr lang="en-US" b="1" dirty="0" smtClean="0"/>
              <a:t>Years </a:t>
            </a:r>
            <a:r>
              <a:rPr lang="en-US" b="1" dirty="0" smtClean="0"/>
              <a:t>1-25</a:t>
            </a:r>
            <a:endParaRPr lang="en-US" dirty="0"/>
          </a:p>
        </p:txBody>
      </p:sp>
      <p:pic>
        <p:nvPicPr>
          <p:cNvPr id="3" name="Picture 2">
            <a:extLst>
              <a:ext uri="{FF2B5EF4-FFF2-40B4-BE49-F238E27FC236}">
                <a16:creationId xmlns="" xmlns:a16="http://schemas.microsoft.com/office/drawing/2014/main" id="{A8A7ABF9-FFBE-4F3C-BFF7-DE1C6FFAF439}"/>
              </a:ext>
            </a:extLst>
          </p:cNvPr>
          <p:cNvPicPr>
            <a:picLocks noChangeAspect="1"/>
          </p:cNvPicPr>
          <p:nvPr/>
        </p:nvPicPr>
        <p:blipFill>
          <a:blip r:embed="rId2" cstate="print"/>
          <a:stretch>
            <a:fillRect/>
          </a:stretch>
        </p:blipFill>
        <p:spPr>
          <a:xfrm>
            <a:off x="13537" y="1600200"/>
            <a:ext cx="9130463" cy="4890522"/>
          </a:xfrm>
          <a:prstGeom prst="rect">
            <a:avLst/>
          </a:prstGeom>
        </p:spPr>
      </p:pic>
    </p:spTree>
    <p:extLst>
      <p:ext uri="{BB962C8B-B14F-4D97-AF65-F5344CB8AC3E}">
        <p14:creationId xmlns:p14="http://schemas.microsoft.com/office/powerpoint/2010/main" xmlns="" val="1305125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EF0491-6ED8-4948-8075-7142E5E34FA2}"/>
              </a:ext>
            </a:extLst>
          </p:cNvPr>
          <p:cNvSpPr>
            <a:spLocks noGrp="1"/>
          </p:cNvSpPr>
          <p:nvPr>
            <p:ph type="title"/>
          </p:nvPr>
        </p:nvSpPr>
        <p:spPr/>
        <p:txBody>
          <a:bodyPr/>
          <a:lstStyle/>
          <a:p>
            <a:r>
              <a:rPr lang="en-US" b="1" dirty="0" smtClean="0"/>
              <a:t>Debtor </a:t>
            </a:r>
            <a:r>
              <a:rPr lang="en-US" b="1" dirty="0"/>
              <a:t>– </a:t>
            </a:r>
            <a:r>
              <a:rPr lang="en-US" b="1" dirty="0" smtClean="0"/>
              <a:t>Years</a:t>
            </a:r>
            <a:r>
              <a:rPr lang="en-US" b="1" dirty="0" smtClean="0"/>
              <a:t> </a:t>
            </a:r>
            <a:r>
              <a:rPr lang="en-US" b="1" dirty="0"/>
              <a:t>26-50</a:t>
            </a:r>
            <a:endParaRPr lang="en-US" dirty="0"/>
          </a:p>
        </p:txBody>
      </p:sp>
      <p:pic>
        <p:nvPicPr>
          <p:cNvPr id="6" name="Picture 5">
            <a:extLst>
              <a:ext uri="{FF2B5EF4-FFF2-40B4-BE49-F238E27FC236}">
                <a16:creationId xmlns="" xmlns:a16="http://schemas.microsoft.com/office/drawing/2014/main" id="{7BDFCF68-4E7C-4648-A74B-EA555BA22ECE}"/>
              </a:ext>
            </a:extLst>
          </p:cNvPr>
          <p:cNvPicPr>
            <a:picLocks noChangeAspect="1"/>
          </p:cNvPicPr>
          <p:nvPr/>
        </p:nvPicPr>
        <p:blipFill>
          <a:blip r:embed="rId2" cstate="print"/>
          <a:stretch>
            <a:fillRect/>
          </a:stretch>
        </p:blipFill>
        <p:spPr>
          <a:xfrm>
            <a:off x="-152400" y="1417638"/>
            <a:ext cx="9204519" cy="4930189"/>
          </a:xfrm>
          <a:prstGeom prst="rect">
            <a:avLst/>
          </a:prstGeom>
        </p:spPr>
      </p:pic>
    </p:spTree>
    <p:extLst>
      <p:ext uri="{BB962C8B-B14F-4D97-AF65-F5344CB8AC3E}">
        <p14:creationId xmlns:p14="http://schemas.microsoft.com/office/powerpoint/2010/main" xmlns="" val="2821980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smtClean="0"/>
              <a:t>Saver</a:t>
            </a:r>
            <a:endParaRPr lang="en-US" b="1" dirty="0"/>
          </a:p>
        </p:txBody>
      </p:sp>
      <p:sp>
        <p:nvSpPr>
          <p:cNvPr id="3" name="Content Placeholder 2"/>
          <p:cNvSpPr>
            <a:spLocks noGrp="1"/>
          </p:cNvSpPr>
          <p:nvPr>
            <p:ph idx="1"/>
          </p:nvPr>
        </p:nvSpPr>
        <p:spPr>
          <a:xfrm>
            <a:off x="228600" y="1219200"/>
            <a:ext cx="8686800" cy="3810000"/>
          </a:xfrm>
        </p:spPr>
        <p:txBody>
          <a:bodyPr>
            <a:normAutofit/>
          </a:bodyPr>
          <a:lstStyle/>
          <a:p>
            <a:pPr>
              <a:buNone/>
            </a:pPr>
            <a:r>
              <a:rPr lang="en-US" sz="2400" i="1" dirty="0" smtClean="0">
                <a:solidFill>
                  <a:srgbClr val="0000FF"/>
                </a:solidFill>
              </a:rPr>
              <a:t>“If you do not Save, the Seeds of Success are not in you!” </a:t>
            </a:r>
          </a:p>
          <a:p>
            <a:pPr algn="r">
              <a:buNone/>
            </a:pPr>
            <a:r>
              <a:rPr lang="en-US" sz="2400" i="1" dirty="0" smtClean="0">
                <a:solidFill>
                  <a:srgbClr val="0000FF"/>
                </a:solidFill>
              </a:rPr>
              <a:t>– Peter J. Daniels</a:t>
            </a:r>
          </a:p>
          <a:p>
            <a:pPr>
              <a:buNone/>
            </a:pPr>
            <a:r>
              <a:rPr lang="en-US" sz="2300" b="1" u="sng" dirty="0" smtClean="0"/>
              <a:t>Saving and Paying Cash is Better Than Borrowing</a:t>
            </a:r>
          </a:p>
          <a:p>
            <a:r>
              <a:rPr lang="en-US" sz="1800" i="1" dirty="0" smtClean="0">
                <a:solidFill>
                  <a:srgbClr val="00B050"/>
                </a:solidFill>
              </a:rPr>
              <a:t>“</a:t>
            </a:r>
            <a:r>
              <a:rPr lang="en-US" sz="1800" i="1" dirty="0">
                <a:solidFill>
                  <a:srgbClr val="00B050"/>
                </a:solidFill>
              </a:rPr>
              <a:t>The saver starts at zero and saves incrementally. Once enough money is accumulated, then he or she spends it and purchases the car. By spending all the money, the saver is back at a zero position. He or she starts the incremental savings process again in anticipation of the next major capital </a:t>
            </a:r>
            <a:r>
              <a:rPr lang="en-US" sz="1800" i="1" dirty="0" smtClean="0">
                <a:solidFill>
                  <a:srgbClr val="00B050"/>
                </a:solidFill>
              </a:rPr>
              <a:t>purchase.” – Dwayne </a:t>
            </a:r>
            <a:r>
              <a:rPr lang="en-US" sz="1800" i="1" dirty="0" err="1" smtClean="0">
                <a:solidFill>
                  <a:srgbClr val="00B050"/>
                </a:solidFill>
              </a:rPr>
              <a:t>Burnell</a:t>
            </a:r>
            <a:endParaRPr lang="en-US" sz="1800" dirty="0">
              <a:solidFill>
                <a:srgbClr val="00B050"/>
              </a:solidFill>
            </a:endParaRPr>
          </a:p>
          <a:p>
            <a:endParaRPr lang="en-US" sz="2800" dirty="0">
              <a:solidFill>
                <a:srgbClr val="00B050"/>
              </a:solidFill>
            </a:endParaRPr>
          </a:p>
        </p:txBody>
      </p:sp>
      <p:sp>
        <p:nvSpPr>
          <p:cNvPr id="5" name="Content Placeholder 2"/>
          <p:cNvSpPr txBox="1">
            <a:spLocks/>
          </p:cNvSpPr>
          <p:nvPr/>
        </p:nvSpPr>
        <p:spPr>
          <a:xfrm>
            <a:off x="304800" y="4876800"/>
            <a:ext cx="8839200" cy="1981200"/>
          </a:xfrm>
          <a:prstGeom prst="rect">
            <a:avLst/>
          </a:prstGeom>
        </p:spPr>
        <p:txBody>
          <a:bodyPr vert="horz" lIns="91440" tIns="45720" rIns="91440" bIns="45720" rtlCol="0">
            <a:noAutofit/>
          </a:bodyPr>
          <a:lstStyle/>
          <a:p>
            <a:pPr>
              <a:buNone/>
            </a:pPr>
            <a:r>
              <a:rPr lang="en-US" b="1" u="sng" dirty="0" smtClean="0"/>
              <a:t>What are the advantages over a borrower?</a:t>
            </a:r>
          </a:p>
          <a:p>
            <a:pPr>
              <a:buFont typeface="Arial" pitchFamily="34" charset="0"/>
              <a:buChar char="•"/>
            </a:pPr>
            <a:r>
              <a:rPr lang="en-US" sz="1600" i="1" dirty="0" smtClean="0">
                <a:solidFill>
                  <a:srgbClr val="7030A0"/>
                </a:solidFill>
              </a:rPr>
              <a:t>Every 5 years you don’t need to qualify, do paperwork, and pay fees.</a:t>
            </a:r>
          </a:p>
          <a:p>
            <a:pPr>
              <a:buFont typeface="Arial" pitchFamily="34" charset="0"/>
              <a:buChar char="•"/>
            </a:pPr>
            <a:r>
              <a:rPr lang="en-US" sz="1600" i="1" dirty="0" smtClean="0">
                <a:solidFill>
                  <a:srgbClr val="7030A0"/>
                </a:solidFill>
              </a:rPr>
              <a:t>As a Saver, YOU are in CONTROL!  </a:t>
            </a:r>
          </a:p>
          <a:p>
            <a:pPr>
              <a:buFont typeface="Arial" pitchFamily="34" charset="0"/>
              <a:buChar char="•"/>
            </a:pPr>
            <a:r>
              <a:rPr lang="en-US" sz="1600" i="1" dirty="0" smtClean="0">
                <a:solidFill>
                  <a:srgbClr val="7030A0"/>
                </a:solidFill>
              </a:rPr>
              <a:t>You have flexibility over payments.</a:t>
            </a:r>
          </a:p>
          <a:p>
            <a:pPr>
              <a:buFont typeface="Arial" pitchFamily="34" charset="0"/>
              <a:buChar char="•"/>
            </a:pPr>
            <a:r>
              <a:rPr lang="en-US" sz="1600" i="1" dirty="0" smtClean="0">
                <a:solidFill>
                  <a:srgbClr val="7030A0"/>
                </a:solidFill>
              </a:rPr>
              <a:t>You save the interest you would have otherwise paid to a bank.</a:t>
            </a:r>
          </a:p>
          <a:p>
            <a:pPr>
              <a:buFont typeface="Arial" pitchFamily="34" charset="0"/>
              <a:buChar char="•"/>
            </a:pPr>
            <a:r>
              <a:rPr lang="en-US" sz="1600" i="1" dirty="0" smtClean="0">
                <a:solidFill>
                  <a:srgbClr val="7030A0"/>
                </a:solidFill>
              </a:rPr>
              <a:t>Over 50 years, you end up saving $55,000</a:t>
            </a:r>
            <a:endParaRPr lang="en-US" sz="1600" dirty="0">
              <a:solidFill>
                <a:srgbClr val="7030A0"/>
              </a:solidFill>
            </a:endParaRPr>
          </a:p>
        </p:txBody>
      </p:sp>
      <p:pic>
        <p:nvPicPr>
          <p:cNvPr id="6" name="Picture 5"/>
          <p:cNvPicPr/>
          <p:nvPr/>
        </p:nvPicPr>
        <p:blipFill>
          <a:blip r:embed="rId2" cstate="print">
            <a:extLst>
              <a:ext uri="{28A0092B-C50C-407E-A947-70E740481C1C}">
                <a14:useLocalDpi xmlns="" xmlns:a14="http://schemas.microsoft.com/office/drawing/2010/main" val="0"/>
              </a:ext>
            </a:extLst>
          </a:blip>
          <a:stretch>
            <a:fillRect/>
          </a:stretch>
        </p:blipFill>
        <p:spPr>
          <a:xfrm>
            <a:off x="1828800" y="3870325"/>
            <a:ext cx="5486400" cy="10064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EF0491-6ED8-4948-8075-7142E5E34FA2}"/>
              </a:ext>
            </a:extLst>
          </p:cNvPr>
          <p:cNvSpPr>
            <a:spLocks noGrp="1"/>
          </p:cNvSpPr>
          <p:nvPr>
            <p:ph type="title"/>
          </p:nvPr>
        </p:nvSpPr>
        <p:spPr/>
        <p:txBody>
          <a:bodyPr/>
          <a:lstStyle/>
          <a:p>
            <a:r>
              <a:rPr lang="en-US" b="1" dirty="0" smtClean="0"/>
              <a:t>Saver</a:t>
            </a:r>
            <a:r>
              <a:rPr lang="en-US" b="1" dirty="0" smtClean="0"/>
              <a:t> </a:t>
            </a:r>
            <a:r>
              <a:rPr lang="en-US" b="1" dirty="0"/>
              <a:t>– </a:t>
            </a:r>
            <a:r>
              <a:rPr lang="en-US" b="1" dirty="0" smtClean="0"/>
              <a:t>Years</a:t>
            </a:r>
            <a:r>
              <a:rPr lang="en-US" b="1" dirty="0" smtClean="0"/>
              <a:t> </a:t>
            </a:r>
            <a:r>
              <a:rPr lang="en-US" b="1" dirty="0"/>
              <a:t>1-25</a:t>
            </a:r>
            <a:endParaRPr lang="en-US" dirty="0"/>
          </a:p>
        </p:txBody>
      </p:sp>
      <p:pic>
        <p:nvPicPr>
          <p:cNvPr id="5" name="Picture 4">
            <a:extLst>
              <a:ext uri="{FF2B5EF4-FFF2-40B4-BE49-F238E27FC236}">
                <a16:creationId xmlns="" xmlns:a16="http://schemas.microsoft.com/office/drawing/2014/main" id="{0D49F050-D8EA-4C7F-9430-96EFBE702A25}"/>
              </a:ext>
            </a:extLst>
          </p:cNvPr>
          <p:cNvPicPr>
            <a:picLocks noChangeAspect="1"/>
          </p:cNvPicPr>
          <p:nvPr/>
        </p:nvPicPr>
        <p:blipFill>
          <a:blip r:embed="rId2" cstate="print"/>
          <a:stretch>
            <a:fillRect/>
          </a:stretch>
        </p:blipFill>
        <p:spPr>
          <a:xfrm>
            <a:off x="152400" y="1396449"/>
            <a:ext cx="8915400" cy="5197047"/>
          </a:xfrm>
          <a:prstGeom prst="rect">
            <a:avLst/>
          </a:prstGeom>
        </p:spPr>
      </p:pic>
    </p:spTree>
    <p:extLst>
      <p:ext uri="{BB962C8B-B14F-4D97-AF65-F5344CB8AC3E}">
        <p14:creationId xmlns:p14="http://schemas.microsoft.com/office/powerpoint/2010/main" xmlns="" val="2587642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EF0491-6ED8-4948-8075-7142E5E34FA2}"/>
              </a:ext>
            </a:extLst>
          </p:cNvPr>
          <p:cNvSpPr>
            <a:spLocks noGrp="1"/>
          </p:cNvSpPr>
          <p:nvPr>
            <p:ph type="title"/>
          </p:nvPr>
        </p:nvSpPr>
        <p:spPr/>
        <p:txBody>
          <a:bodyPr/>
          <a:lstStyle/>
          <a:p>
            <a:r>
              <a:rPr lang="en-US" b="1" dirty="0" smtClean="0"/>
              <a:t>Saver</a:t>
            </a:r>
            <a:r>
              <a:rPr lang="en-US" b="1" dirty="0" smtClean="0"/>
              <a:t> </a:t>
            </a:r>
            <a:r>
              <a:rPr lang="en-US" b="1" dirty="0"/>
              <a:t>– </a:t>
            </a:r>
            <a:r>
              <a:rPr lang="en-US" b="1" dirty="0" smtClean="0"/>
              <a:t>Years</a:t>
            </a:r>
            <a:r>
              <a:rPr lang="en-US" b="1" dirty="0" smtClean="0"/>
              <a:t> </a:t>
            </a:r>
            <a:r>
              <a:rPr lang="en-US" b="1" dirty="0"/>
              <a:t>26-50</a:t>
            </a:r>
            <a:endParaRPr lang="en-US" dirty="0"/>
          </a:p>
        </p:txBody>
      </p:sp>
      <p:pic>
        <p:nvPicPr>
          <p:cNvPr id="3" name="Picture 2">
            <a:extLst>
              <a:ext uri="{FF2B5EF4-FFF2-40B4-BE49-F238E27FC236}">
                <a16:creationId xmlns="" xmlns:a16="http://schemas.microsoft.com/office/drawing/2014/main" id="{DA0C3A92-F321-4F5D-BBAD-7233825D793C}"/>
              </a:ext>
            </a:extLst>
          </p:cNvPr>
          <p:cNvPicPr>
            <a:picLocks noChangeAspect="1"/>
          </p:cNvPicPr>
          <p:nvPr/>
        </p:nvPicPr>
        <p:blipFill>
          <a:blip r:embed="rId2" cstate="print"/>
          <a:stretch>
            <a:fillRect/>
          </a:stretch>
        </p:blipFill>
        <p:spPr>
          <a:xfrm>
            <a:off x="-4482" y="1447800"/>
            <a:ext cx="9055528" cy="4920851"/>
          </a:xfrm>
          <a:prstGeom prst="rect">
            <a:avLst/>
          </a:prstGeom>
        </p:spPr>
      </p:pic>
    </p:spTree>
    <p:extLst>
      <p:ext uri="{BB962C8B-B14F-4D97-AF65-F5344CB8AC3E}">
        <p14:creationId xmlns:p14="http://schemas.microsoft.com/office/powerpoint/2010/main" xmlns="" val="308264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b="1" dirty="0" smtClean="0"/>
              <a:t>Wealth Creator</a:t>
            </a:r>
            <a:endParaRPr lang="en-US" b="1" dirty="0"/>
          </a:p>
        </p:txBody>
      </p:sp>
      <p:sp>
        <p:nvSpPr>
          <p:cNvPr id="3" name="Content Placeholder 2"/>
          <p:cNvSpPr>
            <a:spLocks noGrp="1"/>
          </p:cNvSpPr>
          <p:nvPr>
            <p:ph idx="1"/>
          </p:nvPr>
        </p:nvSpPr>
        <p:spPr>
          <a:xfrm>
            <a:off x="304800" y="887534"/>
            <a:ext cx="8763000" cy="3810000"/>
          </a:xfrm>
        </p:spPr>
        <p:txBody>
          <a:bodyPr>
            <a:normAutofit/>
          </a:bodyPr>
          <a:lstStyle/>
          <a:p>
            <a:pPr>
              <a:buNone/>
            </a:pPr>
            <a:r>
              <a:rPr lang="en-US" sz="2000" i="1" dirty="0" smtClean="0">
                <a:solidFill>
                  <a:srgbClr val="00B050"/>
                </a:solidFill>
              </a:rPr>
              <a:t>“The </a:t>
            </a:r>
            <a:r>
              <a:rPr lang="en-US" sz="2000" i="1" dirty="0">
                <a:solidFill>
                  <a:srgbClr val="00B050"/>
                </a:solidFill>
              </a:rPr>
              <a:t>power of the participating whole life contract is that the money in your policy continues to compound and grow while you have a loan against it</a:t>
            </a:r>
            <a:r>
              <a:rPr lang="en-US" sz="2000" i="1" dirty="0" smtClean="0">
                <a:solidFill>
                  <a:srgbClr val="00B050"/>
                </a:solidFill>
              </a:rPr>
              <a:t>.” </a:t>
            </a:r>
          </a:p>
          <a:p>
            <a:pPr algn="r">
              <a:buNone/>
            </a:pPr>
            <a:r>
              <a:rPr lang="en-US" sz="2000" i="1" dirty="0" smtClean="0">
                <a:solidFill>
                  <a:srgbClr val="00B050"/>
                </a:solidFill>
              </a:rPr>
              <a:t>– Dwayne </a:t>
            </a:r>
            <a:r>
              <a:rPr lang="en-US" sz="2000" i="1" dirty="0" err="1" smtClean="0">
                <a:solidFill>
                  <a:srgbClr val="00B050"/>
                </a:solidFill>
              </a:rPr>
              <a:t>Burnell</a:t>
            </a:r>
            <a:endParaRPr lang="en-US" sz="2000" i="1" dirty="0" smtClean="0">
              <a:solidFill>
                <a:srgbClr val="00B050"/>
              </a:solidFill>
            </a:endParaRPr>
          </a:p>
          <a:p>
            <a:pPr>
              <a:buNone/>
            </a:pPr>
            <a:r>
              <a:rPr lang="en-US" sz="2300" b="1" u="sng" dirty="0" smtClean="0"/>
              <a:t>How to Become a Wealth Creator</a:t>
            </a:r>
          </a:p>
          <a:p>
            <a:pPr marL="0" indent="0">
              <a:buNone/>
            </a:pPr>
            <a:r>
              <a:rPr lang="en-US" sz="1800" i="1" dirty="0" smtClean="0">
                <a:solidFill>
                  <a:srgbClr val="00B050"/>
                </a:solidFill>
              </a:rPr>
              <a:t>“</a:t>
            </a:r>
            <a:r>
              <a:rPr lang="en-US" sz="1800" i="1" dirty="0">
                <a:solidFill>
                  <a:srgbClr val="00B050"/>
                </a:solidFill>
              </a:rPr>
              <a:t>When you borrow from the insurance company and take a loan against your policy, you do not actually withdraw money from your policy. You take a loan using the financial reserves of the insurance company. Your policy cash value and death benefit act as collateral for the loan. If you pay back your principal and loan interest, then the principal becomes available once more as part of the cash value and death benefit inside your policy. If you choose not to repay the loan, then when the insured person dies, the outstanding loan balance (plus interest) is subtracted from the death benefit</a:t>
            </a:r>
            <a:r>
              <a:rPr lang="en-US" sz="1800" i="1" dirty="0" smtClean="0">
                <a:solidFill>
                  <a:srgbClr val="00B050"/>
                </a:solidFill>
              </a:rPr>
              <a:t>.”  </a:t>
            </a:r>
          </a:p>
          <a:p>
            <a:pPr marL="0" indent="0" algn="r">
              <a:buNone/>
            </a:pPr>
            <a:r>
              <a:rPr lang="en-US" sz="1800" i="1" dirty="0" smtClean="0">
                <a:solidFill>
                  <a:srgbClr val="00B050"/>
                </a:solidFill>
              </a:rPr>
              <a:t>– Dwayne </a:t>
            </a:r>
            <a:r>
              <a:rPr lang="en-US" sz="1800" i="1" dirty="0" err="1" smtClean="0">
                <a:solidFill>
                  <a:srgbClr val="00B050"/>
                </a:solidFill>
              </a:rPr>
              <a:t>Burnell</a:t>
            </a:r>
            <a:endParaRPr lang="en-US" sz="1800" dirty="0">
              <a:solidFill>
                <a:srgbClr val="00B050"/>
              </a:solidFill>
            </a:endParaRPr>
          </a:p>
          <a:p>
            <a:pPr>
              <a:buNone/>
            </a:pPr>
            <a:endParaRPr lang="en-US" sz="2800" dirty="0"/>
          </a:p>
        </p:txBody>
      </p:sp>
      <p:sp>
        <p:nvSpPr>
          <p:cNvPr id="5" name="Content Placeholder 2"/>
          <p:cNvSpPr txBox="1">
            <a:spLocks/>
          </p:cNvSpPr>
          <p:nvPr/>
        </p:nvSpPr>
        <p:spPr>
          <a:xfrm>
            <a:off x="228600" y="4442068"/>
            <a:ext cx="3962400" cy="2590800"/>
          </a:xfrm>
          <a:prstGeom prst="rect">
            <a:avLst/>
          </a:prstGeom>
        </p:spPr>
        <p:txBody>
          <a:bodyPr vert="horz" lIns="91440" tIns="45720" rIns="91440" bIns="45720" rtlCol="0">
            <a:noAutofit/>
          </a:bodyPr>
          <a:lstStyle/>
          <a:p>
            <a:pPr>
              <a:buNone/>
            </a:pPr>
            <a:r>
              <a:rPr lang="en-US" b="1" u="sng" dirty="0" smtClean="0"/>
              <a:t>What are the Benefits of Being a Wealth Creator?</a:t>
            </a:r>
          </a:p>
          <a:p>
            <a:pPr>
              <a:buFont typeface="Arial" pitchFamily="34" charset="0"/>
              <a:buChar char="•"/>
            </a:pPr>
            <a:r>
              <a:rPr lang="en-US" sz="1600" i="1" dirty="0" smtClean="0">
                <a:solidFill>
                  <a:srgbClr val="7030A0"/>
                </a:solidFill>
              </a:rPr>
              <a:t>You don’t just pay back the principal. You pay it back with interest.</a:t>
            </a:r>
          </a:p>
          <a:p>
            <a:pPr>
              <a:buFont typeface="Arial" pitchFamily="34" charset="0"/>
              <a:buChar char="•"/>
            </a:pPr>
            <a:r>
              <a:rPr lang="en-US" sz="1600" i="1" dirty="0" smtClean="0">
                <a:solidFill>
                  <a:srgbClr val="7030A0"/>
                </a:solidFill>
              </a:rPr>
              <a:t>If you pay a higher amount than the minimum, the extra buys up Paid-Up Additions, and this causes the account to go up even more and your death benefit goes up by a multiple of this amount. </a:t>
            </a:r>
          </a:p>
          <a:p>
            <a:endParaRPr lang="en-US" sz="1600" b="1" u="sng" dirty="0" smtClean="0"/>
          </a:p>
          <a:p>
            <a:pPr>
              <a:buFont typeface="Arial" pitchFamily="34" charset="0"/>
              <a:buChar char="•"/>
            </a:pPr>
            <a:endParaRPr lang="en-US" sz="1600" dirty="0">
              <a:solidFill>
                <a:srgbClr val="7030A0"/>
              </a:solidFill>
            </a:endParaRPr>
          </a:p>
        </p:txBody>
      </p:sp>
      <p:pic>
        <p:nvPicPr>
          <p:cNvPr id="6" name="Picture 5"/>
          <p:cNvPicPr/>
          <p:nvPr/>
        </p:nvPicPr>
        <p:blipFill>
          <a:blip r:embed="rId3" cstate="print">
            <a:extLst>
              <a:ext uri="{28A0092B-C50C-407E-A947-70E740481C1C}">
                <a14:useLocalDpi xmlns="" xmlns:a14="http://schemas.microsoft.com/office/drawing/2010/main" val="0"/>
              </a:ext>
            </a:extLst>
          </a:blip>
          <a:stretch>
            <a:fillRect/>
          </a:stretch>
        </p:blipFill>
        <p:spPr>
          <a:xfrm>
            <a:off x="4435444" y="4730804"/>
            <a:ext cx="4611964" cy="222022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EF0491-6ED8-4948-8075-7142E5E34FA2}"/>
              </a:ext>
            </a:extLst>
          </p:cNvPr>
          <p:cNvSpPr>
            <a:spLocks noGrp="1"/>
          </p:cNvSpPr>
          <p:nvPr>
            <p:ph type="title"/>
          </p:nvPr>
        </p:nvSpPr>
        <p:spPr/>
        <p:txBody>
          <a:bodyPr/>
          <a:lstStyle/>
          <a:p>
            <a:r>
              <a:rPr lang="en-US" b="1" dirty="0" smtClean="0"/>
              <a:t>Wealth Creator</a:t>
            </a:r>
            <a:r>
              <a:rPr lang="en-US" b="1" dirty="0" smtClean="0"/>
              <a:t> </a:t>
            </a:r>
            <a:r>
              <a:rPr lang="en-US" b="1" dirty="0"/>
              <a:t>– </a:t>
            </a:r>
            <a:r>
              <a:rPr lang="en-US" b="1" dirty="0" smtClean="0"/>
              <a:t>Years</a:t>
            </a:r>
            <a:r>
              <a:rPr lang="en-US" b="1" dirty="0" smtClean="0"/>
              <a:t> </a:t>
            </a:r>
            <a:r>
              <a:rPr lang="en-US" b="1" dirty="0"/>
              <a:t>1-25</a:t>
            </a:r>
            <a:endParaRPr lang="en-US" dirty="0"/>
          </a:p>
        </p:txBody>
      </p:sp>
      <p:pic>
        <p:nvPicPr>
          <p:cNvPr id="3" name="Picture 2">
            <a:extLst>
              <a:ext uri="{FF2B5EF4-FFF2-40B4-BE49-F238E27FC236}">
                <a16:creationId xmlns="" xmlns:a16="http://schemas.microsoft.com/office/drawing/2014/main" id="{3BCD4CE6-9001-4CD1-B3A3-D3BDDFE2A2A3}"/>
              </a:ext>
            </a:extLst>
          </p:cNvPr>
          <p:cNvPicPr>
            <a:picLocks noChangeAspect="1"/>
          </p:cNvPicPr>
          <p:nvPr/>
        </p:nvPicPr>
        <p:blipFill>
          <a:blip r:embed="rId2" cstate="print"/>
          <a:stretch>
            <a:fillRect/>
          </a:stretch>
        </p:blipFill>
        <p:spPr>
          <a:xfrm>
            <a:off x="76449" y="1524000"/>
            <a:ext cx="8991101" cy="4800600"/>
          </a:xfrm>
          <a:prstGeom prst="rect">
            <a:avLst/>
          </a:prstGeom>
        </p:spPr>
      </p:pic>
    </p:spTree>
    <p:extLst>
      <p:ext uri="{BB962C8B-B14F-4D97-AF65-F5344CB8AC3E}">
        <p14:creationId xmlns:p14="http://schemas.microsoft.com/office/powerpoint/2010/main" xmlns="" val="3435926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EF0491-6ED8-4948-8075-7142E5E34FA2}"/>
              </a:ext>
            </a:extLst>
          </p:cNvPr>
          <p:cNvSpPr>
            <a:spLocks noGrp="1"/>
          </p:cNvSpPr>
          <p:nvPr>
            <p:ph type="title"/>
          </p:nvPr>
        </p:nvSpPr>
        <p:spPr/>
        <p:txBody>
          <a:bodyPr/>
          <a:lstStyle/>
          <a:p>
            <a:r>
              <a:rPr lang="en-US" b="1" dirty="0" smtClean="0"/>
              <a:t>Wealth Creator</a:t>
            </a:r>
            <a:r>
              <a:rPr lang="en-US" b="1" dirty="0" smtClean="0"/>
              <a:t> </a:t>
            </a:r>
            <a:r>
              <a:rPr lang="en-US" b="1" dirty="0"/>
              <a:t>– </a:t>
            </a:r>
            <a:r>
              <a:rPr lang="en-US" b="1" dirty="0" smtClean="0"/>
              <a:t>Years</a:t>
            </a:r>
            <a:r>
              <a:rPr lang="en-US" b="1" dirty="0" smtClean="0"/>
              <a:t> </a:t>
            </a:r>
            <a:r>
              <a:rPr lang="en-US" b="1" dirty="0"/>
              <a:t>26-50</a:t>
            </a:r>
            <a:endParaRPr lang="en-US" dirty="0"/>
          </a:p>
        </p:txBody>
      </p:sp>
      <p:pic>
        <p:nvPicPr>
          <p:cNvPr id="5" name="Picture 4">
            <a:extLst>
              <a:ext uri="{FF2B5EF4-FFF2-40B4-BE49-F238E27FC236}">
                <a16:creationId xmlns="" xmlns:a16="http://schemas.microsoft.com/office/drawing/2014/main" id="{B7CF8B31-044A-4E89-A8A3-5C1BA39BC255}"/>
              </a:ext>
            </a:extLst>
          </p:cNvPr>
          <p:cNvPicPr>
            <a:picLocks noChangeAspect="1"/>
          </p:cNvPicPr>
          <p:nvPr/>
        </p:nvPicPr>
        <p:blipFill>
          <a:blip r:embed="rId2" cstate="print"/>
          <a:stretch>
            <a:fillRect/>
          </a:stretch>
        </p:blipFill>
        <p:spPr>
          <a:xfrm>
            <a:off x="44823" y="1524000"/>
            <a:ext cx="9022977" cy="4817619"/>
          </a:xfrm>
          <a:prstGeom prst="rect">
            <a:avLst/>
          </a:prstGeom>
        </p:spPr>
      </p:pic>
    </p:spTree>
    <p:extLst>
      <p:ext uri="{BB962C8B-B14F-4D97-AF65-F5344CB8AC3E}">
        <p14:creationId xmlns:p14="http://schemas.microsoft.com/office/powerpoint/2010/main" xmlns="" val="4099179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p:spPr>
        <p:txBody>
          <a:bodyPr>
            <a:normAutofit/>
          </a:bodyPr>
          <a:lstStyle/>
          <a:p>
            <a:r>
              <a:rPr lang="en-US" b="1" dirty="0" smtClean="0"/>
              <a:t>FINANCIAL SECURITY SEMINAR</a:t>
            </a:r>
            <a:endParaRPr lang="en-US" dirty="0"/>
          </a:p>
        </p:txBody>
      </p:sp>
      <p:sp>
        <p:nvSpPr>
          <p:cNvPr id="8" name="Subtitle 7"/>
          <p:cNvSpPr>
            <a:spLocks noGrp="1"/>
          </p:cNvSpPr>
          <p:nvPr>
            <p:ph type="subTitle" idx="1"/>
          </p:nvPr>
        </p:nvSpPr>
        <p:spPr>
          <a:xfrm>
            <a:off x="1389038" y="5661368"/>
            <a:ext cx="6400800" cy="1301192"/>
          </a:xfrm>
        </p:spPr>
        <p:txBody>
          <a:bodyPr>
            <a:normAutofit/>
          </a:bodyPr>
          <a:lstStyle/>
          <a:p>
            <a:r>
              <a:rPr lang="en-US" sz="2800" b="1" dirty="0" smtClean="0">
                <a:solidFill>
                  <a:schemeClr val="tx1"/>
                </a:solidFill>
              </a:rPr>
              <a:t>By Alex </a:t>
            </a:r>
            <a:r>
              <a:rPr lang="en-US" sz="2800" b="1" dirty="0" err="1">
                <a:solidFill>
                  <a:schemeClr val="tx1"/>
                </a:solidFill>
              </a:rPr>
              <a:t>Barrón</a:t>
            </a:r>
            <a:endParaRPr lang="en-US" sz="2800" b="1" dirty="0">
              <a:solidFill>
                <a:schemeClr val="tx1"/>
              </a:solidFill>
            </a:endParaRPr>
          </a:p>
          <a:p>
            <a:r>
              <a:rPr lang="en-US" sz="2800" b="1" u="sng" dirty="0" smtClean="0">
                <a:hlinkClick r:id="rId2"/>
              </a:rPr>
              <a:t>www.</a:t>
            </a:r>
            <a:r>
              <a:rPr lang="en-US" sz="2800" b="1" u="sng" dirty="0">
                <a:hlinkClick r:id="rId3"/>
              </a:rPr>
              <a:t> wealthheritage</a:t>
            </a:r>
            <a:r>
              <a:rPr lang="en-US" sz="2800" b="1" u="sng" dirty="0" smtClean="0">
                <a:hlinkClick r:id="rId2"/>
              </a:rPr>
              <a:t>.com</a:t>
            </a:r>
            <a:endParaRPr lang="en-US" sz="2800" dirty="0"/>
          </a:p>
          <a:p>
            <a:endParaRPr lang="en-US" dirty="0"/>
          </a:p>
        </p:txBody>
      </p:sp>
      <p:pic>
        <p:nvPicPr>
          <p:cNvPr id="9" name="Picture 8" descr="gold-and-money-877 - Copy.jpg"/>
          <p:cNvPicPr/>
          <p:nvPr/>
        </p:nvPicPr>
        <p:blipFill>
          <a:blip r:embed="rId4" cstate="print"/>
          <a:stretch>
            <a:fillRect/>
          </a:stretch>
        </p:blipFill>
        <p:spPr>
          <a:xfrm>
            <a:off x="762000" y="1066800"/>
            <a:ext cx="2743200" cy="1905000"/>
          </a:xfrm>
          <a:prstGeom prst="rect">
            <a:avLst/>
          </a:prstGeom>
        </p:spPr>
      </p:pic>
      <p:pic>
        <p:nvPicPr>
          <p:cNvPr id="11" name="Picture 10" descr="dream home and cars.jpg"/>
          <p:cNvPicPr>
            <a:picLocks noChangeAspect="1"/>
          </p:cNvPicPr>
          <p:nvPr/>
        </p:nvPicPr>
        <p:blipFill>
          <a:blip r:embed="rId5" cstate="print"/>
          <a:stretch>
            <a:fillRect/>
          </a:stretch>
        </p:blipFill>
        <p:spPr>
          <a:xfrm>
            <a:off x="5410200" y="1066800"/>
            <a:ext cx="2743200" cy="1728787"/>
          </a:xfrm>
          <a:prstGeom prst="rect">
            <a:avLst/>
          </a:prstGeom>
        </p:spPr>
      </p:pic>
      <p:pic>
        <p:nvPicPr>
          <p:cNvPr id="12" name="Content Placeholder 6" descr="Beach-Holidays.jpg"/>
          <p:cNvPicPr>
            <a:picLocks/>
          </p:cNvPicPr>
          <p:nvPr/>
        </p:nvPicPr>
        <p:blipFill>
          <a:blip r:embed="rId6" cstate="print"/>
          <a:stretch>
            <a:fillRect/>
          </a:stretch>
        </p:blipFill>
        <p:spPr>
          <a:xfrm>
            <a:off x="5638800" y="3657600"/>
            <a:ext cx="2610387" cy="1752600"/>
          </a:xfrm>
          <a:prstGeom prst="rect">
            <a:avLst/>
          </a:prstGeom>
        </p:spPr>
      </p:pic>
      <p:pic>
        <p:nvPicPr>
          <p:cNvPr id="13" name="Picture 12" descr="Life-Insurance-Policies.jpg"/>
          <p:cNvPicPr/>
          <p:nvPr/>
        </p:nvPicPr>
        <p:blipFill>
          <a:blip r:embed="rId7" cstate="print"/>
          <a:stretch>
            <a:fillRect/>
          </a:stretch>
        </p:blipFill>
        <p:spPr>
          <a:xfrm>
            <a:off x="3124200" y="2438400"/>
            <a:ext cx="2610096" cy="1731875"/>
          </a:xfrm>
          <a:prstGeom prst="rect">
            <a:avLst/>
          </a:prstGeom>
        </p:spPr>
      </p:pic>
      <p:pic>
        <p:nvPicPr>
          <p:cNvPr id="10" name="Picture 9" descr="family-psychology.jpg"/>
          <p:cNvPicPr/>
          <p:nvPr/>
        </p:nvPicPr>
        <p:blipFill>
          <a:blip r:embed="rId8" cstate="print"/>
          <a:stretch>
            <a:fillRect/>
          </a:stretch>
        </p:blipFill>
        <p:spPr>
          <a:xfrm>
            <a:off x="762000" y="3657600"/>
            <a:ext cx="2819400" cy="1828800"/>
          </a:xfrm>
          <a:prstGeom prst="rect">
            <a:avLst/>
          </a:prstGeom>
        </p:spPr>
      </p:pic>
      <p:sp>
        <p:nvSpPr>
          <p:cNvPr id="14" name="TextBox 13"/>
          <p:cNvSpPr txBox="1"/>
          <p:nvPr/>
        </p:nvSpPr>
        <p:spPr>
          <a:xfrm>
            <a:off x="6096000" y="5410200"/>
            <a:ext cx="2133600" cy="646331"/>
          </a:xfrm>
          <a:prstGeom prst="rect">
            <a:avLst/>
          </a:prstGeom>
          <a:noFill/>
        </p:spPr>
        <p:txBody>
          <a:bodyPr wrap="square" rtlCol="0">
            <a:spAutoFit/>
          </a:bodyPr>
          <a:lstStyle/>
          <a:p>
            <a:pPr algn="r"/>
            <a:r>
              <a:rPr lang="en-US" b="1" dirty="0" smtClean="0"/>
              <a:t>How to Enjoy a Better Retirement</a:t>
            </a:r>
            <a:endParaRPr lang="en-US" b="1" dirty="0"/>
          </a:p>
        </p:txBody>
      </p:sp>
      <p:sp>
        <p:nvSpPr>
          <p:cNvPr id="15" name="TextBox 14"/>
          <p:cNvSpPr txBox="1"/>
          <p:nvPr/>
        </p:nvSpPr>
        <p:spPr>
          <a:xfrm>
            <a:off x="6172200" y="2743200"/>
            <a:ext cx="1981200" cy="646331"/>
          </a:xfrm>
          <a:prstGeom prst="rect">
            <a:avLst/>
          </a:prstGeom>
          <a:noFill/>
        </p:spPr>
        <p:txBody>
          <a:bodyPr wrap="square" rtlCol="0">
            <a:spAutoFit/>
          </a:bodyPr>
          <a:lstStyle/>
          <a:p>
            <a:pPr algn="r"/>
            <a:r>
              <a:rPr lang="en-US" b="1" dirty="0" smtClean="0"/>
              <a:t>How to Finance Mayor Purchases</a:t>
            </a:r>
            <a:endParaRPr lang="en-US" b="1" dirty="0"/>
          </a:p>
        </p:txBody>
      </p:sp>
      <p:sp>
        <p:nvSpPr>
          <p:cNvPr id="16" name="TextBox 15"/>
          <p:cNvSpPr txBox="1"/>
          <p:nvPr/>
        </p:nvSpPr>
        <p:spPr>
          <a:xfrm>
            <a:off x="762000" y="5486400"/>
            <a:ext cx="2514600" cy="646331"/>
          </a:xfrm>
          <a:prstGeom prst="rect">
            <a:avLst/>
          </a:prstGeom>
          <a:noFill/>
        </p:spPr>
        <p:txBody>
          <a:bodyPr wrap="square" rtlCol="0">
            <a:spAutoFit/>
          </a:bodyPr>
          <a:lstStyle/>
          <a:p>
            <a:r>
              <a:rPr lang="en-US" b="1" dirty="0" smtClean="0"/>
              <a:t>How to Pay your Kids Education</a:t>
            </a:r>
            <a:endParaRPr lang="en-US" b="1" dirty="0"/>
          </a:p>
        </p:txBody>
      </p:sp>
      <p:sp>
        <p:nvSpPr>
          <p:cNvPr id="17" name="TextBox 16"/>
          <p:cNvSpPr txBox="1"/>
          <p:nvPr/>
        </p:nvSpPr>
        <p:spPr>
          <a:xfrm>
            <a:off x="3810000" y="3810000"/>
            <a:ext cx="1447800" cy="923330"/>
          </a:xfrm>
          <a:prstGeom prst="rect">
            <a:avLst/>
          </a:prstGeom>
          <a:noFill/>
        </p:spPr>
        <p:txBody>
          <a:bodyPr wrap="square" rtlCol="0">
            <a:spAutoFit/>
          </a:bodyPr>
          <a:lstStyle/>
          <a:p>
            <a:pPr algn="ctr"/>
            <a:r>
              <a:rPr lang="en-US" b="1" dirty="0" smtClean="0"/>
              <a:t>How to Protect Your Love Ones</a:t>
            </a:r>
            <a:endParaRPr lang="en-US" b="1" dirty="0"/>
          </a:p>
        </p:txBody>
      </p:sp>
      <p:sp>
        <p:nvSpPr>
          <p:cNvPr id="18" name="TextBox 17"/>
          <p:cNvSpPr txBox="1"/>
          <p:nvPr/>
        </p:nvSpPr>
        <p:spPr>
          <a:xfrm>
            <a:off x="762000" y="2971800"/>
            <a:ext cx="2362200" cy="369332"/>
          </a:xfrm>
          <a:prstGeom prst="rect">
            <a:avLst/>
          </a:prstGeom>
          <a:noFill/>
        </p:spPr>
        <p:txBody>
          <a:bodyPr wrap="square" rtlCol="0">
            <a:spAutoFit/>
          </a:bodyPr>
          <a:lstStyle/>
          <a:p>
            <a:r>
              <a:rPr lang="en-US" b="1" dirty="0" smtClean="0"/>
              <a:t>How to Replace a Bank</a:t>
            </a:r>
            <a:endParaRPr lang="en-US" b="1" dirty="0"/>
          </a:p>
        </p:txBody>
      </p:sp>
      <p:pic>
        <p:nvPicPr>
          <p:cNvPr id="19" name="Picture 18"/>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7019925" y="6229752"/>
            <a:ext cx="2124075" cy="628248"/>
          </a:xfrm>
          <a:prstGeom prst="rect">
            <a:avLst/>
          </a:prstGeom>
        </p:spPr>
      </p:pic>
    </p:spTree>
    <p:extLst>
      <p:ext uri="{BB962C8B-B14F-4D97-AF65-F5344CB8AC3E}">
        <p14:creationId xmlns="" xmlns:p14="http://schemas.microsoft.com/office/powerpoint/2010/main" val="3044682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01"/>
            <a:ext cx="9144000" cy="749899"/>
          </a:xfrm>
        </p:spPr>
        <p:txBody>
          <a:bodyPr>
            <a:normAutofit fontScale="90000"/>
          </a:bodyPr>
          <a:lstStyle/>
          <a:p>
            <a:r>
              <a:rPr lang="en-US" b="1" dirty="0" smtClean="0"/>
              <a:t>Debtor, Saver, or Wealth Creator?</a:t>
            </a:r>
            <a:endParaRPr lang="en-US" b="1" dirty="0"/>
          </a:p>
        </p:txBody>
      </p:sp>
      <p:sp>
        <p:nvSpPr>
          <p:cNvPr id="3" name="Content Placeholder 2"/>
          <p:cNvSpPr>
            <a:spLocks noGrp="1"/>
          </p:cNvSpPr>
          <p:nvPr>
            <p:ph idx="1"/>
          </p:nvPr>
        </p:nvSpPr>
        <p:spPr>
          <a:xfrm>
            <a:off x="76200" y="789904"/>
            <a:ext cx="8915400" cy="1295400"/>
          </a:xfrm>
        </p:spPr>
        <p:txBody>
          <a:bodyPr>
            <a:normAutofit/>
          </a:bodyPr>
          <a:lstStyle/>
          <a:p>
            <a:pPr>
              <a:buNone/>
            </a:pPr>
            <a:r>
              <a:rPr lang="en-US" sz="2000" dirty="0"/>
              <a:t>T</a:t>
            </a:r>
            <a:r>
              <a:rPr lang="en-US" sz="2000" dirty="0" smtClean="0"/>
              <a:t>here is </a:t>
            </a:r>
            <a:r>
              <a:rPr lang="en-US" sz="2000" dirty="0"/>
              <a:t>a bad way, a good way, and a better way. Now the question is which would you rather be? A Borrower? A Saver? Or a Wealth Creator by learning to BECOME YOUR OWN BANK</a:t>
            </a:r>
            <a:r>
              <a:rPr lang="en-US" sz="2000" dirty="0" smtClean="0"/>
              <a:t>???</a:t>
            </a:r>
            <a:endParaRPr lang="en-US" sz="2000" i="1" dirty="0">
              <a:solidFill>
                <a:srgbClr val="7030A0"/>
              </a:solidFill>
            </a:endParaRPr>
          </a:p>
          <a:p>
            <a:pPr>
              <a:buNone/>
            </a:pPr>
            <a:endParaRPr lang="en-US" sz="2000" dirty="0"/>
          </a:p>
        </p:txBody>
      </p:sp>
      <p:sp>
        <p:nvSpPr>
          <p:cNvPr id="5" name="Content Placeholder 2"/>
          <p:cNvSpPr txBox="1">
            <a:spLocks/>
          </p:cNvSpPr>
          <p:nvPr/>
        </p:nvSpPr>
        <p:spPr>
          <a:xfrm>
            <a:off x="304800" y="4876800"/>
            <a:ext cx="8839200" cy="1981200"/>
          </a:xfrm>
          <a:prstGeom prst="rect">
            <a:avLst/>
          </a:prstGeom>
        </p:spPr>
        <p:txBody>
          <a:bodyPr vert="horz" lIns="91440" tIns="45720" rIns="91440" bIns="45720" rtlCol="0">
            <a:noAutofit/>
          </a:bodyPr>
          <a:lstStyle/>
          <a:p>
            <a:pPr>
              <a:buNone/>
            </a:pPr>
            <a:r>
              <a:rPr lang="en-US" b="1" u="sng" dirty="0" smtClean="0"/>
              <a:t>Some questions to Think About!</a:t>
            </a:r>
          </a:p>
          <a:p>
            <a:pPr>
              <a:buFont typeface="Arial" pitchFamily="34" charset="0"/>
              <a:buChar char="•"/>
            </a:pPr>
            <a:r>
              <a:rPr lang="en-US" sz="1600" dirty="0"/>
              <a:t>Think about it.  Let’s say you saved $5,000 for 7 years to BECOME YOUR OWN BANK but you never had to borrow ever again to buy a car?  How much would that save you?  Not just in interest but also in the paperwork, time and hassle of having to apply for a loan each time? </a:t>
            </a:r>
            <a:endParaRPr lang="en-US" sz="1600" dirty="0" smtClean="0"/>
          </a:p>
          <a:p>
            <a:pPr>
              <a:buFont typeface="Arial" pitchFamily="34" charset="0"/>
              <a:buChar char="•"/>
            </a:pPr>
            <a:r>
              <a:rPr lang="en-US" sz="1600" dirty="0" smtClean="0"/>
              <a:t>What </a:t>
            </a:r>
            <a:r>
              <a:rPr lang="en-US" sz="1600" dirty="0"/>
              <a:t>would your net worth be as a result of BECOMING YOUR OWN BANK vs. the alternatives?  Is it worth it?  Are you willing to pay the price to do it? To have your own Financial Freedom? Or would you rather continue to do things the way everyone else has been doing them forever?</a:t>
            </a:r>
            <a:endParaRPr lang="en-US" sz="1600" dirty="0">
              <a:solidFill>
                <a:srgbClr val="7030A0"/>
              </a:solidFill>
            </a:endParaRPr>
          </a:p>
        </p:txBody>
      </p:sp>
      <p:pic>
        <p:nvPicPr>
          <p:cNvPr id="7" name="Picture 6"/>
          <p:cNvPicPr/>
          <p:nvPr/>
        </p:nvPicPr>
        <p:blipFill>
          <a:blip r:embed="rId2" cstate="print">
            <a:extLst>
              <a:ext uri="{28A0092B-C50C-407E-A947-70E740481C1C}">
                <a14:useLocalDpi xmlns="" xmlns:a14="http://schemas.microsoft.com/office/drawing/2010/main" val="0"/>
              </a:ext>
            </a:extLst>
          </a:blip>
          <a:stretch>
            <a:fillRect/>
          </a:stretch>
        </p:blipFill>
        <p:spPr>
          <a:xfrm>
            <a:off x="1943100" y="1764701"/>
            <a:ext cx="5486400" cy="308419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What is the Solution to Be </a:t>
            </a:r>
            <a:br>
              <a:rPr lang="en-US" b="1" dirty="0" smtClean="0"/>
            </a:br>
            <a:r>
              <a:rPr lang="en-US" b="1" dirty="0" smtClean="0"/>
              <a:t>Financially Free?</a:t>
            </a:r>
            <a:endParaRPr lang="en-US" b="1" dirty="0"/>
          </a:p>
        </p:txBody>
      </p:sp>
      <p:sp>
        <p:nvSpPr>
          <p:cNvPr id="3" name="Content Placeholder 2"/>
          <p:cNvSpPr>
            <a:spLocks noGrp="1"/>
          </p:cNvSpPr>
          <p:nvPr>
            <p:ph idx="1"/>
          </p:nvPr>
        </p:nvSpPr>
        <p:spPr>
          <a:xfrm>
            <a:off x="228600" y="1524001"/>
            <a:ext cx="6248400" cy="3810000"/>
          </a:xfrm>
        </p:spPr>
        <p:txBody>
          <a:bodyPr>
            <a:normAutofit/>
          </a:bodyPr>
          <a:lstStyle/>
          <a:p>
            <a:pPr>
              <a:buNone/>
            </a:pPr>
            <a:r>
              <a:rPr lang="en-US" sz="2800" b="1" u="sng" dirty="0" smtClean="0"/>
              <a:t>BECOME YOUR OWN BANK!</a:t>
            </a:r>
          </a:p>
          <a:p>
            <a:r>
              <a:rPr lang="en-US" sz="2400" dirty="0" smtClean="0"/>
              <a:t>You Need to turn around the flow of interest from the bank to yourself.</a:t>
            </a:r>
          </a:p>
          <a:p>
            <a:r>
              <a:rPr lang="en-US" sz="2400" dirty="0" smtClean="0"/>
              <a:t>Get a properly designed Life Insurance Policy.</a:t>
            </a:r>
          </a:p>
          <a:p>
            <a:r>
              <a:rPr lang="en-US" sz="2400" dirty="0" smtClean="0"/>
              <a:t>Fund it with Insurance Premiums.</a:t>
            </a:r>
          </a:p>
          <a:p>
            <a:r>
              <a:rPr lang="en-US" sz="2400" dirty="0" smtClean="0"/>
              <a:t>Take Policy Loans and Pay Them Back with Interest.</a:t>
            </a:r>
          </a:p>
          <a:p>
            <a:r>
              <a:rPr lang="en-US" sz="2400" dirty="0" smtClean="0"/>
              <a:t>Become Your Own Best Client!</a:t>
            </a:r>
            <a:endParaRPr lang="en-US" sz="2400" dirty="0"/>
          </a:p>
          <a:p>
            <a:pPr>
              <a:buNone/>
            </a:pPr>
            <a:endParaRPr lang="en-US" sz="2800" i="1" dirty="0" smtClean="0">
              <a:solidFill>
                <a:srgbClr val="00B050"/>
              </a:solidFill>
            </a:endParaRPr>
          </a:p>
          <a:p>
            <a:endParaRPr lang="en-US" sz="2800" dirty="0"/>
          </a:p>
        </p:txBody>
      </p:sp>
      <p:sp>
        <p:nvSpPr>
          <p:cNvPr id="5" name="Content Placeholder 2"/>
          <p:cNvSpPr txBox="1">
            <a:spLocks/>
          </p:cNvSpPr>
          <p:nvPr/>
        </p:nvSpPr>
        <p:spPr>
          <a:xfrm>
            <a:off x="304800" y="5105400"/>
            <a:ext cx="8839200" cy="1524000"/>
          </a:xfrm>
          <a:prstGeom prst="rect">
            <a:avLst/>
          </a:prstGeom>
        </p:spPr>
        <p:txBody>
          <a:bodyPr vert="horz" lIns="91440" tIns="45720" rIns="91440" bIns="45720" rtlCol="0">
            <a:noAutofit/>
          </a:bodyPr>
          <a:lstStyle/>
          <a:p>
            <a:pPr>
              <a:buNone/>
            </a:pPr>
            <a:r>
              <a:rPr lang="en-US" i="1" dirty="0" smtClean="0">
                <a:solidFill>
                  <a:srgbClr val="00B050"/>
                </a:solidFill>
              </a:rPr>
              <a:t>“Banks make money by loaning your money back to you and charging interest and fees on each loan. Clearly banks and wall street have a self-serving interest in keeping your money under management. It’s our responsibility to use the products provided by Wall Street and banks to our advantage. We must educate ourselves as to the inherent risks and benefits of their products.”</a:t>
            </a:r>
            <a:r>
              <a:rPr lang="en-US" dirty="0" smtClean="0">
                <a:solidFill>
                  <a:srgbClr val="00B050"/>
                </a:solidFill>
              </a:rPr>
              <a:t> – Dwayne </a:t>
            </a:r>
            <a:r>
              <a:rPr lang="en-US" dirty="0" err="1" smtClean="0">
                <a:solidFill>
                  <a:srgbClr val="00B050"/>
                </a:solidFill>
              </a:rPr>
              <a:t>Burnell</a:t>
            </a:r>
            <a:endParaRPr lang="en-US" dirty="0">
              <a:solidFill>
                <a:srgbClr val="00B050"/>
              </a:solidFill>
            </a:endParaRPr>
          </a:p>
        </p:txBody>
      </p:sp>
      <p:pic>
        <p:nvPicPr>
          <p:cNvPr id="6" name="Picture 5" descr="financial freedom 2.jpg"/>
          <p:cNvPicPr>
            <a:picLocks noChangeAspect="1"/>
          </p:cNvPicPr>
          <p:nvPr/>
        </p:nvPicPr>
        <p:blipFill>
          <a:blip r:embed="rId2" cstate="print"/>
          <a:stretch>
            <a:fillRect/>
          </a:stretch>
        </p:blipFill>
        <p:spPr>
          <a:xfrm>
            <a:off x="6019800" y="3429000"/>
            <a:ext cx="2857500" cy="1600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rmAutofit fontScale="90000"/>
          </a:bodyPr>
          <a:lstStyle/>
          <a:p>
            <a:r>
              <a:rPr lang="en-US" b="1" dirty="0" err="1" smtClean="0"/>
              <a:t>Piensa</a:t>
            </a:r>
            <a:r>
              <a:rPr lang="en-US" b="1" dirty="0" smtClean="0"/>
              <a:t> en el </a:t>
            </a:r>
            <a:r>
              <a:rPr lang="en-US" b="1" dirty="0" err="1" smtClean="0"/>
              <a:t>Banco</a:t>
            </a:r>
            <a:r>
              <a:rPr lang="en-US" b="1" dirty="0" smtClean="0"/>
              <a:t> Como </a:t>
            </a:r>
            <a:br>
              <a:rPr lang="en-US" b="1" dirty="0" smtClean="0"/>
            </a:br>
            <a:r>
              <a:rPr lang="en-US" b="1" dirty="0" err="1" smtClean="0"/>
              <a:t>Una</a:t>
            </a:r>
            <a:r>
              <a:rPr lang="en-US" b="1" dirty="0" smtClean="0"/>
              <a:t> </a:t>
            </a:r>
            <a:r>
              <a:rPr lang="en-US" b="1" dirty="0" err="1" smtClean="0"/>
              <a:t>Obra</a:t>
            </a:r>
            <a:r>
              <a:rPr lang="en-US" b="1" dirty="0" smtClean="0"/>
              <a:t> de </a:t>
            </a:r>
            <a:r>
              <a:rPr lang="en-US" b="1" dirty="0" err="1" smtClean="0"/>
              <a:t>Teatro</a:t>
            </a:r>
            <a:r>
              <a:rPr lang="en-US" b="1" dirty="0" smtClean="0"/>
              <a:t> con </a:t>
            </a:r>
            <a:r>
              <a:rPr lang="en-US" b="1" dirty="0" err="1" smtClean="0"/>
              <a:t>Personajes</a:t>
            </a:r>
            <a:endParaRPr lang="en-US" b="1" dirty="0"/>
          </a:p>
        </p:txBody>
      </p:sp>
      <p:sp>
        <p:nvSpPr>
          <p:cNvPr id="3" name="Text Placeholder 2"/>
          <p:cNvSpPr>
            <a:spLocks noGrp="1"/>
          </p:cNvSpPr>
          <p:nvPr>
            <p:ph type="body" idx="1"/>
          </p:nvPr>
        </p:nvSpPr>
        <p:spPr>
          <a:xfrm>
            <a:off x="457200" y="1752600"/>
            <a:ext cx="4040188" cy="639762"/>
          </a:xfrm>
        </p:spPr>
        <p:txBody>
          <a:bodyPr>
            <a:normAutofit/>
          </a:bodyPr>
          <a:lstStyle/>
          <a:p>
            <a:r>
              <a:rPr lang="en-US" u="sng" dirty="0" err="1" smtClean="0"/>
              <a:t>Banco</a:t>
            </a:r>
            <a:r>
              <a:rPr lang="en-US" u="sng" dirty="0" smtClean="0"/>
              <a:t> </a:t>
            </a:r>
            <a:r>
              <a:rPr lang="en-US" u="sng" dirty="0" err="1" smtClean="0"/>
              <a:t>Tradicional</a:t>
            </a:r>
            <a:r>
              <a:rPr lang="en-US" dirty="0" smtClean="0"/>
              <a:t>	          Vs.</a:t>
            </a:r>
            <a:endParaRPr lang="en-US" dirty="0"/>
          </a:p>
        </p:txBody>
      </p:sp>
      <p:sp>
        <p:nvSpPr>
          <p:cNvPr id="4" name="Content Placeholder 3"/>
          <p:cNvSpPr>
            <a:spLocks noGrp="1"/>
          </p:cNvSpPr>
          <p:nvPr>
            <p:ph sz="half" idx="2"/>
          </p:nvPr>
        </p:nvSpPr>
        <p:spPr>
          <a:xfrm>
            <a:off x="457200" y="2438400"/>
            <a:ext cx="4040188" cy="4419600"/>
          </a:xfrm>
        </p:spPr>
        <p:txBody>
          <a:bodyPr>
            <a:normAutofit/>
          </a:bodyPr>
          <a:lstStyle/>
          <a:p>
            <a:pPr>
              <a:defRPr/>
            </a:pPr>
            <a:r>
              <a:rPr lang="en-US" sz="2000" b="1" dirty="0" smtClean="0">
                <a:solidFill>
                  <a:srgbClr val="3333FF"/>
                </a:solidFill>
              </a:rPr>
              <a:t>El </a:t>
            </a:r>
            <a:r>
              <a:rPr lang="en-US" sz="2000" b="1" dirty="0" err="1" smtClean="0">
                <a:solidFill>
                  <a:srgbClr val="3333FF"/>
                </a:solidFill>
              </a:rPr>
              <a:t>Dueño</a:t>
            </a:r>
            <a:r>
              <a:rPr lang="en-US" sz="2000" b="1" dirty="0" smtClean="0">
                <a:solidFill>
                  <a:srgbClr val="3333FF"/>
                </a:solidFill>
              </a:rPr>
              <a:t> del </a:t>
            </a:r>
            <a:r>
              <a:rPr lang="en-US" sz="2000" b="1" dirty="0" err="1" smtClean="0">
                <a:solidFill>
                  <a:srgbClr val="3333FF"/>
                </a:solidFill>
              </a:rPr>
              <a:t>Banco</a:t>
            </a:r>
            <a:r>
              <a:rPr lang="en-US" sz="2000" dirty="0" smtClean="0"/>
              <a:t>: Pone el capital y </a:t>
            </a:r>
            <a:r>
              <a:rPr lang="en-US" sz="2000" dirty="0" err="1" smtClean="0"/>
              <a:t>gana</a:t>
            </a:r>
            <a:r>
              <a:rPr lang="en-US" sz="2000" dirty="0" smtClean="0"/>
              <a:t> </a:t>
            </a:r>
            <a:r>
              <a:rPr lang="en-US" sz="2000" dirty="0" err="1" smtClean="0"/>
              <a:t>dividendos</a:t>
            </a:r>
            <a:endParaRPr lang="en-US" sz="2000" dirty="0"/>
          </a:p>
          <a:p>
            <a:pPr>
              <a:defRPr/>
            </a:pPr>
            <a:r>
              <a:rPr lang="en-US" sz="2000" b="1" dirty="0" smtClean="0">
                <a:solidFill>
                  <a:srgbClr val="3333FF"/>
                </a:solidFill>
              </a:rPr>
              <a:t>El </a:t>
            </a:r>
            <a:r>
              <a:rPr lang="en-US" sz="2000" b="1" dirty="0" err="1" smtClean="0">
                <a:solidFill>
                  <a:srgbClr val="3333FF"/>
                </a:solidFill>
              </a:rPr>
              <a:t>Depositante</a:t>
            </a:r>
            <a:r>
              <a:rPr lang="en-US" sz="2000" b="1" dirty="0" smtClean="0">
                <a:solidFill>
                  <a:srgbClr val="3333FF"/>
                </a:solidFill>
              </a:rPr>
              <a:t>:</a:t>
            </a:r>
            <a:r>
              <a:rPr lang="en-US" sz="2000" dirty="0" smtClean="0"/>
              <a:t> </a:t>
            </a:r>
            <a:r>
              <a:rPr lang="en-US" sz="2000" dirty="0" err="1" smtClean="0"/>
              <a:t>Deposita</a:t>
            </a:r>
            <a:r>
              <a:rPr lang="en-US" sz="2000" dirty="0" smtClean="0"/>
              <a:t> </a:t>
            </a:r>
            <a:r>
              <a:rPr lang="en-US" sz="2000" dirty="0" err="1" smtClean="0"/>
              <a:t>dinero</a:t>
            </a:r>
            <a:r>
              <a:rPr lang="en-US" sz="2000" dirty="0" smtClean="0"/>
              <a:t> y </a:t>
            </a:r>
            <a:r>
              <a:rPr lang="en-US" sz="2000" dirty="0" err="1" smtClean="0"/>
              <a:t>gana</a:t>
            </a:r>
            <a:r>
              <a:rPr lang="en-US" sz="2000" dirty="0" smtClean="0"/>
              <a:t> </a:t>
            </a:r>
            <a:r>
              <a:rPr lang="en-US" sz="2000" dirty="0" err="1" smtClean="0"/>
              <a:t>intereses</a:t>
            </a:r>
            <a:r>
              <a:rPr lang="en-US" sz="2000" dirty="0" smtClean="0"/>
              <a:t>. </a:t>
            </a:r>
            <a:endParaRPr lang="en-US" sz="2000" dirty="0"/>
          </a:p>
          <a:p>
            <a:pPr>
              <a:defRPr/>
            </a:pPr>
            <a:r>
              <a:rPr lang="en-US" sz="2000" b="1" dirty="0" err="1" smtClean="0">
                <a:solidFill>
                  <a:srgbClr val="3333FF"/>
                </a:solidFill>
              </a:rPr>
              <a:t>Administrador</a:t>
            </a:r>
            <a:r>
              <a:rPr lang="en-US" sz="2000" dirty="0" smtClean="0"/>
              <a:t>: </a:t>
            </a:r>
            <a:r>
              <a:rPr lang="en-US" sz="2000" dirty="0" err="1" smtClean="0"/>
              <a:t>Trabaja</a:t>
            </a:r>
            <a:r>
              <a:rPr lang="en-US" sz="2000" dirty="0" smtClean="0"/>
              <a:t> en el </a:t>
            </a:r>
            <a:r>
              <a:rPr lang="en-US" sz="2000" dirty="0" err="1" smtClean="0"/>
              <a:t>banco</a:t>
            </a:r>
            <a:r>
              <a:rPr lang="en-US" sz="2000" dirty="0" smtClean="0"/>
              <a:t> y </a:t>
            </a:r>
            <a:r>
              <a:rPr lang="en-US" sz="2000" dirty="0" err="1" smtClean="0"/>
              <a:t>gana</a:t>
            </a:r>
            <a:r>
              <a:rPr lang="en-US" sz="2000" dirty="0" smtClean="0"/>
              <a:t> </a:t>
            </a:r>
            <a:r>
              <a:rPr lang="en-US" sz="2000" dirty="0" err="1" smtClean="0"/>
              <a:t>su</a:t>
            </a:r>
            <a:r>
              <a:rPr lang="en-US" sz="2000" dirty="0" smtClean="0"/>
              <a:t> </a:t>
            </a:r>
            <a:r>
              <a:rPr lang="en-US" sz="2000" dirty="0" err="1" smtClean="0"/>
              <a:t>salario</a:t>
            </a:r>
            <a:r>
              <a:rPr lang="en-US" sz="2000" dirty="0" smtClean="0"/>
              <a:t>.</a:t>
            </a:r>
            <a:endParaRPr lang="en-US" sz="2000" dirty="0"/>
          </a:p>
          <a:p>
            <a:pPr>
              <a:defRPr/>
            </a:pPr>
            <a:r>
              <a:rPr lang="en-US" sz="2000" b="1" dirty="0" smtClean="0">
                <a:solidFill>
                  <a:srgbClr val="3333FF"/>
                </a:solidFill>
              </a:rPr>
              <a:t>El </a:t>
            </a:r>
            <a:r>
              <a:rPr lang="en-US" sz="2000" b="1" dirty="0" err="1" smtClean="0">
                <a:solidFill>
                  <a:srgbClr val="3333FF"/>
                </a:solidFill>
              </a:rPr>
              <a:t>Prestatario</a:t>
            </a:r>
            <a:r>
              <a:rPr lang="en-US" sz="2000" b="1" dirty="0" smtClean="0">
                <a:solidFill>
                  <a:srgbClr val="3333FF"/>
                </a:solidFill>
              </a:rPr>
              <a:t> del </a:t>
            </a:r>
            <a:r>
              <a:rPr lang="en-US" sz="2000" b="1" dirty="0" err="1" smtClean="0">
                <a:solidFill>
                  <a:srgbClr val="3333FF"/>
                </a:solidFill>
              </a:rPr>
              <a:t>Dinero</a:t>
            </a:r>
            <a:r>
              <a:rPr lang="en-US" sz="2000" dirty="0" smtClean="0"/>
              <a:t>: </a:t>
            </a:r>
            <a:r>
              <a:rPr lang="en-US" sz="2000" dirty="0" err="1" smtClean="0"/>
              <a:t>Una</a:t>
            </a:r>
            <a:r>
              <a:rPr lang="en-US" sz="2000" dirty="0" smtClean="0"/>
              <a:t> </a:t>
            </a:r>
            <a:r>
              <a:rPr lang="en-US" sz="2000" dirty="0" err="1" smtClean="0"/>
              <a:t>absoluta</a:t>
            </a:r>
            <a:r>
              <a:rPr lang="en-US" sz="2000" dirty="0" smtClean="0"/>
              <a:t> </a:t>
            </a:r>
            <a:r>
              <a:rPr lang="en-US" sz="2000" dirty="0" err="1" smtClean="0"/>
              <a:t>necesidad</a:t>
            </a:r>
            <a:r>
              <a:rPr lang="en-US" sz="2000" dirty="0" smtClean="0"/>
              <a:t> en </a:t>
            </a:r>
            <a:r>
              <a:rPr lang="en-US" sz="2000" dirty="0" err="1" smtClean="0"/>
              <a:t>toda</a:t>
            </a:r>
            <a:r>
              <a:rPr lang="en-US" sz="2000" dirty="0" smtClean="0"/>
              <a:t> la </a:t>
            </a:r>
            <a:r>
              <a:rPr lang="en-US" sz="2000" dirty="0" err="1" smtClean="0"/>
              <a:t>escena</a:t>
            </a:r>
            <a:r>
              <a:rPr lang="en-US" sz="2000" dirty="0" smtClean="0"/>
              <a:t>. Nada </a:t>
            </a:r>
            <a:r>
              <a:rPr lang="en-US" sz="2000" dirty="0" err="1" smtClean="0"/>
              <a:t>sucede</a:t>
            </a:r>
            <a:r>
              <a:rPr lang="en-US" sz="2000" dirty="0" smtClean="0"/>
              <a:t> sin </a:t>
            </a:r>
            <a:r>
              <a:rPr lang="en-US" sz="2000" dirty="0" err="1" smtClean="0"/>
              <a:t>él</a:t>
            </a:r>
            <a:r>
              <a:rPr lang="en-US" sz="2000" dirty="0" smtClean="0"/>
              <a:t>. </a:t>
            </a:r>
            <a:r>
              <a:rPr lang="en-US" sz="2000" i="1" dirty="0" smtClean="0"/>
              <a:t>El </a:t>
            </a:r>
            <a:r>
              <a:rPr lang="en-US" sz="2000" i="1" dirty="0" err="1" smtClean="0"/>
              <a:t>paga</a:t>
            </a:r>
            <a:r>
              <a:rPr lang="en-US" sz="2000" i="1" dirty="0" smtClean="0"/>
              <a:t> </a:t>
            </a:r>
            <a:r>
              <a:rPr lang="en-US" sz="2000" i="1" dirty="0" err="1" smtClean="0"/>
              <a:t>por</a:t>
            </a:r>
            <a:r>
              <a:rPr lang="en-US" sz="2000" i="1" dirty="0" smtClean="0"/>
              <a:t> </a:t>
            </a:r>
            <a:r>
              <a:rPr lang="en-US" sz="2000" i="1" dirty="0" err="1" smtClean="0"/>
              <a:t>todo</a:t>
            </a:r>
            <a:r>
              <a:rPr lang="en-US" sz="2000" i="1" dirty="0" smtClean="0"/>
              <a:t> el </a:t>
            </a:r>
            <a:r>
              <a:rPr lang="en-US" sz="2000" i="1" dirty="0" err="1" smtClean="0"/>
              <a:t>trabajo</a:t>
            </a:r>
            <a:r>
              <a:rPr lang="en-US" sz="2000" i="1" dirty="0" smtClean="0"/>
              <a:t> de </a:t>
            </a:r>
            <a:r>
              <a:rPr lang="en-US" sz="2000" i="1" dirty="0" err="1" smtClean="0"/>
              <a:t>arriba</a:t>
            </a:r>
            <a:r>
              <a:rPr lang="en-US" sz="2000" dirty="0" smtClean="0"/>
              <a:t>. - </a:t>
            </a:r>
            <a:r>
              <a:rPr lang="en-US" sz="2000" i="1" dirty="0" smtClean="0"/>
              <a:t>R</a:t>
            </a:r>
            <a:r>
              <a:rPr lang="en-US" sz="2000" i="1" dirty="0"/>
              <a:t>. Nelson Nash</a:t>
            </a:r>
            <a:endParaRPr lang="en-US" sz="2000" dirty="0"/>
          </a:p>
        </p:txBody>
      </p:sp>
      <p:sp>
        <p:nvSpPr>
          <p:cNvPr id="5" name="Text Placeholder 4"/>
          <p:cNvSpPr>
            <a:spLocks noGrp="1"/>
          </p:cNvSpPr>
          <p:nvPr>
            <p:ph type="body" sz="quarter" idx="3"/>
          </p:nvPr>
        </p:nvSpPr>
        <p:spPr>
          <a:xfrm>
            <a:off x="4724400" y="1752600"/>
            <a:ext cx="4041775" cy="639762"/>
          </a:xfrm>
        </p:spPr>
        <p:txBody>
          <a:bodyPr/>
          <a:lstStyle/>
          <a:p>
            <a:r>
              <a:rPr lang="en-US" u="sng" dirty="0" err="1" smtClean="0"/>
              <a:t>Seguro</a:t>
            </a:r>
            <a:r>
              <a:rPr lang="en-US" u="sng" dirty="0" smtClean="0"/>
              <a:t> de Vida TPB</a:t>
            </a:r>
            <a:endParaRPr lang="en-US" u="sng" dirty="0"/>
          </a:p>
        </p:txBody>
      </p:sp>
      <p:sp>
        <p:nvSpPr>
          <p:cNvPr id="6" name="Content Placeholder 5"/>
          <p:cNvSpPr>
            <a:spLocks noGrp="1"/>
          </p:cNvSpPr>
          <p:nvPr>
            <p:ph sz="quarter" idx="4"/>
          </p:nvPr>
        </p:nvSpPr>
        <p:spPr>
          <a:xfrm>
            <a:off x="4419600" y="2438400"/>
            <a:ext cx="4495800" cy="4419600"/>
          </a:xfrm>
        </p:spPr>
        <p:txBody>
          <a:bodyPr>
            <a:noAutofit/>
          </a:bodyPr>
          <a:lstStyle/>
          <a:p>
            <a:pPr>
              <a:defRPr/>
            </a:pPr>
            <a:r>
              <a:rPr lang="en-US" sz="2000" b="1" dirty="0" smtClean="0">
                <a:solidFill>
                  <a:srgbClr val="3333FF"/>
                </a:solidFill>
              </a:rPr>
              <a:t>El </a:t>
            </a:r>
            <a:r>
              <a:rPr lang="en-US" sz="2000" b="1" dirty="0" err="1" smtClean="0">
                <a:solidFill>
                  <a:srgbClr val="3333FF"/>
                </a:solidFill>
              </a:rPr>
              <a:t>Dueño</a:t>
            </a:r>
            <a:r>
              <a:rPr lang="en-US" sz="2000" b="1" dirty="0" smtClean="0">
                <a:solidFill>
                  <a:srgbClr val="3333FF"/>
                </a:solidFill>
              </a:rPr>
              <a:t> de la </a:t>
            </a:r>
            <a:r>
              <a:rPr lang="en-US" sz="2000" b="1" dirty="0" err="1" smtClean="0">
                <a:solidFill>
                  <a:srgbClr val="3333FF"/>
                </a:solidFill>
              </a:rPr>
              <a:t>Póliza</a:t>
            </a:r>
            <a:r>
              <a:rPr lang="en-US" sz="2000" dirty="0" smtClean="0"/>
              <a:t>: Los </a:t>
            </a:r>
            <a:r>
              <a:rPr lang="en-US" sz="2000" dirty="0" err="1" smtClean="0"/>
              <a:t>asegurados</a:t>
            </a:r>
            <a:r>
              <a:rPr lang="en-US" sz="2000" dirty="0" smtClean="0"/>
              <a:t> son los </a:t>
            </a:r>
            <a:r>
              <a:rPr lang="en-US" sz="2000" dirty="0" err="1" smtClean="0"/>
              <a:t>propietarios</a:t>
            </a:r>
            <a:r>
              <a:rPr lang="en-US" sz="2000" dirty="0" smtClean="0"/>
              <a:t>. </a:t>
            </a:r>
            <a:r>
              <a:rPr lang="es-ES" sz="2000" dirty="0" smtClean="0"/>
              <a:t>Las ganancias se reembolsan a través de dividendos.</a:t>
            </a:r>
            <a:endParaRPr lang="en-US" sz="2000" dirty="0"/>
          </a:p>
          <a:p>
            <a:pPr>
              <a:defRPr/>
            </a:pPr>
            <a:r>
              <a:rPr lang="en-US" sz="2000" b="1" dirty="0" smtClean="0">
                <a:solidFill>
                  <a:srgbClr val="3333FF"/>
                </a:solidFill>
              </a:rPr>
              <a:t>El </a:t>
            </a:r>
            <a:r>
              <a:rPr lang="en-US" sz="2000" b="1" dirty="0" err="1" smtClean="0">
                <a:solidFill>
                  <a:srgbClr val="3333FF"/>
                </a:solidFill>
              </a:rPr>
              <a:t>Depositante</a:t>
            </a:r>
            <a:r>
              <a:rPr lang="en-US" sz="2000" b="1" dirty="0" smtClean="0">
                <a:solidFill>
                  <a:srgbClr val="3333FF"/>
                </a:solidFill>
              </a:rPr>
              <a:t>:</a:t>
            </a:r>
            <a:r>
              <a:rPr lang="en-US" sz="2000" dirty="0" smtClean="0"/>
              <a:t>  El </a:t>
            </a:r>
            <a:r>
              <a:rPr lang="en-US" sz="2000" dirty="0" err="1" smtClean="0"/>
              <a:t>dueño</a:t>
            </a:r>
            <a:r>
              <a:rPr lang="en-US" sz="2000" dirty="0" smtClean="0"/>
              <a:t> </a:t>
            </a:r>
            <a:r>
              <a:rPr lang="en-US" sz="2000" dirty="0" err="1" smtClean="0"/>
              <a:t>deposita</a:t>
            </a:r>
            <a:r>
              <a:rPr lang="en-US" sz="2000" dirty="0" smtClean="0"/>
              <a:t> </a:t>
            </a:r>
            <a:r>
              <a:rPr lang="en-US" sz="2000" dirty="0" err="1" smtClean="0"/>
              <a:t>primas</a:t>
            </a:r>
            <a:r>
              <a:rPr lang="en-US" sz="2000" dirty="0" smtClean="0"/>
              <a:t> </a:t>
            </a:r>
            <a:r>
              <a:rPr lang="en-US" sz="2000" dirty="0" err="1" smtClean="0"/>
              <a:t>para</a:t>
            </a:r>
            <a:r>
              <a:rPr lang="en-US" sz="2000" dirty="0" smtClean="0"/>
              <a:t> </a:t>
            </a:r>
            <a:r>
              <a:rPr lang="en-US" sz="2000" dirty="0" err="1" smtClean="0"/>
              <a:t>hacer</a:t>
            </a:r>
            <a:r>
              <a:rPr lang="en-US" sz="2000" dirty="0" smtClean="0"/>
              <a:t> </a:t>
            </a:r>
            <a:r>
              <a:rPr lang="en-US" sz="2000" dirty="0" err="1" smtClean="0"/>
              <a:t>que</a:t>
            </a:r>
            <a:r>
              <a:rPr lang="en-US" sz="2000" dirty="0" smtClean="0"/>
              <a:t> el </a:t>
            </a:r>
            <a:r>
              <a:rPr lang="en-US" sz="2000" dirty="0" err="1" smtClean="0"/>
              <a:t>contrato</a:t>
            </a:r>
            <a:r>
              <a:rPr lang="en-US" sz="2000" dirty="0" smtClean="0"/>
              <a:t> </a:t>
            </a:r>
            <a:r>
              <a:rPr lang="en-US" sz="2000" dirty="0" err="1" smtClean="0"/>
              <a:t>funcione</a:t>
            </a:r>
            <a:r>
              <a:rPr lang="en-US" sz="2000" dirty="0" smtClean="0"/>
              <a:t>. </a:t>
            </a:r>
            <a:endParaRPr lang="en-US" sz="2000" dirty="0"/>
          </a:p>
          <a:p>
            <a:pPr>
              <a:defRPr/>
            </a:pPr>
            <a:r>
              <a:rPr lang="en-US" sz="2000" b="1" dirty="0" err="1" smtClean="0">
                <a:solidFill>
                  <a:srgbClr val="3333FF"/>
                </a:solidFill>
              </a:rPr>
              <a:t>Administrador</a:t>
            </a:r>
            <a:r>
              <a:rPr lang="en-US" sz="2000" dirty="0" smtClean="0"/>
              <a:t>: Se le </a:t>
            </a:r>
            <a:r>
              <a:rPr lang="en-US" sz="2000" dirty="0" err="1" smtClean="0"/>
              <a:t>paga</a:t>
            </a:r>
            <a:r>
              <a:rPr lang="en-US" sz="2000" dirty="0" smtClean="0"/>
              <a:t> </a:t>
            </a:r>
            <a:r>
              <a:rPr lang="en-US" sz="2000" dirty="0" err="1" smtClean="0"/>
              <a:t>para</a:t>
            </a:r>
            <a:r>
              <a:rPr lang="en-US" sz="2000" dirty="0" smtClean="0"/>
              <a:t> </a:t>
            </a:r>
            <a:r>
              <a:rPr lang="en-US" sz="2000" dirty="0" err="1" smtClean="0"/>
              <a:t>que</a:t>
            </a:r>
            <a:r>
              <a:rPr lang="en-US" sz="2000" dirty="0" smtClean="0"/>
              <a:t> </a:t>
            </a:r>
            <a:r>
              <a:rPr lang="en-US" sz="2000" dirty="0" err="1" smtClean="0"/>
              <a:t>administre</a:t>
            </a:r>
            <a:r>
              <a:rPr lang="en-US" sz="2000" dirty="0" smtClean="0"/>
              <a:t> </a:t>
            </a:r>
            <a:r>
              <a:rPr lang="en-US" sz="2000" dirty="0" err="1" smtClean="0"/>
              <a:t>las</a:t>
            </a:r>
            <a:r>
              <a:rPr lang="en-US" sz="2000" dirty="0" smtClean="0"/>
              <a:t> </a:t>
            </a:r>
            <a:r>
              <a:rPr lang="en-US" sz="2000" dirty="0" err="1" smtClean="0"/>
              <a:t>primas</a:t>
            </a:r>
            <a:r>
              <a:rPr lang="en-US" sz="2000" dirty="0" smtClean="0"/>
              <a:t> y </a:t>
            </a:r>
            <a:r>
              <a:rPr lang="en-US" sz="2000" dirty="0" err="1" smtClean="0"/>
              <a:t>pague</a:t>
            </a:r>
            <a:r>
              <a:rPr lang="en-US" sz="2000" dirty="0" smtClean="0"/>
              <a:t> los </a:t>
            </a:r>
            <a:r>
              <a:rPr lang="en-US" sz="2000" dirty="0" err="1" smtClean="0"/>
              <a:t>reclamos</a:t>
            </a:r>
            <a:r>
              <a:rPr lang="en-US" sz="2000" dirty="0" smtClean="0"/>
              <a:t>.</a:t>
            </a:r>
            <a:endParaRPr lang="en-US" sz="2000" dirty="0"/>
          </a:p>
          <a:p>
            <a:pPr>
              <a:defRPr/>
            </a:pPr>
            <a:r>
              <a:rPr lang="en-US" sz="2000" b="1" dirty="0" smtClean="0">
                <a:solidFill>
                  <a:srgbClr val="3333FF"/>
                </a:solidFill>
              </a:rPr>
              <a:t>El </a:t>
            </a:r>
            <a:r>
              <a:rPr lang="en-US" sz="2000" b="1" dirty="0" err="1" smtClean="0">
                <a:solidFill>
                  <a:srgbClr val="3333FF"/>
                </a:solidFill>
              </a:rPr>
              <a:t>Prestatario</a:t>
            </a:r>
            <a:r>
              <a:rPr lang="en-US" sz="2000" b="1" dirty="0" smtClean="0">
                <a:solidFill>
                  <a:srgbClr val="3333FF"/>
                </a:solidFill>
              </a:rPr>
              <a:t> del </a:t>
            </a:r>
            <a:r>
              <a:rPr lang="en-US" sz="2000" b="1" dirty="0" err="1" smtClean="0">
                <a:solidFill>
                  <a:srgbClr val="3333FF"/>
                </a:solidFill>
              </a:rPr>
              <a:t>Dinero</a:t>
            </a:r>
            <a:r>
              <a:rPr lang="en-US" sz="2000" dirty="0" smtClean="0"/>
              <a:t>: El </a:t>
            </a:r>
            <a:r>
              <a:rPr lang="en-US" sz="2000" dirty="0" err="1" smtClean="0"/>
              <a:t>pide</a:t>
            </a:r>
            <a:r>
              <a:rPr lang="en-US" sz="2000" dirty="0" smtClean="0"/>
              <a:t> </a:t>
            </a:r>
            <a:r>
              <a:rPr lang="en-US" sz="2000" dirty="0" err="1" smtClean="0"/>
              <a:t>prestado</a:t>
            </a:r>
            <a:r>
              <a:rPr lang="en-US" sz="2000" dirty="0" smtClean="0"/>
              <a:t> el </a:t>
            </a:r>
            <a:r>
              <a:rPr lang="en-US" sz="2000" dirty="0" err="1" smtClean="0"/>
              <a:t>dinero</a:t>
            </a:r>
            <a:r>
              <a:rPr lang="en-US" sz="2000" dirty="0" smtClean="0"/>
              <a:t> y lo </a:t>
            </a:r>
            <a:r>
              <a:rPr lang="en-US" sz="2000" dirty="0" err="1" smtClean="0"/>
              <a:t>paga</a:t>
            </a:r>
            <a:r>
              <a:rPr lang="en-US" sz="2000" dirty="0" smtClean="0"/>
              <a:t> de </a:t>
            </a:r>
            <a:r>
              <a:rPr lang="en-US" sz="2000" dirty="0" err="1" smtClean="0"/>
              <a:t>vuelta</a:t>
            </a:r>
            <a:r>
              <a:rPr lang="en-US" sz="2000" dirty="0" smtClean="0"/>
              <a:t> con </a:t>
            </a:r>
            <a:r>
              <a:rPr lang="en-US" sz="2000" dirty="0" err="1" smtClean="0"/>
              <a:t>intereses</a:t>
            </a:r>
            <a:r>
              <a:rPr lang="en-US" sz="2000" dirty="0" smtClean="0"/>
              <a:t>. </a:t>
            </a:r>
            <a:endParaRPr lang="en-US" sz="2000" dirty="0"/>
          </a:p>
        </p:txBody>
      </p:sp>
    </p:spTree>
    <p:extLst>
      <p:ext uri="{BB962C8B-B14F-4D97-AF65-F5344CB8AC3E}">
        <p14:creationId xmlns:p14="http://schemas.microsoft.com/office/powerpoint/2010/main" xmlns="" val="558184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143000"/>
          </a:xfrm>
        </p:spPr>
        <p:txBody>
          <a:bodyPr>
            <a:normAutofit/>
          </a:bodyPr>
          <a:lstStyle/>
          <a:p>
            <a:r>
              <a:rPr lang="en-US" b="1" dirty="0" smtClean="0"/>
              <a:t>Como </a:t>
            </a:r>
            <a:r>
              <a:rPr lang="en-US" b="1" dirty="0" err="1" smtClean="0"/>
              <a:t>Trabaja</a:t>
            </a:r>
            <a:r>
              <a:rPr lang="en-US" b="1" dirty="0" smtClean="0"/>
              <a:t> el </a:t>
            </a:r>
            <a:r>
              <a:rPr lang="en-US" b="1" dirty="0" err="1" smtClean="0"/>
              <a:t>Banco</a:t>
            </a:r>
            <a:r>
              <a:rPr lang="en-US" b="1" dirty="0" smtClean="0"/>
              <a:t> </a:t>
            </a:r>
            <a:r>
              <a:rPr lang="en-US" b="1" dirty="0" err="1" smtClean="0"/>
              <a:t>Tradicional</a:t>
            </a:r>
            <a:endParaRPr lang="en-US" b="1" dirty="0"/>
          </a:p>
        </p:txBody>
      </p:sp>
      <p:sp>
        <p:nvSpPr>
          <p:cNvPr id="3" name="TextBox 2"/>
          <p:cNvSpPr txBox="1"/>
          <p:nvPr/>
        </p:nvSpPr>
        <p:spPr>
          <a:xfrm>
            <a:off x="3276600" y="1447800"/>
            <a:ext cx="32004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smtClean="0">
                <a:solidFill>
                  <a:srgbClr val="7030A0"/>
                </a:solidFill>
              </a:rPr>
              <a:t>Reserva</a:t>
            </a:r>
            <a:r>
              <a:rPr lang="en-US" b="1" u="sng" dirty="0" smtClean="0">
                <a:solidFill>
                  <a:srgbClr val="7030A0"/>
                </a:solidFill>
              </a:rPr>
              <a:t> Federal</a:t>
            </a:r>
          </a:p>
          <a:p>
            <a:pPr algn="ctr">
              <a:buFont typeface="Arial" pitchFamily="34" charset="0"/>
              <a:buChar char="•"/>
            </a:pPr>
            <a:r>
              <a:rPr lang="en-US" dirty="0" smtClean="0"/>
              <a:t> </a:t>
            </a:r>
            <a:r>
              <a:rPr lang="en-US" dirty="0" err="1" smtClean="0"/>
              <a:t>Regula</a:t>
            </a:r>
            <a:r>
              <a:rPr lang="en-US" dirty="0" smtClean="0"/>
              <a:t> </a:t>
            </a:r>
            <a:r>
              <a:rPr lang="en-US" dirty="0" err="1" smtClean="0"/>
              <a:t>Moneda</a:t>
            </a:r>
            <a:r>
              <a:rPr lang="en-US" dirty="0" smtClean="0"/>
              <a:t> y la </a:t>
            </a:r>
            <a:r>
              <a:rPr lang="en-US" dirty="0" err="1" smtClean="0"/>
              <a:t>Banca</a:t>
            </a:r>
            <a:endParaRPr lang="en-US" dirty="0" smtClean="0"/>
          </a:p>
          <a:p>
            <a:pPr algn="ctr">
              <a:buFont typeface="Arial" pitchFamily="34" charset="0"/>
              <a:buChar char="•"/>
            </a:pPr>
            <a:r>
              <a:rPr lang="en-US" dirty="0" err="1" smtClean="0"/>
              <a:t>Recibe</a:t>
            </a:r>
            <a:r>
              <a:rPr lang="en-US" dirty="0" smtClean="0"/>
              <a:t> la </a:t>
            </a:r>
            <a:r>
              <a:rPr lang="en-US" dirty="0" err="1" smtClean="0"/>
              <a:t>Reserva</a:t>
            </a:r>
            <a:r>
              <a:rPr lang="en-US" dirty="0" smtClean="0"/>
              <a:t> de los </a:t>
            </a:r>
            <a:r>
              <a:rPr lang="en-US" dirty="0" err="1" smtClean="0"/>
              <a:t>Bancos</a:t>
            </a:r>
            <a:endParaRPr lang="en-US" dirty="0"/>
          </a:p>
        </p:txBody>
      </p:sp>
      <p:sp>
        <p:nvSpPr>
          <p:cNvPr id="4" name="TextBox 3"/>
          <p:cNvSpPr txBox="1"/>
          <p:nvPr/>
        </p:nvSpPr>
        <p:spPr>
          <a:xfrm>
            <a:off x="3962400" y="3048000"/>
            <a:ext cx="19050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smtClean="0">
                <a:solidFill>
                  <a:srgbClr val="FFC000"/>
                </a:solidFill>
              </a:rPr>
              <a:t>Banco</a:t>
            </a:r>
            <a:r>
              <a:rPr lang="en-US" b="1" u="sng" dirty="0" smtClean="0">
                <a:solidFill>
                  <a:srgbClr val="FFC000"/>
                </a:solidFill>
              </a:rPr>
              <a:t> </a:t>
            </a:r>
            <a:r>
              <a:rPr lang="en-US" b="1" u="sng" dirty="0" err="1" smtClean="0">
                <a:solidFill>
                  <a:srgbClr val="FFC000"/>
                </a:solidFill>
              </a:rPr>
              <a:t>Comercial</a:t>
            </a:r>
            <a:endParaRPr lang="en-US" b="1" u="sng" dirty="0" smtClean="0">
              <a:solidFill>
                <a:srgbClr val="FFC000"/>
              </a:solidFill>
            </a:endParaRPr>
          </a:p>
          <a:p>
            <a:pPr algn="ctr"/>
            <a:r>
              <a:rPr lang="en-US" dirty="0" err="1" smtClean="0"/>
              <a:t>Detiene</a:t>
            </a:r>
            <a:r>
              <a:rPr lang="en-US" dirty="0" smtClean="0"/>
              <a:t> </a:t>
            </a:r>
            <a:r>
              <a:rPr lang="en-US" dirty="0" err="1" smtClean="0"/>
              <a:t>Depositos</a:t>
            </a:r>
            <a:endParaRPr lang="en-US" dirty="0" smtClean="0"/>
          </a:p>
          <a:p>
            <a:pPr algn="ctr"/>
            <a:r>
              <a:rPr lang="en-US" dirty="0" err="1" smtClean="0"/>
              <a:t>Hace</a:t>
            </a:r>
            <a:r>
              <a:rPr lang="en-US" dirty="0" smtClean="0"/>
              <a:t> </a:t>
            </a:r>
            <a:r>
              <a:rPr lang="en-US" dirty="0" err="1" smtClean="0"/>
              <a:t>Préstamos</a:t>
            </a:r>
            <a:endParaRPr lang="en-US" dirty="0"/>
          </a:p>
        </p:txBody>
      </p:sp>
      <p:sp>
        <p:nvSpPr>
          <p:cNvPr id="5" name="TextBox 4"/>
          <p:cNvSpPr txBox="1"/>
          <p:nvPr/>
        </p:nvSpPr>
        <p:spPr>
          <a:xfrm>
            <a:off x="457200" y="2514600"/>
            <a:ext cx="2514600" cy="22878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smtClean="0">
                <a:solidFill>
                  <a:srgbClr val="0070C0"/>
                </a:solidFill>
              </a:rPr>
              <a:t>Depositores</a:t>
            </a:r>
            <a:endParaRPr lang="en-US" b="1" u="sng" dirty="0" smtClean="0">
              <a:solidFill>
                <a:srgbClr val="0070C0"/>
              </a:solidFill>
            </a:endParaRPr>
          </a:p>
          <a:p>
            <a:pPr algn="ctr">
              <a:spcBef>
                <a:spcPts val="400"/>
              </a:spcBef>
              <a:buFont typeface="Arial" pitchFamily="34" charset="0"/>
              <a:buChar char="•"/>
            </a:pPr>
            <a:r>
              <a:rPr lang="en-US" dirty="0" smtClean="0"/>
              <a:t> </a:t>
            </a:r>
            <a:r>
              <a:rPr lang="en-US" dirty="0" err="1" smtClean="0"/>
              <a:t>Deposita</a:t>
            </a:r>
            <a:r>
              <a:rPr lang="en-US" dirty="0" smtClean="0"/>
              <a:t> </a:t>
            </a:r>
            <a:r>
              <a:rPr lang="en-US" dirty="0" err="1" smtClean="0"/>
              <a:t>Dinero</a:t>
            </a:r>
            <a:r>
              <a:rPr lang="en-US" dirty="0" smtClean="0"/>
              <a:t> al </a:t>
            </a:r>
            <a:r>
              <a:rPr lang="en-US" dirty="0" err="1" smtClean="0"/>
              <a:t>Banco</a:t>
            </a:r>
            <a:r>
              <a:rPr lang="en-US" dirty="0" smtClean="0"/>
              <a:t> via</a:t>
            </a:r>
          </a:p>
          <a:p>
            <a:pPr algn="ctr">
              <a:spcBef>
                <a:spcPts val="400"/>
              </a:spcBef>
              <a:buFont typeface="Arial" pitchFamily="34" charset="0"/>
              <a:buChar char="•"/>
            </a:pPr>
            <a:r>
              <a:rPr lang="en-US" dirty="0" err="1" smtClean="0"/>
              <a:t>Cuenta</a:t>
            </a:r>
            <a:r>
              <a:rPr lang="en-US" dirty="0" smtClean="0"/>
              <a:t> de </a:t>
            </a:r>
            <a:r>
              <a:rPr lang="en-US" dirty="0" err="1" smtClean="0"/>
              <a:t>Cheques</a:t>
            </a:r>
            <a:endParaRPr lang="en-US" dirty="0" smtClean="0"/>
          </a:p>
          <a:p>
            <a:pPr algn="ctr">
              <a:spcBef>
                <a:spcPts val="400"/>
              </a:spcBef>
              <a:buFont typeface="Arial" pitchFamily="34" charset="0"/>
              <a:buChar char="•"/>
            </a:pPr>
            <a:r>
              <a:rPr lang="en-US" dirty="0" err="1" smtClean="0"/>
              <a:t>Cuenta</a:t>
            </a:r>
            <a:r>
              <a:rPr lang="en-US" dirty="0" smtClean="0"/>
              <a:t> de </a:t>
            </a:r>
            <a:r>
              <a:rPr lang="en-US" dirty="0" err="1" smtClean="0"/>
              <a:t>Ahorros</a:t>
            </a:r>
            <a:endParaRPr lang="en-US" dirty="0" smtClean="0"/>
          </a:p>
          <a:p>
            <a:pPr algn="ctr">
              <a:spcBef>
                <a:spcPts val="400"/>
              </a:spcBef>
              <a:buFont typeface="Arial" pitchFamily="34" charset="0"/>
              <a:buChar char="•"/>
            </a:pPr>
            <a:r>
              <a:rPr lang="en-US" dirty="0" smtClean="0"/>
              <a:t>CD’s</a:t>
            </a:r>
          </a:p>
          <a:p>
            <a:pPr indent="-171450" algn="ctr">
              <a:spcBef>
                <a:spcPts val="400"/>
              </a:spcBef>
              <a:buFont typeface="Arial" pitchFamily="34" charset="0"/>
              <a:buChar char="•"/>
            </a:pPr>
            <a:r>
              <a:rPr lang="en-US" dirty="0" err="1" smtClean="0"/>
              <a:t>Recibe</a:t>
            </a:r>
            <a:r>
              <a:rPr lang="en-US" dirty="0" smtClean="0"/>
              <a:t> </a:t>
            </a:r>
            <a:r>
              <a:rPr lang="en-US" dirty="0" err="1" smtClean="0"/>
              <a:t>Interes</a:t>
            </a:r>
            <a:endParaRPr lang="en-US" dirty="0"/>
          </a:p>
        </p:txBody>
      </p:sp>
      <p:sp>
        <p:nvSpPr>
          <p:cNvPr id="6" name="TextBox 5"/>
          <p:cNvSpPr txBox="1"/>
          <p:nvPr/>
        </p:nvSpPr>
        <p:spPr>
          <a:xfrm>
            <a:off x="6858000" y="2771001"/>
            <a:ext cx="1752600"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smtClean="0">
                <a:solidFill>
                  <a:srgbClr val="00B050"/>
                </a:solidFill>
              </a:rPr>
              <a:t>Prestatarios</a:t>
            </a:r>
            <a:endParaRPr lang="en-US" b="1" u="sng" dirty="0" smtClean="0">
              <a:solidFill>
                <a:srgbClr val="00B050"/>
              </a:solidFill>
            </a:endParaRPr>
          </a:p>
          <a:p>
            <a:pPr algn="ctr">
              <a:buFont typeface="Arial" pitchFamily="34" charset="0"/>
              <a:buChar char="•"/>
            </a:pPr>
            <a:r>
              <a:rPr lang="en-US" dirty="0" smtClean="0"/>
              <a:t> </a:t>
            </a:r>
            <a:r>
              <a:rPr lang="en-US" dirty="0" err="1" smtClean="0"/>
              <a:t>Piden</a:t>
            </a:r>
            <a:r>
              <a:rPr lang="en-US" dirty="0" smtClean="0"/>
              <a:t> </a:t>
            </a:r>
            <a:r>
              <a:rPr lang="en-US" dirty="0" err="1" smtClean="0"/>
              <a:t>Prestado</a:t>
            </a:r>
            <a:r>
              <a:rPr lang="en-US" dirty="0" smtClean="0"/>
              <a:t> al </a:t>
            </a:r>
            <a:r>
              <a:rPr lang="en-US" dirty="0" err="1" smtClean="0"/>
              <a:t>Banco</a:t>
            </a:r>
            <a:endParaRPr lang="en-US" dirty="0" smtClean="0"/>
          </a:p>
          <a:p>
            <a:pPr algn="ctr">
              <a:buFont typeface="Arial" pitchFamily="34" charset="0"/>
              <a:buChar char="•"/>
            </a:pPr>
            <a:r>
              <a:rPr lang="en-US" dirty="0" smtClean="0"/>
              <a:t> Pagan </a:t>
            </a:r>
            <a:r>
              <a:rPr lang="en-US" dirty="0" err="1" smtClean="0"/>
              <a:t>Intereses</a:t>
            </a:r>
            <a:endParaRPr lang="en-US" dirty="0" smtClean="0"/>
          </a:p>
        </p:txBody>
      </p:sp>
      <p:sp>
        <p:nvSpPr>
          <p:cNvPr id="7" name="TextBox 6"/>
          <p:cNvSpPr txBox="1"/>
          <p:nvPr/>
        </p:nvSpPr>
        <p:spPr>
          <a:xfrm>
            <a:off x="3657600" y="4724400"/>
            <a:ext cx="25146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smtClean="0">
                <a:solidFill>
                  <a:srgbClr val="FF0000"/>
                </a:solidFill>
              </a:rPr>
              <a:t>Dueño</a:t>
            </a:r>
            <a:r>
              <a:rPr lang="en-US" b="1" u="sng" dirty="0" smtClean="0">
                <a:solidFill>
                  <a:srgbClr val="FF0000"/>
                </a:solidFill>
              </a:rPr>
              <a:t> del </a:t>
            </a:r>
            <a:r>
              <a:rPr lang="en-US" b="1" u="sng" dirty="0" err="1" smtClean="0">
                <a:solidFill>
                  <a:srgbClr val="FF0000"/>
                </a:solidFill>
              </a:rPr>
              <a:t>Banco</a:t>
            </a:r>
            <a:endParaRPr lang="en-US" b="1" u="sng" dirty="0" smtClean="0">
              <a:solidFill>
                <a:srgbClr val="FF0000"/>
              </a:solidFill>
            </a:endParaRPr>
          </a:p>
          <a:p>
            <a:pPr algn="ctr">
              <a:buFont typeface="Arial" pitchFamily="34" charset="0"/>
              <a:buChar char="•"/>
            </a:pPr>
            <a:r>
              <a:rPr lang="en-US" dirty="0" smtClean="0"/>
              <a:t> </a:t>
            </a:r>
            <a:r>
              <a:rPr lang="en-US" dirty="0" err="1" smtClean="0">
                <a:solidFill>
                  <a:schemeClr val="tx1"/>
                </a:solidFill>
              </a:rPr>
              <a:t>Deposita</a:t>
            </a:r>
            <a:r>
              <a:rPr lang="en-US" dirty="0" smtClean="0">
                <a:solidFill>
                  <a:schemeClr val="tx1"/>
                </a:solidFill>
              </a:rPr>
              <a:t> Capital </a:t>
            </a:r>
            <a:r>
              <a:rPr lang="en-US" dirty="0" err="1" smtClean="0">
                <a:solidFill>
                  <a:schemeClr val="tx1"/>
                </a:solidFill>
              </a:rPr>
              <a:t>Propio</a:t>
            </a:r>
            <a:r>
              <a:rPr lang="en-US" dirty="0" smtClean="0">
                <a:solidFill>
                  <a:schemeClr val="tx1"/>
                </a:solidFill>
              </a:rPr>
              <a:t> </a:t>
            </a:r>
          </a:p>
          <a:p>
            <a:pPr algn="ctr">
              <a:buFont typeface="Arial" pitchFamily="34" charset="0"/>
              <a:buChar char="•"/>
            </a:pPr>
            <a:r>
              <a:rPr lang="en-US" dirty="0" smtClean="0"/>
              <a:t> </a:t>
            </a:r>
            <a:r>
              <a:rPr lang="en-US" dirty="0" err="1" smtClean="0"/>
              <a:t>Recibe</a:t>
            </a:r>
            <a:r>
              <a:rPr lang="en-US" dirty="0" smtClean="0"/>
              <a:t> </a:t>
            </a:r>
            <a:r>
              <a:rPr lang="en-US" dirty="0" err="1" smtClean="0"/>
              <a:t>Ganancias</a:t>
            </a:r>
            <a:endParaRPr lang="en-US" dirty="0" smtClean="0"/>
          </a:p>
        </p:txBody>
      </p:sp>
      <p:cxnSp>
        <p:nvCxnSpPr>
          <p:cNvPr id="19" name="Straight Arrow Connector 18"/>
          <p:cNvCxnSpPr/>
          <p:nvPr/>
        </p:nvCxnSpPr>
        <p:spPr>
          <a:xfrm>
            <a:off x="5860942" y="3332136"/>
            <a:ext cx="990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72000" y="3971330"/>
            <a:ext cx="0" cy="7530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3" idx="2"/>
          </p:cNvCxnSpPr>
          <p:nvPr/>
        </p:nvCxnSpPr>
        <p:spPr>
          <a:xfrm flipV="1">
            <a:off x="4876800" y="2371130"/>
            <a:ext cx="0" cy="6768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78258" y="3310180"/>
            <a:ext cx="990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105400" y="3971330"/>
            <a:ext cx="0" cy="75307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860942" y="3639016"/>
            <a:ext cx="990600" cy="194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942095" y="3643589"/>
            <a:ext cx="997058" cy="91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21446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b="1" dirty="0" smtClean="0"/>
              <a:t>Como Ser </a:t>
            </a:r>
            <a:r>
              <a:rPr lang="en-US" b="1" dirty="0" err="1" smtClean="0"/>
              <a:t>Tu</a:t>
            </a:r>
            <a:r>
              <a:rPr lang="en-US" b="1" dirty="0" smtClean="0"/>
              <a:t> </a:t>
            </a:r>
            <a:r>
              <a:rPr lang="en-US" b="1" dirty="0" err="1" smtClean="0"/>
              <a:t>Propio</a:t>
            </a:r>
            <a:r>
              <a:rPr lang="en-US" b="1" dirty="0" smtClean="0"/>
              <a:t> </a:t>
            </a:r>
            <a:r>
              <a:rPr lang="en-US" b="1" dirty="0" err="1" smtClean="0"/>
              <a:t>Banco</a:t>
            </a:r>
            <a:r>
              <a:rPr lang="en-US" b="1" dirty="0" smtClean="0"/>
              <a:t> </a:t>
            </a:r>
            <a:r>
              <a:rPr lang="en-US" b="1" dirty="0" err="1" smtClean="0"/>
              <a:t>Funciona</a:t>
            </a:r>
            <a:endParaRPr lang="en-US" b="1" dirty="0"/>
          </a:p>
        </p:txBody>
      </p:sp>
      <p:sp>
        <p:nvSpPr>
          <p:cNvPr id="3" name="TextBox 2"/>
          <p:cNvSpPr txBox="1"/>
          <p:nvPr/>
        </p:nvSpPr>
        <p:spPr>
          <a:xfrm>
            <a:off x="3429000" y="1524000"/>
            <a:ext cx="28194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smtClean="0">
                <a:solidFill>
                  <a:srgbClr val="7030A0"/>
                </a:solidFill>
              </a:rPr>
              <a:t>Compañías</a:t>
            </a:r>
            <a:r>
              <a:rPr lang="en-US" b="1" u="sng" dirty="0" smtClean="0">
                <a:solidFill>
                  <a:srgbClr val="7030A0"/>
                </a:solidFill>
              </a:rPr>
              <a:t> de </a:t>
            </a:r>
            <a:r>
              <a:rPr lang="en-US" b="1" u="sng" dirty="0" err="1" smtClean="0">
                <a:solidFill>
                  <a:srgbClr val="7030A0"/>
                </a:solidFill>
              </a:rPr>
              <a:t>Seguro</a:t>
            </a:r>
            <a:endParaRPr lang="en-US" b="1" u="sng" dirty="0" smtClean="0">
              <a:solidFill>
                <a:srgbClr val="7030A0"/>
              </a:solidFill>
            </a:endParaRPr>
          </a:p>
          <a:p>
            <a:pPr algn="ctr">
              <a:buFont typeface="Arial" pitchFamily="34" charset="0"/>
              <a:buChar char="•"/>
            </a:pPr>
            <a:r>
              <a:rPr lang="en-US" dirty="0" smtClean="0"/>
              <a:t> </a:t>
            </a:r>
            <a:r>
              <a:rPr lang="en-US" dirty="0" err="1" smtClean="0"/>
              <a:t>Costo</a:t>
            </a:r>
            <a:r>
              <a:rPr lang="en-US" dirty="0" smtClean="0"/>
              <a:t> de </a:t>
            </a:r>
            <a:r>
              <a:rPr lang="en-US" dirty="0" err="1" smtClean="0"/>
              <a:t>Operaciones</a:t>
            </a:r>
            <a:endParaRPr lang="en-US" dirty="0" smtClean="0"/>
          </a:p>
          <a:p>
            <a:pPr algn="ctr">
              <a:buFont typeface="Arial" pitchFamily="34" charset="0"/>
              <a:buChar char="•"/>
            </a:pPr>
            <a:r>
              <a:rPr lang="en-US" dirty="0" err="1" smtClean="0"/>
              <a:t>Comisión</a:t>
            </a:r>
            <a:r>
              <a:rPr lang="en-US" dirty="0" smtClean="0"/>
              <a:t> de </a:t>
            </a:r>
            <a:r>
              <a:rPr lang="en-US" dirty="0" err="1" smtClean="0"/>
              <a:t>Venta</a:t>
            </a:r>
            <a:endParaRPr lang="en-US" dirty="0"/>
          </a:p>
        </p:txBody>
      </p:sp>
      <p:sp>
        <p:nvSpPr>
          <p:cNvPr id="4" name="TextBox 3"/>
          <p:cNvSpPr txBox="1"/>
          <p:nvPr/>
        </p:nvSpPr>
        <p:spPr>
          <a:xfrm>
            <a:off x="3962400" y="2971800"/>
            <a:ext cx="17526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smtClean="0">
                <a:solidFill>
                  <a:srgbClr val="FFC000"/>
                </a:solidFill>
              </a:rPr>
              <a:t>Poliza</a:t>
            </a:r>
            <a:r>
              <a:rPr lang="en-US" b="1" u="sng" dirty="0" smtClean="0">
                <a:solidFill>
                  <a:srgbClr val="FFC000"/>
                </a:solidFill>
              </a:rPr>
              <a:t> de </a:t>
            </a:r>
            <a:r>
              <a:rPr lang="en-US" b="1" u="sng" dirty="0" err="1" smtClean="0">
                <a:solidFill>
                  <a:srgbClr val="FFC000"/>
                </a:solidFill>
              </a:rPr>
              <a:t>Seguro</a:t>
            </a:r>
            <a:endParaRPr lang="en-US" b="1" u="sng" dirty="0" smtClean="0">
              <a:solidFill>
                <a:srgbClr val="FFC000"/>
              </a:solidFill>
            </a:endParaRPr>
          </a:p>
          <a:p>
            <a:pPr algn="ctr"/>
            <a:r>
              <a:rPr lang="es-MX" dirty="0" smtClean="0">
                <a:solidFill>
                  <a:schemeClr val="tx1"/>
                </a:solidFill>
              </a:rPr>
              <a:t>Crecimiento del Valor Acumulado</a:t>
            </a:r>
            <a:endParaRPr lang="en-US" dirty="0">
              <a:solidFill>
                <a:schemeClr val="tx1"/>
              </a:solidFill>
            </a:endParaRPr>
          </a:p>
        </p:txBody>
      </p:sp>
      <p:sp>
        <p:nvSpPr>
          <p:cNvPr id="5" name="TextBox 4"/>
          <p:cNvSpPr txBox="1"/>
          <p:nvPr/>
        </p:nvSpPr>
        <p:spPr>
          <a:xfrm>
            <a:off x="304800" y="2590800"/>
            <a:ext cx="25146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smtClean="0">
                <a:solidFill>
                  <a:srgbClr val="0070C0"/>
                </a:solidFill>
              </a:rPr>
              <a:t>Dueño</a:t>
            </a:r>
            <a:r>
              <a:rPr lang="en-US" b="1" u="sng" dirty="0" smtClean="0">
                <a:solidFill>
                  <a:srgbClr val="0070C0"/>
                </a:solidFill>
              </a:rPr>
              <a:t> de </a:t>
            </a:r>
            <a:r>
              <a:rPr lang="en-US" b="1" u="sng" dirty="0" err="1" smtClean="0">
                <a:solidFill>
                  <a:srgbClr val="0070C0"/>
                </a:solidFill>
              </a:rPr>
              <a:t>Póliza</a:t>
            </a:r>
            <a:r>
              <a:rPr lang="en-US" b="1" u="sng" dirty="0" smtClean="0">
                <a:solidFill>
                  <a:srgbClr val="0070C0"/>
                </a:solidFill>
              </a:rPr>
              <a:t> </a:t>
            </a:r>
            <a:r>
              <a:rPr lang="en-US" b="1" u="sng" dirty="0" err="1" smtClean="0">
                <a:solidFill>
                  <a:srgbClr val="0070C0"/>
                </a:solidFill>
              </a:rPr>
              <a:t>como</a:t>
            </a:r>
            <a:r>
              <a:rPr lang="en-US" b="1" u="sng" dirty="0" smtClean="0">
                <a:solidFill>
                  <a:srgbClr val="0070C0"/>
                </a:solidFill>
              </a:rPr>
              <a:t> Depositor</a:t>
            </a:r>
          </a:p>
          <a:p>
            <a:pPr algn="ctr">
              <a:buFont typeface="Arial" pitchFamily="34" charset="0"/>
              <a:buChar char="•"/>
            </a:pPr>
            <a:r>
              <a:rPr lang="en-US" dirty="0" smtClean="0"/>
              <a:t> </a:t>
            </a:r>
            <a:r>
              <a:rPr lang="en-US" dirty="0" err="1" smtClean="0"/>
              <a:t>Paga</a:t>
            </a:r>
            <a:r>
              <a:rPr lang="en-US" dirty="0" smtClean="0"/>
              <a:t> </a:t>
            </a:r>
            <a:r>
              <a:rPr lang="en-US" dirty="0" err="1" smtClean="0"/>
              <a:t>Primas</a:t>
            </a:r>
            <a:endParaRPr lang="en-US" dirty="0"/>
          </a:p>
        </p:txBody>
      </p:sp>
      <p:sp>
        <p:nvSpPr>
          <p:cNvPr id="6" name="TextBox 5"/>
          <p:cNvSpPr txBox="1"/>
          <p:nvPr/>
        </p:nvSpPr>
        <p:spPr>
          <a:xfrm>
            <a:off x="7010400" y="2971800"/>
            <a:ext cx="17526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smtClean="0">
                <a:solidFill>
                  <a:srgbClr val="00B050"/>
                </a:solidFill>
              </a:rPr>
              <a:t>Beneficiario</a:t>
            </a:r>
            <a:endParaRPr lang="en-US" b="1" u="sng" dirty="0" smtClean="0">
              <a:solidFill>
                <a:srgbClr val="00B050"/>
              </a:solidFill>
            </a:endParaRPr>
          </a:p>
          <a:p>
            <a:pPr algn="ctr">
              <a:buFont typeface="Arial" pitchFamily="34" charset="0"/>
              <a:buChar char="•"/>
            </a:pPr>
            <a:r>
              <a:rPr lang="en-US" dirty="0" smtClean="0"/>
              <a:t> </a:t>
            </a:r>
            <a:r>
              <a:rPr lang="en-US" dirty="0" err="1" smtClean="0"/>
              <a:t>Recibe</a:t>
            </a:r>
            <a:r>
              <a:rPr lang="en-US" dirty="0" smtClean="0"/>
              <a:t> el </a:t>
            </a:r>
            <a:r>
              <a:rPr lang="en-US" dirty="0" err="1" smtClean="0"/>
              <a:t>Beneficio</a:t>
            </a:r>
            <a:r>
              <a:rPr lang="en-US" dirty="0" smtClean="0"/>
              <a:t> de </a:t>
            </a:r>
            <a:r>
              <a:rPr lang="en-US" dirty="0" err="1" smtClean="0"/>
              <a:t>Muerte</a:t>
            </a:r>
            <a:endParaRPr lang="en-US" dirty="0" smtClean="0"/>
          </a:p>
        </p:txBody>
      </p:sp>
      <p:sp>
        <p:nvSpPr>
          <p:cNvPr id="7" name="TextBox 6"/>
          <p:cNvSpPr txBox="1"/>
          <p:nvPr/>
        </p:nvSpPr>
        <p:spPr>
          <a:xfrm>
            <a:off x="3505200" y="4495800"/>
            <a:ext cx="266700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smtClean="0">
                <a:solidFill>
                  <a:srgbClr val="FF0000"/>
                </a:solidFill>
              </a:rPr>
              <a:t>Dueño</a:t>
            </a:r>
            <a:r>
              <a:rPr lang="en-US" b="1" u="sng" dirty="0" smtClean="0">
                <a:solidFill>
                  <a:srgbClr val="FF0000"/>
                </a:solidFill>
              </a:rPr>
              <a:t> de </a:t>
            </a:r>
            <a:r>
              <a:rPr lang="en-US" b="1" u="sng" dirty="0" err="1" smtClean="0">
                <a:solidFill>
                  <a:srgbClr val="FF0000"/>
                </a:solidFill>
              </a:rPr>
              <a:t>Póliza</a:t>
            </a:r>
            <a:r>
              <a:rPr lang="en-US" b="1" u="sng" dirty="0" smtClean="0">
                <a:solidFill>
                  <a:srgbClr val="FF0000"/>
                </a:solidFill>
              </a:rPr>
              <a:t> </a:t>
            </a:r>
            <a:r>
              <a:rPr lang="en-US" b="1" u="sng" dirty="0" err="1" smtClean="0">
                <a:solidFill>
                  <a:srgbClr val="FF0000"/>
                </a:solidFill>
              </a:rPr>
              <a:t>como</a:t>
            </a:r>
            <a:r>
              <a:rPr lang="en-US" b="1" u="sng" dirty="0" smtClean="0">
                <a:solidFill>
                  <a:srgbClr val="FF0000"/>
                </a:solidFill>
              </a:rPr>
              <a:t> </a:t>
            </a:r>
            <a:r>
              <a:rPr lang="en-US" b="1" u="sng" dirty="0" err="1" smtClean="0">
                <a:solidFill>
                  <a:srgbClr val="FF0000"/>
                </a:solidFill>
              </a:rPr>
              <a:t>Prestatario</a:t>
            </a:r>
            <a:endParaRPr lang="en-US" b="1" u="sng" dirty="0" smtClean="0">
              <a:solidFill>
                <a:srgbClr val="FF0000"/>
              </a:solidFill>
            </a:endParaRPr>
          </a:p>
          <a:p>
            <a:pPr algn="ctr">
              <a:buFont typeface="Arial" pitchFamily="34" charset="0"/>
              <a:buChar char="•"/>
            </a:pPr>
            <a:r>
              <a:rPr lang="en-US" dirty="0" smtClean="0"/>
              <a:t> </a:t>
            </a:r>
            <a:r>
              <a:rPr lang="en-US" dirty="0" err="1" smtClean="0"/>
              <a:t>Recibe</a:t>
            </a:r>
            <a:r>
              <a:rPr lang="en-US" dirty="0" smtClean="0"/>
              <a:t> </a:t>
            </a:r>
            <a:r>
              <a:rPr lang="en-US" dirty="0" err="1" smtClean="0"/>
              <a:t>Préstamos</a:t>
            </a:r>
            <a:r>
              <a:rPr lang="en-US" dirty="0" smtClean="0"/>
              <a:t> de </a:t>
            </a:r>
            <a:r>
              <a:rPr lang="en-US" dirty="0" err="1" smtClean="0"/>
              <a:t>Póliza</a:t>
            </a:r>
            <a:endParaRPr lang="en-US" dirty="0" smtClean="0"/>
          </a:p>
          <a:p>
            <a:pPr algn="ctr">
              <a:buFont typeface="Arial" pitchFamily="34" charset="0"/>
              <a:buChar char="•"/>
            </a:pPr>
            <a:r>
              <a:rPr lang="en-US" dirty="0" err="1" smtClean="0"/>
              <a:t>Repaga</a:t>
            </a:r>
            <a:r>
              <a:rPr lang="en-US" dirty="0" smtClean="0"/>
              <a:t> </a:t>
            </a:r>
            <a:r>
              <a:rPr lang="en-US" dirty="0" err="1" smtClean="0"/>
              <a:t>préstamos</a:t>
            </a:r>
            <a:r>
              <a:rPr lang="en-US" dirty="0" smtClean="0"/>
              <a:t> de </a:t>
            </a:r>
            <a:r>
              <a:rPr lang="en-US" dirty="0" err="1" smtClean="0"/>
              <a:t>póliza</a:t>
            </a:r>
            <a:r>
              <a:rPr lang="en-US" dirty="0" smtClean="0"/>
              <a:t> con </a:t>
            </a:r>
            <a:r>
              <a:rPr lang="en-US" dirty="0" err="1" smtClean="0"/>
              <a:t>intereses</a:t>
            </a:r>
            <a:r>
              <a:rPr lang="en-US" dirty="0" smtClean="0"/>
              <a:t>.</a:t>
            </a:r>
            <a:endParaRPr lang="en-US" dirty="0"/>
          </a:p>
        </p:txBody>
      </p:sp>
      <p:cxnSp>
        <p:nvCxnSpPr>
          <p:cNvPr id="9" name="Straight Arrow Connector 8"/>
          <p:cNvCxnSpPr>
            <a:stCxn id="5" idx="3"/>
          </p:cNvCxnSpPr>
          <p:nvPr/>
        </p:nvCxnSpPr>
        <p:spPr>
          <a:xfrm>
            <a:off x="2819400" y="3052465"/>
            <a:ext cx="1143000" cy="147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a:endCxn id="6" idx="1"/>
          </p:cNvCxnSpPr>
          <p:nvPr/>
        </p:nvCxnSpPr>
        <p:spPr>
          <a:xfrm>
            <a:off x="5715000" y="3571965"/>
            <a:ext cx="1295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495800" y="2438400"/>
            <a:ext cx="0" cy="5244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72000" y="3886200"/>
            <a:ext cx="0" cy="6006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800" y="3733800"/>
            <a:ext cx="25146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smtClean="0">
                <a:solidFill>
                  <a:srgbClr val="0070C0"/>
                </a:solidFill>
              </a:rPr>
              <a:t>Dueño</a:t>
            </a:r>
            <a:r>
              <a:rPr lang="en-US" b="1" u="sng" dirty="0" smtClean="0">
                <a:solidFill>
                  <a:srgbClr val="0070C0"/>
                </a:solidFill>
              </a:rPr>
              <a:t> de </a:t>
            </a:r>
            <a:r>
              <a:rPr lang="en-US" b="1" u="sng" dirty="0" err="1" smtClean="0">
                <a:solidFill>
                  <a:srgbClr val="0070C0"/>
                </a:solidFill>
              </a:rPr>
              <a:t>Póliza</a:t>
            </a:r>
            <a:r>
              <a:rPr lang="en-US" b="1" u="sng" dirty="0" smtClean="0">
                <a:solidFill>
                  <a:srgbClr val="0070C0"/>
                </a:solidFill>
              </a:rPr>
              <a:t> </a:t>
            </a:r>
            <a:r>
              <a:rPr lang="en-US" b="1" u="sng" dirty="0" err="1" smtClean="0">
                <a:solidFill>
                  <a:srgbClr val="0070C0"/>
                </a:solidFill>
              </a:rPr>
              <a:t>como</a:t>
            </a:r>
            <a:r>
              <a:rPr lang="en-US" b="1" u="sng" dirty="0" smtClean="0">
                <a:solidFill>
                  <a:srgbClr val="0070C0"/>
                </a:solidFill>
              </a:rPr>
              <a:t> </a:t>
            </a:r>
            <a:r>
              <a:rPr lang="en-US" b="1" u="sng" dirty="0" err="1" smtClean="0">
                <a:solidFill>
                  <a:srgbClr val="0070C0"/>
                </a:solidFill>
              </a:rPr>
              <a:t>Dueño</a:t>
            </a:r>
            <a:endParaRPr lang="en-US" b="1" u="sng" dirty="0" smtClean="0">
              <a:solidFill>
                <a:srgbClr val="0070C0"/>
              </a:solidFill>
            </a:endParaRPr>
          </a:p>
          <a:p>
            <a:pPr algn="ctr">
              <a:buFont typeface="Arial" pitchFamily="34" charset="0"/>
              <a:buChar char="•"/>
            </a:pPr>
            <a:r>
              <a:rPr lang="en-US" dirty="0" smtClean="0"/>
              <a:t> </a:t>
            </a:r>
            <a:r>
              <a:rPr lang="en-US" dirty="0" err="1" smtClean="0"/>
              <a:t>Recibe</a:t>
            </a:r>
            <a:r>
              <a:rPr lang="en-US" dirty="0" smtClean="0"/>
              <a:t> </a:t>
            </a:r>
            <a:r>
              <a:rPr lang="en-US" dirty="0" err="1" smtClean="0"/>
              <a:t>Dividendos</a:t>
            </a:r>
            <a:endParaRPr lang="en-US" dirty="0"/>
          </a:p>
        </p:txBody>
      </p:sp>
      <p:cxnSp>
        <p:nvCxnSpPr>
          <p:cNvPr id="15" name="Straight Arrow Connector 14"/>
          <p:cNvCxnSpPr/>
          <p:nvPr/>
        </p:nvCxnSpPr>
        <p:spPr>
          <a:xfrm flipV="1">
            <a:off x="5105400" y="3886200"/>
            <a:ext cx="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2" idx="3"/>
          </p:cNvCxnSpPr>
          <p:nvPr/>
        </p:nvCxnSpPr>
        <p:spPr>
          <a:xfrm flipH="1">
            <a:off x="2819400" y="3581400"/>
            <a:ext cx="1143000" cy="6140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029200" y="2438401"/>
            <a:ext cx="0" cy="5333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2" idx="0"/>
            <a:endCxn id="5" idx="2"/>
          </p:cNvCxnSpPr>
          <p:nvPr/>
        </p:nvCxnSpPr>
        <p:spPr>
          <a:xfrm flipV="1">
            <a:off x="1562100" y="3514130"/>
            <a:ext cx="0" cy="2196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74339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El </a:t>
            </a:r>
            <a:r>
              <a:rPr lang="en-US" b="1" dirty="0" err="1" smtClean="0"/>
              <a:t>Dueño</a:t>
            </a:r>
            <a:r>
              <a:rPr lang="en-US" b="1" dirty="0" smtClean="0"/>
              <a:t> </a:t>
            </a:r>
            <a:r>
              <a:rPr lang="en-US" b="1" dirty="0" err="1" smtClean="0"/>
              <a:t>Esta</a:t>
            </a:r>
            <a:r>
              <a:rPr lang="en-US" b="1" dirty="0" smtClean="0"/>
              <a:t> en Control–¡</a:t>
            </a:r>
            <a:r>
              <a:rPr lang="en-US" b="1" dirty="0" err="1" smtClean="0"/>
              <a:t>Esa</a:t>
            </a:r>
            <a:r>
              <a:rPr lang="en-US" b="1" dirty="0" smtClean="0"/>
              <a:t> </a:t>
            </a:r>
            <a:r>
              <a:rPr lang="en-US" b="1" dirty="0" err="1" smtClean="0"/>
              <a:t>es</a:t>
            </a:r>
            <a:r>
              <a:rPr lang="en-US" b="1" dirty="0" smtClean="0"/>
              <a:t> la CLAVE!</a:t>
            </a:r>
            <a:endParaRPr lang="en-US" b="1" dirty="0"/>
          </a:p>
        </p:txBody>
      </p:sp>
      <p:sp>
        <p:nvSpPr>
          <p:cNvPr id="3" name="Content Placeholder 2"/>
          <p:cNvSpPr>
            <a:spLocks noGrp="1"/>
          </p:cNvSpPr>
          <p:nvPr>
            <p:ph idx="1"/>
          </p:nvPr>
        </p:nvSpPr>
        <p:spPr>
          <a:xfrm>
            <a:off x="228600" y="1524000"/>
            <a:ext cx="8648700" cy="5333999"/>
          </a:xfrm>
        </p:spPr>
        <p:txBody>
          <a:bodyPr>
            <a:normAutofit fontScale="77500" lnSpcReduction="20000"/>
          </a:bodyPr>
          <a:lstStyle/>
          <a:p>
            <a:r>
              <a:rPr lang="es-MX" sz="2800" i="1" dirty="0" smtClean="0">
                <a:solidFill>
                  <a:srgbClr val="7030A0"/>
                </a:solidFill>
              </a:rPr>
              <a:t>“Es el accionista (o dueño del banco) el que hace la diferencia. Éste es el partido que pone todo el capital para iniciar el negocio y se gana la recompensa o sufre la pérdida.</a:t>
            </a:r>
          </a:p>
          <a:p>
            <a:r>
              <a:rPr lang="es-MX" sz="2800" i="1" dirty="0" smtClean="0">
                <a:solidFill>
                  <a:srgbClr val="7030A0"/>
                </a:solidFill>
              </a:rPr>
              <a:t>Para que el plan funcione el propietario debe hacer pagos en él y la Compañía (personal contratado) debe poner el dinero a trabajar con el fin de producir los beneficios que se prometen.</a:t>
            </a:r>
            <a:r>
              <a:rPr lang="es-MX" sz="2800" dirty="0" smtClean="0">
                <a:solidFill>
                  <a:srgbClr val="7030A0"/>
                </a:solidFill>
              </a:rPr>
              <a:t> </a:t>
            </a:r>
            <a:endParaRPr lang="es-MX" sz="2800" i="1" dirty="0" smtClean="0">
              <a:solidFill>
                <a:srgbClr val="7030A0"/>
              </a:solidFill>
            </a:endParaRPr>
          </a:p>
          <a:p>
            <a:r>
              <a:rPr lang="es-MX" sz="2800" i="1" dirty="0" smtClean="0">
                <a:solidFill>
                  <a:srgbClr val="7030A0"/>
                </a:solidFill>
              </a:rPr>
              <a:t>El propietario es el personaje más importante de la escena. </a:t>
            </a:r>
            <a:r>
              <a:rPr lang="es-MX" sz="2800" b="1" i="1" dirty="0" smtClean="0">
                <a:solidFill>
                  <a:srgbClr val="7030A0"/>
                </a:solidFill>
              </a:rPr>
              <a:t>Usted es el dueño del contrato - no la empresa. </a:t>
            </a:r>
            <a:endParaRPr lang="es-MX" sz="2800" b="1" i="1" dirty="0" smtClean="0">
              <a:solidFill>
                <a:srgbClr val="FF0000"/>
              </a:solidFill>
            </a:endParaRPr>
          </a:p>
          <a:p>
            <a:r>
              <a:rPr lang="es-MX" sz="2800" b="1" i="1" dirty="0" smtClean="0">
                <a:solidFill>
                  <a:srgbClr val="7030A0"/>
                </a:solidFill>
              </a:rPr>
              <a:t>El propietario supera cualquier prestamista potencial con acceso al dinero que debe ser objeto de préstamo</a:t>
            </a:r>
            <a:endParaRPr lang="es-MX" sz="2800" dirty="0" smtClean="0">
              <a:solidFill>
                <a:srgbClr val="7030A0"/>
              </a:solidFill>
            </a:endParaRPr>
          </a:p>
          <a:p>
            <a:r>
              <a:rPr lang="es-MX" sz="2800" i="1" dirty="0" smtClean="0">
                <a:solidFill>
                  <a:srgbClr val="7030A0"/>
                </a:solidFill>
              </a:rPr>
              <a:t>Esto equivale a un </a:t>
            </a:r>
            <a:r>
              <a:rPr lang="es-MX" sz="2800" b="1" i="1" dirty="0" smtClean="0">
                <a:solidFill>
                  <a:srgbClr val="7030A0"/>
                </a:solidFill>
              </a:rPr>
              <a:t>control absoluto </a:t>
            </a:r>
            <a:r>
              <a:rPr lang="es-MX" sz="2800" i="1" dirty="0" smtClean="0">
                <a:solidFill>
                  <a:srgbClr val="7030A0"/>
                </a:solidFill>
              </a:rPr>
              <a:t>sobre la función de inversión de la empresa ".– R. Nelson Nash</a:t>
            </a:r>
          </a:p>
          <a:p>
            <a:pPr>
              <a:buFont typeface="Wingdings" panose="05000000000000000000" pitchFamily="2" charset="2"/>
              <a:buChar char="Ø"/>
            </a:pPr>
            <a:r>
              <a:rPr lang="es-MX" sz="2800" b="1" u="sng" dirty="0" smtClean="0"/>
              <a:t>Si usted puede comprender la profundidad de este concepto, entonces habrá entendido por qué un contrato de seguro de vida permanente puede trabajar para usted como la piedra angular de su plan financiero y la estrategia para alcanzar la libertad financiera!</a:t>
            </a:r>
            <a:r>
              <a:rPr lang="es-MX" sz="2400" dirty="0" smtClean="0"/>
              <a:t/>
            </a:r>
            <a:br>
              <a:rPr lang="es-MX" sz="2400" dirty="0" smtClean="0"/>
            </a:br>
            <a:endParaRPr lang="es-MX" sz="2800" b="1" u="sng" dirty="0" smtClean="0"/>
          </a:p>
          <a:p>
            <a:endParaRPr lang="en-US" sz="2800" dirty="0" smtClean="0"/>
          </a:p>
          <a:p>
            <a:endParaRPr lang="en-US" sz="2400" dirty="0"/>
          </a:p>
          <a:p>
            <a:pPr marL="0" indent="0">
              <a:buNone/>
            </a:pPr>
            <a:endParaRPr lang="en-US" sz="2800" b="1" u="sng" dirty="0"/>
          </a:p>
          <a:p>
            <a:endParaRPr lang="en-US" sz="2800" dirty="0"/>
          </a:p>
        </p:txBody>
      </p:sp>
    </p:spTree>
    <p:extLst>
      <p:ext uri="{BB962C8B-B14F-4D97-AF65-F5344CB8AC3E}">
        <p14:creationId xmlns:p14="http://schemas.microsoft.com/office/powerpoint/2010/main" xmlns="" val="936751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Para </a:t>
            </a:r>
            <a:r>
              <a:rPr lang="en-US" b="1" dirty="0" err="1" smtClean="0"/>
              <a:t>Entender</a:t>
            </a:r>
            <a:r>
              <a:rPr lang="en-US" b="1" dirty="0" smtClean="0"/>
              <a:t> </a:t>
            </a:r>
            <a:r>
              <a:rPr lang="en-US" b="1" dirty="0" err="1" smtClean="0"/>
              <a:t>Cómo</a:t>
            </a:r>
            <a:r>
              <a:rPr lang="en-US" b="1" dirty="0" smtClean="0"/>
              <a:t> </a:t>
            </a:r>
            <a:r>
              <a:rPr lang="en-US" b="1" dirty="0" err="1" smtClean="0"/>
              <a:t>Ser</a:t>
            </a:r>
            <a:r>
              <a:rPr lang="en-US" b="1" dirty="0" smtClean="0"/>
              <a:t> </a:t>
            </a:r>
            <a:r>
              <a:rPr lang="en-US" b="1" dirty="0" err="1" smtClean="0"/>
              <a:t>Tu</a:t>
            </a:r>
            <a:r>
              <a:rPr lang="en-US" b="1" dirty="0" smtClean="0"/>
              <a:t> </a:t>
            </a:r>
            <a:r>
              <a:rPr lang="en-US" b="1" dirty="0" err="1" smtClean="0"/>
              <a:t>Propio</a:t>
            </a:r>
            <a:r>
              <a:rPr lang="en-US" b="1" dirty="0" smtClean="0"/>
              <a:t> </a:t>
            </a:r>
            <a:r>
              <a:rPr lang="en-US" b="1" dirty="0" err="1" smtClean="0"/>
              <a:t>Banco</a:t>
            </a:r>
            <a:r>
              <a:rPr lang="en-US" b="1" dirty="0" smtClean="0"/>
              <a:t> </a:t>
            </a:r>
            <a:r>
              <a:rPr lang="en-US" b="1" dirty="0" err="1" smtClean="0"/>
              <a:t>Tienes</a:t>
            </a:r>
            <a:r>
              <a:rPr lang="en-US" b="1" dirty="0" smtClean="0"/>
              <a:t> </a:t>
            </a:r>
            <a:r>
              <a:rPr lang="en-US" b="1" dirty="0" err="1" smtClean="0"/>
              <a:t>que</a:t>
            </a:r>
            <a:r>
              <a:rPr lang="en-US" b="1" dirty="0" smtClean="0"/>
              <a:t> </a:t>
            </a:r>
            <a:r>
              <a:rPr lang="en-US" b="1" dirty="0" err="1" smtClean="0"/>
              <a:t>Verlo</a:t>
            </a:r>
            <a:r>
              <a:rPr lang="en-US" b="1" dirty="0" smtClean="0"/>
              <a:t> </a:t>
            </a:r>
            <a:r>
              <a:rPr lang="en-US" b="1" dirty="0" err="1" smtClean="0"/>
              <a:t>Desde</a:t>
            </a:r>
            <a:r>
              <a:rPr lang="en-US" b="1" dirty="0" smtClean="0"/>
              <a:t> Dos </a:t>
            </a:r>
            <a:r>
              <a:rPr lang="en-US" b="1" dirty="0" err="1" smtClean="0"/>
              <a:t>Perspectivas</a:t>
            </a:r>
            <a:endParaRPr lang="en-US" b="1" dirty="0"/>
          </a:p>
        </p:txBody>
      </p:sp>
      <p:sp>
        <p:nvSpPr>
          <p:cNvPr id="3" name="Content Placeholder 2"/>
          <p:cNvSpPr>
            <a:spLocks noGrp="1"/>
          </p:cNvSpPr>
          <p:nvPr>
            <p:ph idx="1"/>
          </p:nvPr>
        </p:nvSpPr>
        <p:spPr>
          <a:xfrm>
            <a:off x="228600" y="1524000"/>
            <a:ext cx="8648700" cy="5334000"/>
          </a:xfrm>
        </p:spPr>
        <p:txBody>
          <a:bodyPr>
            <a:normAutofit fontScale="92500" lnSpcReduction="10000"/>
          </a:bodyPr>
          <a:lstStyle/>
          <a:p>
            <a:r>
              <a:rPr lang="en-US" sz="2400" dirty="0" err="1" smtClean="0"/>
              <a:t>Necesitas</a:t>
            </a:r>
            <a:r>
              <a:rPr lang="en-US" sz="2400" dirty="0" smtClean="0"/>
              <a:t> </a:t>
            </a:r>
            <a:r>
              <a:rPr lang="en-US" sz="2400" dirty="0" err="1" smtClean="0"/>
              <a:t>ver</a:t>
            </a:r>
            <a:r>
              <a:rPr lang="en-US" sz="2400" dirty="0" smtClean="0"/>
              <a:t> </a:t>
            </a:r>
            <a:r>
              <a:rPr lang="en-US" sz="2400" dirty="0" err="1" smtClean="0"/>
              <a:t>ésto</a:t>
            </a:r>
            <a:r>
              <a:rPr lang="en-US" sz="2400" dirty="0" smtClean="0"/>
              <a:t> </a:t>
            </a:r>
            <a:r>
              <a:rPr lang="en-US" sz="2400" dirty="0" err="1" smtClean="0"/>
              <a:t>desde</a:t>
            </a:r>
            <a:r>
              <a:rPr lang="en-US" sz="2400" dirty="0" smtClean="0"/>
              <a:t> dos </a:t>
            </a:r>
            <a:r>
              <a:rPr lang="en-US" sz="2400" dirty="0" err="1" smtClean="0"/>
              <a:t>prespectivas</a:t>
            </a:r>
            <a:r>
              <a:rPr lang="en-US" sz="2400" dirty="0" smtClean="0"/>
              <a:t>– </a:t>
            </a:r>
            <a:r>
              <a:rPr lang="en-US" sz="2400" dirty="0" err="1" smtClean="0"/>
              <a:t>como</a:t>
            </a:r>
            <a:r>
              <a:rPr lang="en-US" sz="2400" dirty="0" smtClean="0"/>
              <a:t> el </a:t>
            </a:r>
            <a:r>
              <a:rPr lang="en-US" sz="2400" dirty="0" err="1" smtClean="0"/>
              <a:t>Dueño</a:t>
            </a:r>
            <a:r>
              <a:rPr lang="en-US" sz="2400" dirty="0" smtClean="0"/>
              <a:t> del </a:t>
            </a:r>
            <a:r>
              <a:rPr lang="en-US" sz="2400" dirty="0" err="1" smtClean="0"/>
              <a:t>Banco</a:t>
            </a:r>
            <a:r>
              <a:rPr lang="en-US" sz="2400" dirty="0" smtClean="0"/>
              <a:t> y </a:t>
            </a:r>
            <a:r>
              <a:rPr lang="en-US" sz="2400" dirty="0" err="1" smtClean="0"/>
              <a:t>como</a:t>
            </a:r>
            <a:r>
              <a:rPr lang="en-US" sz="2400" dirty="0" smtClean="0"/>
              <a:t> el </a:t>
            </a:r>
            <a:r>
              <a:rPr lang="en-US" sz="2400" dirty="0" err="1" smtClean="0"/>
              <a:t>Cliente</a:t>
            </a:r>
            <a:r>
              <a:rPr lang="en-US" sz="2400" dirty="0" smtClean="0"/>
              <a:t> del </a:t>
            </a:r>
            <a:r>
              <a:rPr lang="en-US" sz="2400" dirty="0" err="1" smtClean="0"/>
              <a:t>Banco</a:t>
            </a:r>
            <a:r>
              <a:rPr lang="en-US" sz="2400" dirty="0" smtClean="0"/>
              <a:t>.</a:t>
            </a:r>
          </a:p>
          <a:p>
            <a:r>
              <a:rPr lang="en-US" sz="2400" dirty="0" err="1" smtClean="0"/>
              <a:t>Por</a:t>
            </a:r>
            <a:r>
              <a:rPr lang="en-US" sz="2400" dirty="0" smtClean="0"/>
              <a:t> un </a:t>
            </a:r>
            <a:r>
              <a:rPr lang="en-US" sz="2400" dirty="0" err="1" smtClean="0"/>
              <a:t>lado</a:t>
            </a:r>
            <a:r>
              <a:rPr lang="en-US" sz="2400" dirty="0" smtClean="0"/>
              <a:t>, </a:t>
            </a:r>
            <a:r>
              <a:rPr lang="en-US" sz="2400" dirty="0" err="1" smtClean="0"/>
              <a:t>estas</a:t>
            </a:r>
            <a:r>
              <a:rPr lang="en-US" sz="2400" dirty="0" smtClean="0"/>
              <a:t> </a:t>
            </a:r>
            <a:r>
              <a:rPr lang="en-US" sz="2400" dirty="0" err="1" smtClean="0"/>
              <a:t>creando</a:t>
            </a:r>
            <a:r>
              <a:rPr lang="en-US" sz="2400" dirty="0" smtClean="0"/>
              <a:t> un </a:t>
            </a:r>
            <a:r>
              <a:rPr lang="en-US" sz="2400" dirty="0" err="1" smtClean="0"/>
              <a:t>activo</a:t>
            </a:r>
            <a:r>
              <a:rPr lang="en-US" sz="2400" dirty="0" smtClean="0"/>
              <a:t> </a:t>
            </a:r>
            <a:r>
              <a:rPr lang="en-US" sz="2400" dirty="0" err="1" smtClean="0"/>
              <a:t>que</a:t>
            </a:r>
            <a:r>
              <a:rPr lang="en-US" sz="2400" dirty="0" smtClean="0"/>
              <a:t> </a:t>
            </a:r>
            <a:r>
              <a:rPr lang="en-US" sz="2400" dirty="0" err="1" smtClean="0"/>
              <a:t>durará</a:t>
            </a:r>
            <a:r>
              <a:rPr lang="en-US" sz="2400" dirty="0" smtClean="0"/>
              <a:t> </a:t>
            </a:r>
            <a:r>
              <a:rPr lang="en-US" sz="2400" dirty="0" err="1" smtClean="0"/>
              <a:t>toda</a:t>
            </a:r>
            <a:r>
              <a:rPr lang="en-US" sz="2400" dirty="0" smtClean="0"/>
              <a:t> la </a:t>
            </a:r>
            <a:r>
              <a:rPr lang="en-US" sz="2400" dirty="0" err="1" smtClean="0"/>
              <a:t>vida</a:t>
            </a:r>
            <a:r>
              <a:rPr lang="en-US" sz="2400" dirty="0" smtClean="0"/>
              <a:t> (TU PROPIO BANCO). </a:t>
            </a:r>
          </a:p>
          <a:p>
            <a:r>
              <a:rPr lang="en-US" sz="2400" dirty="0" err="1" smtClean="0"/>
              <a:t>Por</a:t>
            </a:r>
            <a:r>
              <a:rPr lang="en-US" sz="2400" dirty="0" smtClean="0"/>
              <a:t> </a:t>
            </a:r>
            <a:r>
              <a:rPr lang="en-US" sz="2400" dirty="0" err="1" smtClean="0"/>
              <a:t>otro</a:t>
            </a:r>
            <a:r>
              <a:rPr lang="en-US" sz="2400" dirty="0" smtClean="0"/>
              <a:t> </a:t>
            </a:r>
            <a:r>
              <a:rPr lang="en-US" sz="2400" dirty="0" err="1" smtClean="0"/>
              <a:t>lado</a:t>
            </a:r>
            <a:r>
              <a:rPr lang="en-US" sz="2400" dirty="0" smtClean="0"/>
              <a:t>, </a:t>
            </a:r>
            <a:r>
              <a:rPr lang="en-US" sz="2400" dirty="0" err="1" smtClean="0"/>
              <a:t>como</a:t>
            </a:r>
            <a:r>
              <a:rPr lang="en-US" sz="2400" dirty="0" smtClean="0"/>
              <a:t> </a:t>
            </a:r>
            <a:r>
              <a:rPr lang="en-US" sz="2400" dirty="0" err="1" smtClean="0"/>
              <a:t>Prestatario</a:t>
            </a:r>
            <a:r>
              <a:rPr lang="en-US" sz="2400" dirty="0" smtClean="0"/>
              <a:t>, </a:t>
            </a:r>
            <a:r>
              <a:rPr lang="en-US" sz="2400" dirty="0" err="1" smtClean="0"/>
              <a:t>estás</a:t>
            </a:r>
            <a:r>
              <a:rPr lang="en-US" sz="2400" dirty="0" smtClean="0"/>
              <a:t> </a:t>
            </a:r>
            <a:r>
              <a:rPr lang="en-US" sz="2400" dirty="0" err="1" smtClean="0"/>
              <a:t>eligiendo</a:t>
            </a:r>
            <a:r>
              <a:rPr lang="en-US" sz="2400" dirty="0" smtClean="0"/>
              <a:t> </a:t>
            </a:r>
            <a:r>
              <a:rPr lang="en-US" sz="2400" dirty="0" err="1" smtClean="0"/>
              <a:t>mandar</a:t>
            </a:r>
            <a:r>
              <a:rPr lang="en-US" sz="2400" dirty="0" smtClean="0"/>
              <a:t> </a:t>
            </a:r>
            <a:r>
              <a:rPr lang="en-US" sz="2400" dirty="0" err="1" smtClean="0"/>
              <a:t>tus</a:t>
            </a:r>
            <a:r>
              <a:rPr lang="en-US" sz="2400" dirty="0" smtClean="0"/>
              <a:t> </a:t>
            </a:r>
            <a:r>
              <a:rPr lang="en-US" sz="2400" dirty="0" err="1" smtClean="0"/>
              <a:t>ganancias</a:t>
            </a:r>
            <a:r>
              <a:rPr lang="en-US" sz="2400" dirty="0" smtClean="0"/>
              <a:t>  e </a:t>
            </a:r>
            <a:r>
              <a:rPr lang="en-US" sz="2400" dirty="0" err="1" smtClean="0"/>
              <a:t>intereses</a:t>
            </a:r>
            <a:r>
              <a:rPr lang="en-US" sz="2400" dirty="0" smtClean="0"/>
              <a:t> a </a:t>
            </a:r>
            <a:r>
              <a:rPr lang="en-US" sz="2400" dirty="0" err="1" smtClean="0"/>
              <a:t>ti</a:t>
            </a:r>
            <a:r>
              <a:rPr lang="en-US" sz="2400" dirty="0" smtClean="0"/>
              <a:t> </a:t>
            </a:r>
            <a:r>
              <a:rPr lang="en-US" sz="2400" dirty="0" err="1" smtClean="0"/>
              <a:t>mismo</a:t>
            </a:r>
            <a:r>
              <a:rPr lang="en-US" sz="2400" dirty="0" smtClean="0"/>
              <a:t>!</a:t>
            </a:r>
          </a:p>
          <a:p>
            <a:r>
              <a:rPr lang="en-US" sz="2400" dirty="0" smtClean="0"/>
              <a:t>¿</a:t>
            </a:r>
            <a:r>
              <a:rPr lang="en-US" sz="2400" dirty="0" err="1" smtClean="0"/>
              <a:t>Por</a:t>
            </a:r>
            <a:r>
              <a:rPr lang="en-US" sz="2400" dirty="0" smtClean="0"/>
              <a:t> </a:t>
            </a:r>
            <a:r>
              <a:rPr lang="en-US" sz="2400" dirty="0" err="1" smtClean="0"/>
              <a:t>qué</a:t>
            </a:r>
            <a:r>
              <a:rPr lang="en-US" sz="2400" dirty="0" smtClean="0"/>
              <a:t> </a:t>
            </a:r>
            <a:r>
              <a:rPr lang="en-US" sz="2400" dirty="0" err="1" smtClean="0"/>
              <a:t>hacer</a:t>
            </a:r>
            <a:r>
              <a:rPr lang="en-US" sz="2400" dirty="0" smtClean="0"/>
              <a:t> a </a:t>
            </a:r>
            <a:r>
              <a:rPr lang="en-US" sz="2400" dirty="0" err="1" smtClean="0"/>
              <a:t>otro</a:t>
            </a:r>
            <a:r>
              <a:rPr lang="en-US" sz="2400" dirty="0" smtClean="0"/>
              <a:t> </a:t>
            </a:r>
            <a:r>
              <a:rPr lang="en-US" sz="2400" dirty="0" err="1" smtClean="0"/>
              <a:t>rico</a:t>
            </a:r>
            <a:r>
              <a:rPr lang="en-US" sz="2400" dirty="0" smtClean="0"/>
              <a:t>, </a:t>
            </a:r>
            <a:r>
              <a:rPr lang="en-US" sz="2400" dirty="0" err="1" smtClean="0"/>
              <a:t>cuando</a:t>
            </a:r>
            <a:r>
              <a:rPr lang="en-US" sz="2400" dirty="0" smtClean="0"/>
              <a:t> </a:t>
            </a:r>
            <a:r>
              <a:rPr lang="en-US" sz="2400" dirty="0" err="1" smtClean="0"/>
              <a:t>te</a:t>
            </a:r>
            <a:r>
              <a:rPr lang="en-US" sz="2400" dirty="0" smtClean="0"/>
              <a:t> </a:t>
            </a:r>
            <a:r>
              <a:rPr lang="en-US" sz="2400" dirty="0" err="1" smtClean="0"/>
              <a:t>puedes</a:t>
            </a:r>
            <a:r>
              <a:rPr lang="en-US" sz="2400" dirty="0" smtClean="0"/>
              <a:t> </a:t>
            </a:r>
            <a:r>
              <a:rPr lang="en-US" sz="2400" dirty="0" err="1" smtClean="0"/>
              <a:t>hacer</a:t>
            </a:r>
            <a:r>
              <a:rPr lang="en-US" sz="2400" dirty="0" smtClean="0"/>
              <a:t> </a:t>
            </a:r>
            <a:r>
              <a:rPr lang="en-US" sz="2400" dirty="0" err="1" smtClean="0"/>
              <a:t>rico</a:t>
            </a:r>
            <a:r>
              <a:rPr lang="en-US" sz="2400" dirty="0" smtClean="0"/>
              <a:t> a </a:t>
            </a:r>
            <a:r>
              <a:rPr lang="en-US" sz="2400" dirty="0" err="1" smtClean="0"/>
              <a:t>ti</a:t>
            </a:r>
            <a:r>
              <a:rPr lang="en-US" sz="2400" dirty="0" smtClean="0"/>
              <a:t> </a:t>
            </a:r>
            <a:r>
              <a:rPr lang="en-US" sz="2400" dirty="0" err="1" smtClean="0"/>
              <a:t>mismo</a:t>
            </a:r>
            <a:r>
              <a:rPr lang="en-US" sz="2400" dirty="0" smtClean="0"/>
              <a:t>?!</a:t>
            </a:r>
            <a:endParaRPr lang="en-US" sz="2400" dirty="0"/>
          </a:p>
          <a:p>
            <a:r>
              <a:rPr lang="en-US" sz="2400" dirty="0" smtClean="0"/>
              <a:t>SÉ TU PROPIO BANCO y ¡</a:t>
            </a:r>
            <a:r>
              <a:rPr lang="en-US" sz="2400" dirty="0" err="1" smtClean="0"/>
              <a:t>corta</a:t>
            </a:r>
            <a:r>
              <a:rPr lang="en-US" sz="2400" dirty="0" smtClean="0"/>
              <a:t> a los </a:t>
            </a:r>
            <a:r>
              <a:rPr lang="en-US" sz="2400" dirty="0" err="1" smtClean="0"/>
              <a:t>bancos</a:t>
            </a:r>
            <a:r>
              <a:rPr lang="en-US" sz="2400" dirty="0" smtClean="0"/>
              <a:t> de </a:t>
            </a:r>
            <a:r>
              <a:rPr lang="en-US" sz="2400" dirty="0" err="1" smtClean="0"/>
              <a:t>tu</a:t>
            </a:r>
            <a:r>
              <a:rPr lang="en-US" sz="2400" dirty="0" smtClean="0"/>
              <a:t> </a:t>
            </a:r>
            <a:r>
              <a:rPr lang="en-US" sz="2400" dirty="0" err="1" smtClean="0"/>
              <a:t>vida</a:t>
            </a:r>
            <a:r>
              <a:rPr lang="en-US" sz="2400" dirty="0" smtClean="0"/>
              <a:t> </a:t>
            </a:r>
            <a:r>
              <a:rPr lang="en-US" sz="2400" dirty="0" err="1" smtClean="0"/>
              <a:t>para</a:t>
            </a:r>
            <a:r>
              <a:rPr lang="en-US" sz="2400" dirty="0" smtClean="0"/>
              <a:t> </a:t>
            </a:r>
            <a:r>
              <a:rPr lang="en-US" sz="2400" dirty="0" err="1" smtClean="0"/>
              <a:t>siempre</a:t>
            </a:r>
            <a:r>
              <a:rPr lang="en-US" sz="2400" dirty="0" smtClean="0"/>
              <a:t>!!</a:t>
            </a:r>
            <a:endParaRPr lang="en-US" sz="2400" dirty="0"/>
          </a:p>
          <a:p>
            <a:endParaRPr lang="en-US" sz="2400" i="1" dirty="0" smtClean="0">
              <a:solidFill>
                <a:srgbClr val="00B050"/>
              </a:solidFill>
            </a:endParaRPr>
          </a:p>
          <a:p>
            <a:pPr marL="0" indent="0">
              <a:buNone/>
            </a:pPr>
            <a:r>
              <a:rPr lang="en-US" sz="2400" dirty="0" err="1" smtClean="0"/>
              <a:t>Una</a:t>
            </a:r>
            <a:r>
              <a:rPr lang="en-US" sz="2400" dirty="0" smtClean="0"/>
              <a:t> </a:t>
            </a:r>
            <a:r>
              <a:rPr lang="en-US" sz="2400" dirty="0" err="1" smtClean="0"/>
              <a:t>vez</a:t>
            </a:r>
            <a:r>
              <a:rPr lang="en-US" sz="2400" dirty="0" smtClean="0"/>
              <a:t> </a:t>
            </a:r>
            <a:r>
              <a:rPr lang="en-US" sz="2400" dirty="0" err="1" smtClean="0"/>
              <a:t>que</a:t>
            </a:r>
            <a:r>
              <a:rPr lang="en-US" sz="2400" dirty="0" smtClean="0"/>
              <a:t> </a:t>
            </a:r>
            <a:r>
              <a:rPr lang="en-US" sz="2400" dirty="0" err="1" smtClean="0"/>
              <a:t>saques</a:t>
            </a:r>
            <a:r>
              <a:rPr lang="en-US" sz="2400" dirty="0" smtClean="0"/>
              <a:t> a los </a:t>
            </a:r>
            <a:r>
              <a:rPr lang="en-US" sz="2400" dirty="0" err="1" smtClean="0"/>
              <a:t>bancos</a:t>
            </a:r>
            <a:r>
              <a:rPr lang="en-US" sz="2400" dirty="0" smtClean="0"/>
              <a:t> de </a:t>
            </a:r>
            <a:r>
              <a:rPr lang="en-US" sz="2400" dirty="0" err="1" smtClean="0"/>
              <a:t>tu</a:t>
            </a:r>
            <a:r>
              <a:rPr lang="en-US" sz="2400" dirty="0" smtClean="0"/>
              <a:t> </a:t>
            </a:r>
            <a:r>
              <a:rPr lang="en-US" sz="2400" dirty="0" err="1" smtClean="0"/>
              <a:t>vida</a:t>
            </a:r>
            <a:r>
              <a:rPr lang="en-US" sz="2400" dirty="0" smtClean="0"/>
              <a:t>, vas a </a:t>
            </a:r>
            <a:r>
              <a:rPr lang="en-US" sz="2400" dirty="0" err="1" smtClean="0"/>
              <a:t>experimentar</a:t>
            </a:r>
            <a:r>
              <a:rPr lang="en-US" sz="2400" dirty="0" smtClean="0"/>
              <a:t> la </a:t>
            </a:r>
            <a:r>
              <a:rPr lang="en-US" sz="2400" dirty="0" err="1" smtClean="0"/>
              <a:t>verdadera</a:t>
            </a:r>
            <a:r>
              <a:rPr lang="en-US" sz="2400" dirty="0" smtClean="0"/>
              <a:t> </a:t>
            </a:r>
            <a:r>
              <a:rPr lang="en-US" sz="2400" dirty="0" err="1" smtClean="0"/>
              <a:t>libertad</a:t>
            </a:r>
            <a:r>
              <a:rPr lang="en-US" sz="2400" dirty="0" smtClean="0"/>
              <a:t>!. Y </a:t>
            </a:r>
            <a:r>
              <a:rPr lang="en-US" sz="2400" dirty="0" err="1" smtClean="0"/>
              <a:t>cuando</a:t>
            </a:r>
            <a:r>
              <a:rPr lang="en-US" sz="2400" dirty="0" smtClean="0"/>
              <a:t> </a:t>
            </a:r>
            <a:r>
              <a:rPr lang="en-US" sz="2400" dirty="0" err="1" smtClean="0"/>
              <a:t>te</a:t>
            </a:r>
            <a:r>
              <a:rPr lang="en-US" sz="2400" dirty="0" smtClean="0"/>
              <a:t> des </a:t>
            </a:r>
            <a:r>
              <a:rPr lang="en-US" sz="2400" dirty="0" err="1" smtClean="0"/>
              <a:t>cuenta</a:t>
            </a:r>
            <a:r>
              <a:rPr lang="en-US" sz="2400" dirty="0" smtClean="0"/>
              <a:t> lo </a:t>
            </a:r>
            <a:r>
              <a:rPr lang="en-US" sz="2400" dirty="0" err="1" smtClean="0"/>
              <a:t>poderoso</a:t>
            </a:r>
            <a:r>
              <a:rPr lang="en-US" sz="2400" dirty="0" smtClean="0"/>
              <a:t> </a:t>
            </a:r>
            <a:r>
              <a:rPr lang="en-US" sz="2400" dirty="0" err="1" smtClean="0"/>
              <a:t>que</a:t>
            </a:r>
            <a:r>
              <a:rPr lang="en-US" sz="2400" dirty="0" smtClean="0"/>
              <a:t> SER TU PROPIO BANCO </a:t>
            </a:r>
            <a:r>
              <a:rPr lang="en-US" sz="2400" dirty="0" err="1" smtClean="0"/>
              <a:t>es</a:t>
            </a:r>
            <a:r>
              <a:rPr lang="en-US" sz="2400" dirty="0" smtClean="0"/>
              <a:t>, </a:t>
            </a:r>
            <a:r>
              <a:rPr lang="en-US" sz="2400" dirty="0" err="1" smtClean="0"/>
              <a:t>verás</a:t>
            </a:r>
            <a:r>
              <a:rPr lang="en-US" sz="2400" dirty="0" smtClean="0"/>
              <a:t> </a:t>
            </a:r>
            <a:r>
              <a:rPr lang="en-US" sz="2400" dirty="0" err="1" smtClean="0"/>
              <a:t>que</a:t>
            </a:r>
            <a:r>
              <a:rPr lang="en-US" sz="2400" dirty="0" smtClean="0"/>
              <a:t> </a:t>
            </a:r>
            <a:r>
              <a:rPr lang="en-US" sz="2400" dirty="0" err="1" smtClean="0"/>
              <a:t>esta</a:t>
            </a:r>
            <a:r>
              <a:rPr lang="en-US" sz="2400" dirty="0" smtClean="0"/>
              <a:t> </a:t>
            </a:r>
            <a:r>
              <a:rPr lang="en-US" sz="2400" dirty="0" err="1" smtClean="0"/>
              <a:t>póliza</a:t>
            </a:r>
            <a:r>
              <a:rPr lang="en-US" sz="2400" dirty="0" smtClean="0"/>
              <a:t> </a:t>
            </a:r>
            <a:r>
              <a:rPr lang="en-US" sz="2400" dirty="0" err="1" smtClean="0"/>
              <a:t>puede</a:t>
            </a:r>
            <a:r>
              <a:rPr lang="en-US" sz="2400" dirty="0" smtClean="0"/>
              <a:t> </a:t>
            </a:r>
            <a:r>
              <a:rPr lang="en-US" sz="2400" dirty="0" err="1" smtClean="0"/>
              <a:t>ayudarte</a:t>
            </a:r>
            <a:r>
              <a:rPr lang="en-US" sz="2400" dirty="0" smtClean="0"/>
              <a:t> en </a:t>
            </a:r>
            <a:r>
              <a:rPr lang="en-US" sz="2400" dirty="0" err="1" smtClean="0"/>
              <a:t>muchas</a:t>
            </a:r>
            <a:r>
              <a:rPr lang="en-US" sz="2400" dirty="0" smtClean="0"/>
              <a:t> </a:t>
            </a:r>
            <a:r>
              <a:rPr lang="en-US" sz="2400" dirty="0" err="1" smtClean="0"/>
              <a:t>áreas</a:t>
            </a:r>
            <a:r>
              <a:rPr lang="en-US" sz="2400" dirty="0" smtClean="0"/>
              <a:t> de </a:t>
            </a:r>
            <a:r>
              <a:rPr lang="en-US" sz="2400" dirty="0" err="1" smtClean="0"/>
              <a:t>tu</a:t>
            </a:r>
            <a:r>
              <a:rPr lang="en-US" sz="2400" dirty="0" smtClean="0"/>
              <a:t> </a:t>
            </a:r>
            <a:r>
              <a:rPr lang="en-US" sz="2400" dirty="0" err="1" smtClean="0"/>
              <a:t>vida</a:t>
            </a:r>
            <a:r>
              <a:rPr lang="en-US" sz="2400" dirty="0" smtClean="0"/>
              <a:t>.  Es </a:t>
            </a:r>
            <a:r>
              <a:rPr lang="en-US" sz="2400" dirty="0" err="1" smtClean="0"/>
              <a:t>una</a:t>
            </a:r>
            <a:r>
              <a:rPr lang="en-US" sz="2400" dirty="0" smtClean="0"/>
              <a:t> </a:t>
            </a:r>
            <a:r>
              <a:rPr lang="en-US" sz="2400" dirty="0" err="1" smtClean="0"/>
              <a:t>herramienta</a:t>
            </a:r>
            <a:r>
              <a:rPr lang="en-US" sz="2400" dirty="0" smtClean="0"/>
              <a:t> </a:t>
            </a:r>
            <a:r>
              <a:rPr lang="en-US" sz="2400" dirty="0" err="1" smtClean="0"/>
              <a:t>muy</a:t>
            </a:r>
            <a:r>
              <a:rPr lang="en-US" sz="2400" dirty="0" smtClean="0"/>
              <a:t> </a:t>
            </a:r>
            <a:r>
              <a:rPr lang="en-US" sz="2400" dirty="0" err="1" smtClean="0"/>
              <a:t>potente</a:t>
            </a:r>
            <a:r>
              <a:rPr lang="en-US" sz="2400" dirty="0" smtClean="0"/>
              <a:t> y </a:t>
            </a:r>
            <a:r>
              <a:rPr lang="en-US" sz="2400" dirty="0" err="1" smtClean="0"/>
              <a:t>versátil</a:t>
            </a:r>
            <a:r>
              <a:rPr lang="en-US" sz="2400" dirty="0" smtClean="0"/>
              <a:t>. </a:t>
            </a:r>
            <a:r>
              <a:rPr lang="en-US" sz="2400" dirty="0" err="1" smtClean="0"/>
              <a:t>Puede</a:t>
            </a:r>
            <a:r>
              <a:rPr lang="en-US" sz="2400" dirty="0" smtClean="0"/>
              <a:t> </a:t>
            </a:r>
            <a:r>
              <a:rPr lang="en-US" sz="2400" dirty="0" err="1" smtClean="0"/>
              <a:t>ayudarte</a:t>
            </a:r>
            <a:r>
              <a:rPr lang="en-US" sz="2400" dirty="0" smtClean="0"/>
              <a:t> a </a:t>
            </a:r>
            <a:r>
              <a:rPr lang="en-US" sz="2400" dirty="0" err="1" smtClean="0"/>
              <a:t>reemplazar</a:t>
            </a:r>
            <a:r>
              <a:rPr lang="en-US" sz="2400" dirty="0" smtClean="0"/>
              <a:t> </a:t>
            </a:r>
            <a:r>
              <a:rPr lang="en-US" sz="2400" dirty="0" err="1" smtClean="0"/>
              <a:t>tu</a:t>
            </a:r>
            <a:r>
              <a:rPr lang="en-US" sz="2400" dirty="0" smtClean="0"/>
              <a:t> 401(k), IRA, </a:t>
            </a:r>
            <a:r>
              <a:rPr lang="en-US" sz="2400" dirty="0" err="1" smtClean="0"/>
              <a:t>cuenta</a:t>
            </a:r>
            <a:r>
              <a:rPr lang="en-US" sz="2400" dirty="0" smtClean="0"/>
              <a:t> de </a:t>
            </a:r>
            <a:r>
              <a:rPr lang="en-US" sz="2400" dirty="0" err="1" smtClean="0"/>
              <a:t>ahorros</a:t>
            </a:r>
            <a:r>
              <a:rPr lang="en-US" sz="2400" dirty="0" smtClean="0"/>
              <a:t>, CD’s, planes de </a:t>
            </a:r>
            <a:r>
              <a:rPr lang="en-US" sz="2400" dirty="0" err="1" smtClean="0"/>
              <a:t>ahorro</a:t>
            </a:r>
            <a:r>
              <a:rPr lang="en-US" sz="2400" dirty="0" smtClean="0"/>
              <a:t> </a:t>
            </a:r>
            <a:r>
              <a:rPr lang="en-US" sz="2400" dirty="0" err="1" smtClean="0"/>
              <a:t>universitario</a:t>
            </a:r>
            <a:r>
              <a:rPr lang="en-US" sz="2400" dirty="0" smtClean="0"/>
              <a:t> (529), </a:t>
            </a:r>
            <a:r>
              <a:rPr lang="en-US" sz="2400" dirty="0" err="1" smtClean="0"/>
              <a:t>lineas</a:t>
            </a:r>
            <a:r>
              <a:rPr lang="en-US" sz="2400" dirty="0" smtClean="0"/>
              <a:t> de </a:t>
            </a:r>
            <a:r>
              <a:rPr lang="en-US" sz="2400" dirty="0" err="1" smtClean="0"/>
              <a:t>crédito</a:t>
            </a:r>
            <a:r>
              <a:rPr lang="en-US" sz="2400" dirty="0" smtClean="0"/>
              <a:t>, etc. </a:t>
            </a:r>
            <a:endParaRPr lang="en-US" sz="2400" dirty="0"/>
          </a:p>
          <a:p>
            <a:pPr marL="0" indent="0">
              <a:buNone/>
            </a:pPr>
            <a:endParaRPr lang="en-US" sz="2400" i="1" dirty="0">
              <a:solidFill>
                <a:srgbClr val="00B050"/>
              </a:solidFill>
            </a:endParaRPr>
          </a:p>
        </p:txBody>
      </p:sp>
    </p:spTree>
    <p:extLst>
      <p:ext uri="{BB962C8B-B14F-4D97-AF65-F5344CB8AC3E}">
        <p14:creationId xmlns:p14="http://schemas.microsoft.com/office/powerpoint/2010/main" xmlns="" val="3165583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rmAutofit fontScale="90000"/>
          </a:bodyPr>
          <a:lstStyle/>
          <a:p>
            <a:r>
              <a:rPr lang="en-US" b="1" dirty="0" err="1" smtClean="0"/>
              <a:t>Obteniendo</a:t>
            </a:r>
            <a:r>
              <a:rPr lang="en-US" b="1" dirty="0" smtClean="0"/>
              <a:t> un </a:t>
            </a:r>
            <a:r>
              <a:rPr lang="en-US" b="1" dirty="0" err="1" smtClean="0"/>
              <a:t>Préstamo</a:t>
            </a:r>
            <a:r>
              <a:rPr lang="en-US" b="1" dirty="0" smtClean="0"/>
              <a:t> </a:t>
            </a:r>
            <a:r>
              <a:rPr lang="en-US" b="1" dirty="0" err="1" smtClean="0"/>
              <a:t>Tradicional</a:t>
            </a:r>
            <a:r>
              <a:rPr lang="en-US" b="1" dirty="0" smtClean="0"/>
              <a:t> de un </a:t>
            </a:r>
            <a:r>
              <a:rPr lang="en-US" b="1" dirty="0" err="1" smtClean="0"/>
              <a:t>Banco</a:t>
            </a:r>
            <a:r>
              <a:rPr lang="en-US" b="1" dirty="0" smtClean="0"/>
              <a:t>: </a:t>
            </a:r>
            <a:r>
              <a:rPr lang="en-US" b="1" dirty="0" err="1" smtClean="0"/>
              <a:t>Una</a:t>
            </a:r>
            <a:r>
              <a:rPr lang="en-US" b="1" dirty="0" smtClean="0"/>
              <a:t> </a:t>
            </a:r>
            <a:r>
              <a:rPr lang="en-US" b="1" dirty="0" err="1" smtClean="0"/>
              <a:t>Pesadilla</a:t>
            </a:r>
            <a:r>
              <a:rPr lang="en-US" b="1" dirty="0" smtClean="0"/>
              <a:t> </a:t>
            </a:r>
            <a:r>
              <a:rPr lang="en-US" b="1" dirty="0" err="1" smtClean="0"/>
              <a:t>Garantizada</a:t>
            </a:r>
            <a:endParaRPr lang="en-US" b="1" dirty="0"/>
          </a:p>
        </p:txBody>
      </p:sp>
      <p:sp>
        <p:nvSpPr>
          <p:cNvPr id="3" name="Content Placeholder 2"/>
          <p:cNvSpPr>
            <a:spLocks noGrp="1"/>
          </p:cNvSpPr>
          <p:nvPr>
            <p:ph idx="1"/>
          </p:nvPr>
        </p:nvSpPr>
        <p:spPr>
          <a:xfrm>
            <a:off x="0" y="1371600"/>
            <a:ext cx="8839200" cy="5257800"/>
          </a:xfrm>
        </p:spPr>
        <p:txBody>
          <a:bodyPr>
            <a:noAutofit/>
          </a:bodyPr>
          <a:lstStyle/>
          <a:p>
            <a:pPr algn="just"/>
            <a:r>
              <a:rPr lang="es-MX" sz="2400" dirty="0" smtClean="0"/>
              <a:t>Desde la crisis del 2008, solo las personas con crédito sólido, ingresos, activos y documentación completa pueden obtener un préstamo.</a:t>
            </a:r>
          </a:p>
          <a:p>
            <a:pPr algn="just"/>
            <a:r>
              <a:rPr lang="es-MX" sz="2400" dirty="0" smtClean="0"/>
              <a:t>El proceso de aprobación puede ser una verdadera pesadilla.</a:t>
            </a:r>
          </a:p>
          <a:p>
            <a:pPr algn="just"/>
            <a:r>
              <a:rPr lang="es-MX" sz="2400" dirty="0" smtClean="0"/>
              <a:t>No puedes hacer compras significativas mientras estás en el proceso de aprobación de préstamo.</a:t>
            </a:r>
          </a:p>
          <a:p>
            <a:pPr algn="just"/>
            <a:r>
              <a:rPr lang="es-MX" sz="2400" dirty="0" smtClean="0"/>
              <a:t>Necesitas conservar tu trabajo. </a:t>
            </a:r>
          </a:p>
          <a:p>
            <a:pPr algn="just"/>
            <a:r>
              <a:rPr lang="es-MX" sz="2400" dirty="0" smtClean="0"/>
              <a:t>En caso de cambiar de trabajo, o decidir emprender tu propia empresa, ya no calificas para el préstamo.</a:t>
            </a:r>
          </a:p>
          <a:p>
            <a:pPr algn="just"/>
            <a:r>
              <a:rPr lang="es-MX" sz="2400" dirty="0" smtClean="0"/>
              <a:t>El banquero puede exigir ver cualquier estado de cuenta que quiera, exigir cualquier colateral que sienta que lo protegerá en caso de que no pagues, requerir varias cartas o documentos que expliquen el porqué vas a mover tu dinero a diferentes cuentas, o el porqué compraras ciertas cosas.</a:t>
            </a:r>
          </a:p>
        </p:txBody>
      </p:sp>
    </p:spTree>
    <p:extLst>
      <p:ext uri="{BB962C8B-B14F-4D97-AF65-F5344CB8AC3E}">
        <p14:creationId xmlns:p14="http://schemas.microsoft.com/office/powerpoint/2010/main" xmlns="" val="307545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rmAutofit fontScale="90000"/>
          </a:bodyPr>
          <a:lstStyle/>
          <a:p>
            <a:r>
              <a:rPr lang="en-US" b="1" dirty="0" err="1" smtClean="0"/>
              <a:t>Obteniendo</a:t>
            </a:r>
            <a:r>
              <a:rPr lang="en-US" b="1" dirty="0" smtClean="0"/>
              <a:t> un </a:t>
            </a:r>
            <a:r>
              <a:rPr lang="en-US" b="1" dirty="0" err="1" smtClean="0"/>
              <a:t>Préstamo</a:t>
            </a:r>
            <a:r>
              <a:rPr lang="en-US" b="1" dirty="0" smtClean="0"/>
              <a:t> </a:t>
            </a:r>
            <a:r>
              <a:rPr lang="en-US" b="1" dirty="0" err="1" smtClean="0"/>
              <a:t>Tradicional</a:t>
            </a:r>
            <a:r>
              <a:rPr lang="en-US" b="1" dirty="0" smtClean="0"/>
              <a:t> de un </a:t>
            </a:r>
            <a:r>
              <a:rPr lang="en-US" b="1" dirty="0" err="1" smtClean="0"/>
              <a:t>Banco</a:t>
            </a:r>
            <a:r>
              <a:rPr lang="en-US" b="1" dirty="0" smtClean="0"/>
              <a:t>: </a:t>
            </a:r>
            <a:r>
              <a:rPr lang="en-US" b="1" dirty="0" err="1" smtClean="0"/>
              <a:t>Una</a:t>
            </a:r>
            <a:r>
              <a:rPr lang="en-US" b="1" dirty="0" smtClean="0"/>
              <a:t> </a:t>
            </a:r>
            <a:r>
              <a:rPr lang="en-US" b="1" dirty="0" err="1" smtClean="0"/>
              <a:t>Pesadilla</a:t>
            </a:r>
            <a:r>
              <a:rPr lang="en-US" b="1" dirty="0" smtClean="0"/>
              <a:t> </a:t>
            </a:r>
            <a:r>
              <a:rPr lang="en-US" b="1" dirty="0" err="1" smtClean="0"/>
              <a:t>Garantizada</a:t>
            </a:r>
            <a:endParaRPr lang="en-US" b="1" dirty="0"/>
          </a:p>
        </p:txBody>
      </p:sp>
      <p:sp>
        <p:nvSpPr>
          <p:cNvPr id="3" name="Content Placeholder 2"/>
          <p:cNvSpPr>
            <a:spLocks noGrp="1"/>
          </p:cNvSpPr>
          <p:nvPr>
            <p:ph idx="1"/>
          </p:nvPr>
        </p:nvSpPr>
        <p:spPr>
          <a:xfrm>
            <a:off x="152400" y="1600200"/>
            <a:ext cx="8839200" cy="5257800"/>
          </a:xfrm>
        </p:spPr>
        <p:txBody>
          <a:bodyPr>
            <a:noAutofit/>
          </a:bodyPr>
          <a:lstStyle/>
          <a:p>
            <a:pPr algn="just"/>
            <a:r>
              <a:rPr lang="es-MX" sz="2400" dirty="0" smtClean="0"/>
              <a:t>Ellos también te ofrecerán el interés que convenga a ellos, a menos que tengas varias ofertas, no tienes mucho que opinar al respecto.</a:t>
            </a:r>
          </a:p>
          <a:p>
            <a:pPr algn="just"/>
            <a:r>
              <a:rPr lang="es-MX" sz="2400" dirty="0" smtClean="0"/>
              <a:t>Ellos pondrán los términos y condiciones de pagos y las consecuencias de cada pago que no llegue, o llegue tarde.</a:t>
            </a:r>
          </a:p>
          <a:p>
            <a:pPr algn="just"/>
            <a:r>
              <a:rPr lang="es-MX" sz="2400" dirty="0" smtClean="0"/>
              <a:t>Ellos deciden las penalidades, cuotas, y cargos que te harán por fallar, por solo un día, en lo que ya estuviste de acuerdo.</a:t>
            </a:r>
          </a:p>
          <a:p>
            <a:pPr algn="just"/>
            <a:r>
              <a:rPr lang="es-MX" sz="2400" dirty="0" smtClean="0"/>
              <a:t>Ellos pueden impactar tu record de crédito sin tu aprobación.</a:t>
            </a:r>
          </a:p>
          <a:p>
            <a:pPr algn="just"/>
            <a:r>
              <a:rPr lang="es-MX" sz="2400" dirty="0" smtClean="0"/>
              <a:t>En conclusión, ellos tienen el control. Tu no.</a:t>
            </a:r>
            <a:endParaRPr lang="es-MX" sz="2400" dirty="0">
              <a:solidFill>
                <a:srgbClr val="0000FF"/>
              </a:solidFill>
            </a:endParaRPr>
          </a:p>
        </p:txBody>
      </p:sp>
    </p:spTree>
    <p:extLst>
      <p:ext uri="{BB962C8B-B14F-4D97-AF65-F5344CB8AC3E}">
        <p14:creationId xmlns:p14="http://schemas.microsoft.com/office/powerpoint/2010/main" xmlns="" val="1198937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La </a:t>
            </a:r>
            <a:r>
              <a:rPr lang="en-US" b="1" dirty="0" err="1" smtClean="0"/>
              <a:t>Bendición</a:t>
            </a:r>
            <a:r>
              <a:rPr lang="en-US" b="1" dirty="0" smtClean="0"/>
              <a:t> de </a:t>
            </a:r>
            <a:r>
              <a:rPr lang="en-US" b="1" dirty="0" err="1" smtClean="0"/>
              <a:t>Tener</a:t>
            </a:r>
            <a:r>
              <a:rPr lang="en-US" b="1" dirty="0" smtClean="0"/>
              <a:t> </a:t>
            </a:r>
            <a:r>
              <a:rPr lang="en-US" b="1" dirty="0" err="1" smtClean="0"/>
              <a:t>tu</a:t>
            </a:r>
            <a:r>
              <a:rPr lang="en-US" b="1" dirty="0" smtClean="0"/>
              <a:t> </a:t>
            </a:r>
            <a:r>
              <a:rPr lang="en-US" b="1" dirty="0" err="1" smtClean="0"/>
              <a:t>Propia</a:t>
            </a:r>
            <a:r>
              <a:rPr lang="en-US" b="1" dirty="0" smtClean="0"/>
              <a:t> </a:t>
            </a:r>
            <a:r>
              <a:rPr lang="en-US" b="1" dirty="0" err="1" smtClean="0"/>
              <a:t>Facilidad</a:t>
            </a:r>
            <a:r>
              <a:rPr lang="en-US" b="1" dirty="0" smtClean="0"/>
              <a:t> de </a:t>
            </a:r>
            <a:r>
              <a:rPr lang="en-US" b="1" dirty="0" err="1"/>
              <a:t>Crédito</a:t>
            </a:r>
            <a:r>
              <a:rPr lang="en-US" b="1" dirty="0"/>
              <a:t> </a:t>
            </a:r>
            <a:r>
              <a:rPr lang="en-US" b="1" dirty="0" err="1"/>
              <a:t>Garantizada</a:t>
            </a:r>
            <a:r>
              <a:rPr lang="en-US" b="1" dirty="0"/>
              <a:t> </a:t>
            </a:r>
          </a:p>
        </p:txBody>
      </p:sp>
      <p:sp>
        <p:nvSpPr>
          <p:cNvPr id="3" name="Content Placeholder 2"/>
          <p:cNvSpPr>
            <a:spLocks noGrp="1"/>
          </p:cNvSpPr>
          <p:nvPr>
            <p:ph idx="1"/>
          </p:nvPr>
        </p:nvSpPr>
        <p:spPr>
          <a:xfrm>
            <a:off x="457200" y="1600200"/>
            <a:ext cx="8534400" cy="5257800"/>
          </a:xfrm>
        </p:spPr>
        <p:txBody>
          <a:bodyPr>
            <a:normAutofit fontScale="70000" lnSpcReduction="20000"/>
          </a:bodyPr>
          <a:lstStyle/>
          <a:p>
            <a:r>
              <a:rPr lang="es-ES" sz="2800" i="1" dirty="0" smtClean="0"/>
              <a:t>Tienes una línea de crédito garantizada incorporada</a:t>
            </a:r>
            <a:r>
              <a:rPr lang="en-US" sz="2800" i="1" dirty="0" smtClean="0"/>
              <a:t>. </a:t>
            </a:r>
          </a:p>
          <a:p>
            <a:r>
              <a:rPr lang="en-US" sz="2800" i="1" dirty="0" smtClean="0"/>
              <a:t>No </a:t>
            </a:r>
            <a:r>
              <a:rPr lang="en-US" sz="2800" i="1" dirty="0" err="1" smtClean="0"/>
              <a:t>necesitas</a:t>
            </a:r>
            <a:r>
              <a:rPr lang="en-US" sz="2800" i="1" dirty="0" smtClean="0"/>
              <a:t> </a:t>
            </a:r>
            <a:r>
              <a:rPr lang="en-US" sz="2800" i="1" dirty="0" err="1" smtClean="0"/>
              <a:t>tener</a:t>
            </a:r>
            <a:r>
              <a:rPr lang="en-US" sz="2800" i="1" dirty="0" smtClean="0"/>
              <a:t> un </a:t>
            </a:r>
            <a:r>
              <a:rPr lang="en-US" sz="2800" i="1" dirty="0" err="1" smtClean="0"/>
              <a:t>trabajo</a:t>
            </a:r>
            <a:r>
              <a:rPr lang="en-US" sz="2800" i="1" dirty="0" smtClean="0"/>
              <a:t> o </a:t>
            </a:r>
            <a:r>
              <a:rPr lang="en-US" sz="2800" i="1" dirty="0" err="1" smtClean="0"/>
              <a:t>proveer</a:t>
            </a:r>
            <a:r>
              <a:rPr lang="en-US" sz="2800" i="1" dirty="0" smtClean="0"/>
              <a:t> </a:t>
            </a:r>
            <a:r>
              <a:rPr lang="en-US" sz="2800" i="1" dirty="0" err="1" smtClean="0"/>
              <a:t>talones</a:t>
            </a:r>
            <a:r>
              <a:rPr lang="en-US" sz="2800" i="1" dirty="0" smtClean="0"/>
              <a:t> de </a:t>
            </a:r>
            <a:r>
              <a:rPr lang="en-US" sz="2800" i="1" dirty="0" err="1" smtClean="0"/>
              <a:t>pago</a:t>
            </a:r>
            <a:r>
              <a:rPr lang="en-US" sz="2800" i="1" dirty="0" smtClean="0"/>
              <a:t> </a:t>
            </a:r>
            <a:r>
              <a:rPr lang="en-US" sz="2800" i="1" dirty="0" err="1" smtClean="0"/>
              <a:t>para</a:t>
            </a:r>
            <a:r>
              <a:rPr lang="en-US" sz="2800" i="1" dirty="0" smtClean="0"/>
              <a:t> </a:t>
            </a:r>
            <a:r>
              <a:rPr lang="en-US" sz="2800" i="1" dirty="0" err="1" smtClean="0"/>
              <a:t>pedir</a:t>
            </a:r>
            <a:r>
              <a:rPr lang="en-US" sz="2800" i="1" dirty="0" smtClean="0"/>
              <a:t> un </a:t>
            </a:r>
            <a:r>
              <a:rPr lang="en-US" sz="2800" i="1" dirty="0" err="1" smtClean="0"/>
              <a:t>préstamo</a:t>
            </a:r>
            <a:r>
              <a:rPr lang="en-US" sz="2800" i="1" dirty="0" smtClean="0"/>
              <a:t>.</a:t>
            </a:r>
          </a:p>
          <a:p>
            <a:r>
              <a:rPr lang="en-US" sz="2800" i="1" dirty="0" smtClean="0"/>
              <a:t>No </a:t>
            </a:r>
            <a:r>
              <a:rPr lang="en-US" sz="2800" i="1" dirty="0" err="1" smtClean="0"/>
              <a:t>necesitas</a:t>
            </a:r>
            <a:r>
              <a:rPr lang="en-US" sz="2800" i="1" dirty="0" smtClean="0"/>
              <a:t> </a:t>
            </a:r>
            <a:r>
              <a:rPr lang="en-US" sz="2800" i="1" dirty="0" err="1" smtClean="0"/>
              <a:t>calificar</a:t>
            </a:r>
            <a:r>
              <a:rPr lang="en-US" sz="2800" i="1" dirty="0" smtClean="0"/>
              <a:t> </a:t>
            </a:r>
            <a:r>
              <a:rPr lang="en-US" sz="2800" i="1" dirty="0" err="1" smtClean="0"/>
              <a:t>para</a:t>
            </a:r>
            <a:r>
              <a:rPr lang="en-US" sz="2800" i="1" dirty="0" smtClean="0"/>
              <a:t> el </a:t>
            </a:r>
            <a:r>
              <a:rPr lang="en-US" sz="2800" i="1" dirty="0" err="1" smtClean="0"/>
              <a:t>préstamo</a:t>
            </a:r>
            <a:r>
              <a:rPr lang="en-US" sz="2800" i="1" dirty="0" smtClean="0"/>
              <a:t>.</a:t>
            </a:r>
          </a:p>
          <a:p>
            <a:r>
              <a:rPr lang="en-US" sz="2800" i="1" dirty="0" smtClean="0"/>
              <a:t>La </a:t>
            </a:r>
            <a:r>
              <a:rPr lang="en-US" sz="2800" i="1" dirty="0" err="1" smtClean="0"/>
              <a:t>compañía</a:t>
            </a:r>
            <a:r>
              <a:rPr lang="en-US" sz="2800" i="1" dirty="0" smtClean="0"/>
              <a:t> de </a:t>
            </a:r>
            <a:r>
              <a:rPr lang="en-US" sz="2800" i="1" dirty="0" err="1" smtClean="0"/>
              <a:t>seguros</a:t>
            </a:r>
            <a:r>
              <a:rPr lang="en-US" sz="2800" i="1" dirty="0" smtClean="0"/>
              <a:t> no le </a:t>
            </a:r>
            <a:r>
              <a:rPr lang="en-US" sz="2800" i="1" dirty="0" err="1" smtClean="0"/>
              <a:t>importa</a:t>
            </a:r>
            <a:r>
              <a:rPr lang="en-US" sz="2800" i="1" dirty="0" smtClean="0"/>
              <a:t> </a:t>
            </a:r>
            <a:r>
              <a:rPr lang="en-US" sz="2800" i="1" dirty="0" err="1" smtClean="0"/>
              <a:t>tu</a:t>
            </a:r>
            <a:r>
              <a:rPr lang="en-US" sz="2800" i="1" dirty="0" smtClean="0"/>
              <a:t> record de </a:t>
            </a:r>
            <a:r>
              <a:rPr lang="en-US" sz="2800" i="1" dirty="0" err="1" smtClean="0"/>
              <a:t>crédito</a:t>
            </a:r>
            <a:r>
              <a:rPr lang="en-US" sz="2800" i="1" dirty="0" smtClean="0"/>
              <a:t>.</a:t>
            </a:r>
          </a:p>
          <a:p>
            <a:r>
              <a:rPr lang="en-US" sz="2800" i="1" dirty="0" err="1" smtClean="0"/>
              <a:t>Tú</a:t>
            </a:r>
            <a:r>
              <a:rPr lang="en-US" sz="2800" i="1" dirty="0" smtClean="0"/>
              <a:t> </a:t>
            </a:r>
            <a:r>
              <a:rPr lang="en-US" sz="2800" i="1" dirty="0" err="1" smtClean="0"/>
              <a:t>determinas</a:t>
            </a:r>
            <a:r>
              <a:rPr lang="en-US" sz="2800" i="1" dirty="0" smtClean="0"/>
              <a:t> </a:t>
            </a:r>
            <a:r>
              <a:rPr lang="en-US" sz="2800" i="1" dirty="0" err="1" smtClean="0"/>
              <a:t>cuando</a:t>
            </a:r>
            <a:r>
              <a:rPr lang="en-US" sz="2800" i="1" dirty="0" smtClean="0"/>
              <a:t> </a:t>
            </a:r>
            <a:r>
              <a:rPr lang="en-US" sz="2800" i="1" dirty="0" err="1" smtClean="0"/>
              <a:t>pagarás</a:t>
            </a:r>
            <a:r>
              <a:rPr lang="en-US" sz="2800" i="1" dirty="0" smtClean="0"/>
              <a:t> de </a:t>
            </a:r>
            <a:r>
              <a:rPr lang="en-US" sz="2800" i="1" dirty="0" err="1" smtClean="0"/>
              <a:t>vuelta</a:t>
            </a:r>
            <a:r>
              <a:rPr lang="en-US" sz="2800" i="1" dirty="0" smtClean="0"/>
              <a:t> </a:t>
            </a:r>
            <a:r>
              <a:rPr lang="en-US" sz="2800" i="1" dirty="0" err="1" smtClean="0"/>
              <a:t>tu</a:t>
            </a:r>
            <a:r>
              <a:rPr lang="en-US" sz="2800" i="1" dirty="0" smtClean="0"/>
              <a:t> </a:t>
            </a:r>
            <a:r>
              <a:rPr lang="en-US" sz="2800" i="1" dirty="0" err="1" smtClean="0"/>
              <a:t>préstamo</a:t>
            </a:r>
            <a:r>
              <a:rPr lang="en-US" sz="2800" i="1" dirty="0" smtClean="0"/>
              <a:t>.</a:t>
            </a:r>
          </a:p>
          <a:p>
            <a:r>
              <a:rPr lang="en-US" sz="2800" i="1" dirty="0" smtClean="0"/>
              <a:t>No hay </a:t>
            </a:r>
            <a:r>
              <a:rPr lang="en-US" sz="2800" i="1" dirty="0" err="1" smtClean="0"/>
              <a:t>penalidad</a:t>
            </a:r>
            <a:r>
              <a:rPr lang="en-US" sz="2800" i="1" dirty="0" smtClean="0"/>
              <a:t> </a:t>
            </a:r>
            <a:r>
              <a:rPr lang="en-US" sz="2800" i="1" dirty="0" err="1" smtClean="0"/>
              <a:t>por</a:t>
            </a:r>
            <a:r>
              <a:rPr lang="en-US" sz="2800" i="1" dirty="0" smtClean="0"/>
              <a:t> </a:t>
            </a:r>
            <a:r>
              <a:rPr lang="en-US" sz="2800" i="1" dirty="0" err="1" smtClean="0"/>
              <a:t>pago</a:t>
            </a:r>
            <a:r>
              <a:rPr lang="en-US" sz="2800" i="1" dirty="0" smtClean="0"/>
              <a:t> </a:t>
            </a:r>
            <a:r>
              <a:rPr lang="en-US" sz="2800" i="1" dirty="0" err="1" smtClean="0"/>
              <a:t>tardío</a:t>
            </a:r>
            <a:r>
              <a:rPr lang="en-US" sz="2800" i="1" dirty="0" smtClean="0"/>
              <a:t>, o </a:t>
            </a:r>
            <a:r>
              <a:rPr lang="en-US" sz="2800" i="1" dirty="0" err="1" smtClean="0"/>
              <a:t>reportes</a:t>
            </a:r>
            <a:r>
              <a:rPr lang="en-US" sz="2800" i="1" dirty="0" smtClean="0"/>
              <a:t> </a:t>
            </a:r>
            <a:r>
              <a:rPr lang="en-US" sz="2800" i="1" dirty="0" err="1" smtClean="0"/>
              <a:t>que</a:t>
            </a:r>
            <a:r>
              <a:rPr lang="en-US" sz="2800" i="1" dirty="0" smtClean="0"/>
              <a:t> </a:t>
            </a:r>
            <a:r>
              <a:rPr lang="en-US" sz="2800" i="1" dirty="0" err="1" smtClean="0"/>
              <a:t>mandar</a:t>
            </a:r>
            <a:r>
              <a:rPr lang="en-US" sz="2800" i="1" dirty="0" smtClean="0"/>
              <a:t> al </a:t>
            </a:r>
            <a:r>
              <a:rPr lang="en-US" sz="2800" i="1" dirty="0" err="1" smtClean="0"/>
              <a:t>buró</a:t>
            </a:r>
            <a:r>
              <a:rPr lang="en-US" sz="2800" i="1" dirty="0" smtClean="0"/>
              <a:t> de </a:t>
            </a:r>
            <a:r>
              <a:rPr lang="en-US" sz="2800" i="1" dirty="0" err="1" smtClean="0"/>
              <a:t>crédito</a:t>
            </a:r>
            <a:r>
              <a:rPr lang="en-US" sz="2800" i="1" dirty="0" smtClean="0"/>
              <a:t>.</a:t>
            </a:r>
          </a:p>
          <a:p>
            <a:pPr lvl="0"/>
            <a:r>
              <a:rPr lang="en-US" sz="2800" i="1" dirty="0" err="1" smtClean="0"/>
              <a:t>Eliminas</a:t>
            </a:r>
            <a:r>
              <a:rPr lang="en-US" sz="2800" i="1" dirty="0" smtClean="0"/>
              <a:t> </a:t>
            </a:r>
            <a:r>
              <a:rPr lang="en-US" sz="2800" i="1" dirty="0" err="1" smtClean="0"/>
              <a:t>las</a:t>
            </a:r>
            <a:r>
              <a:rPr lang="en-US" sz="2800" i="1" dirty="0" smtClean="0"/>
              <a:t> </a:t>
            </a:r>
            <a:r>
              <a:rPr lang="en-US" sz="2800" i="1" dirty="0" err="1" smtClean="0"/>
              <a:t>cuotas</a:t>
            </a:r>
            <a:r>
              <a:rPr lang="en-US" sz="2800" i="1" dirty="0" smtClean="0"/>
              <a:t> y cargos de </a:t>
            </a:r>
            <a:r>
              <a:rPr lang="en-US" sz="2800" i="1" dirty="0" err="1" smtClean="0"/>
              <a:t>servicio</a:t>
            </a:r>
            <a:r>
              <a:rPr lang="en-US" sz="2800" i="1" dirty="0" smtClean="0"/>
              <a:t> </a:t>
            </a:r>
            <a:r>
              <a:rPr lang="en-US" sz="2800" i="1" dirty="0" err="1" smtClean="0"/>
              <a:t>que</a:t>
            </a:r>
            <a:r>
              <a:rPr lang="en-US" sz="2800" i="1" dirty="0" smtClean="0"/>
              <a:t> se </a:t>
            </a:r>
            <a:r>
              <a:rPr lang="en-US" sz="2800" i="1" dirty="0" err="1" smtClean="0"/>
              <a:t>paga</a:t>
            </a:r>
            <a:r>
              <a:rPr lang="en-US" sz="2800" i="1" dirty="0" smtClean="0"/>
              <a:t> a </a:t>
            </a:r>
            <a:r>
              <a:rPr lang="en-US" sz="2800" i="1" dirty="0" err="1" smtClean="0"/>
              <a:t>otros</a:t>
            </a:r>
            <a:r>
              <a:rPr lang="en-US" sz="2800" i="1" dirty="0" smtClean="0"/>
              <a:t>.</a:t>
            </a:r>
            <a:endParaRPr lang="en-US" sz="2800" dirty="0"/>
          </a:p>
          <a:p>
            <a:pPr lvl="0"/>
            <a:r>
              <a:rPr lang="en-US" sz="2800" i="1" dirty="0" err="1" smtClean="0"/>
              <a:t>Transacciones</a:t>
            </a:r>
            <a:r>
              <a:rPr lang="en-US" sz="2800" i="1" dirty="0" smtClean="0"/>
              <a:t> </a:t>
            </a:r>
            <a:r>
              <a:rPr lang="en-US" sz="2800" i="1" dirty="0" err="1" smtClean="0"/>
              <a:t>totalmente</a:t>
            </a:r>
            <a:r>
              <a:rPr lang="en-US" sz="2800" i="1" dirty="0" smtClean="0"/>
              <a:t> </a:t>
            </a:r>
            <a:r>
              <a:rPr lang="en-US" sz="2800" i="1" dirty="0" err="1" smtClean="0"/>
              <a:t>privadas</a:t>
            </a:r>
            <a:r>
              <a:rPr lang="en-US" sz="2800" i="1" dirty="0" smtClean="0"/>
              <a:t>.</a:t>
            </a:r>
            <a:endParaRPr lang="en-US" sz="2800" dirty="0"/>
          </a:p>
          <a:p>
            <a:pPr lvl="0"/>
            <a:r>
              <a:rPr lang="es-ES" sz="2900" i="1" dirty="0" smtClean="0"/>
              <a:t>No hay cláusulas de incumplimiento universales o disposiciones unilaterales de préstamos</a:t>
            </a:r>
            <a:endParaRPr lang="en-US" sz="2900" i="1" dirty="0"/>
          </a:p>
          <a:p>
            <a:pPr lvl="0"/>
            <a:r>
              <a:rPr lang="en-US" sz="2800" i="1" dirty="0" err="1" smtClean="0"/>
              <a:t>Titulo</a:t>
            </a:r>
            <a:r>
              <a:rPr lang="en-US" sz="2800" i="1" dirty="0" smtClean="0"/>
              <a:t> </a:t>
            </a:r>
            <a:r>
              <a:rPr lang="en-US" sz="2800" i="1" dirty="0" err="1" smtClean="0"/>
              <a:t>claro</a:t>
            </a:r>
            <a:r>
              <a:rPr lang="en-US" sz="2800" i="1" dirty="0" smtClean="0"/>
              <a:t> </a:t>
            </a:r>
            <a:r>
              <a:rPr lang="en-US" sz="2800" i="1" dirty="0" err="1" smtClean="0"/>
              <a:t>inmediato</a:t>
            </a:r>
            <a:r>
              <a:rPr lang="en-US" sz="2800" i="1" dirty="0" smtClean="0"/>
              <a:t> de </a:t>
            </a:r>
            <a:r>
              <a:rPr lang="en-US" sz="2800" i="1" dirty="0" err="1" smtClean="0"/>
              <a:t>tus</a:t>
            </a:r>
            <a:r>
              <a:rPr lang="en-US" sz="2800" i="1" dirty="0" smtClean="0"/>
              <a:t> </a:t>
            </a:r>
            <a:r>
              <a:rPr lang="en-US" sz="2800" i="1" dirty="0" err="1" smtClean="0"/>
              <a:t>activos</a:t>
            </a:r>
            <a:r>
              <a:rPr lang="en-US" sz="2800" i="1" dirty="0" smtClean="0"/>
              <a:t>. (no </a:t>
            </a:r>
            <a:r>
              <a:rPr lang="en-US" sz="2800" i="1" dirty="0" err="1" smtClean="0"/>
              <a:t>retienen</a:t>
            </a:r>
            <a:r>
              <a:rPr lang="en-US" sz="2800" i="1" dirty="0" smtClean="0"/>
              <a:t> </a:t>
            </a:r>
            <a:r>
              <a:rPr lang="en-US" sz="2800" i="1" dirty="0" err="1" smtClean="0"/>
              <a:t>tus</a:t>
            </a:r>
            <a:r>
              <a:rPr lang="en-US" sz="2800" i="1" dirty="0" smtClean="0"/>
              <a:t> </a:t>
            </a:r>
            <a:r>
              <a:rPr lang="en-US" sz="2800" i="1" dirty="0" err="1" smtClean="0"/>
              <a:t>documentos</a:t>
            </a:r>
            <a:r>
              <a:rPr lang="en-US" sz="2800" i="1" dirty="0" smtClean="0"/>
              <a:t> o </a:t>
            </a:r>
            <a:r>
              <a:rPr lang="en-US" sz="2800" i="1" dirty="0" err="1" smtClean="0"/>
              <a:t>bienes</a:t>
            </a:r>
            <a:r>
              <a:rPr lang="en-US" sz="2800" i="1" dirty="0" smtClean="0"/>
              <a:t>)</a:t>
            </a:r>
            <a:endParaRPr lang="en-US" sz="2800" dirty="0"/>
          </a:p>
          <a:p>
            <a:pPr marL="0" indent="0">
              <a:buNone/>
            </a:pPr>
            <a:endParaRPr lang="en-US" sz="2400" i="1" dirty="0" smtClean="0">
              <a:solidFill>
                <a:srgbClr val="0000FF"/>
              </a:solidFill>
            </a:endParaRPr>
          </a:p>
          <a:p>
            <a:pPr marL="0" indent="0">
              <a:buNone/>
            </a:pPr>
            <a:r>
              <a:rPr lang="en-US" sz="2400" i="1" dirty="0" smtClean="0">
                <a:solidFill>
                  <a:srgbClr val="0000FF"/>
                </a:solidFill>
              </a:rPr>
              <a:t>“La </a:t>
            </a:r>
            <a:r>
              <a:rPr lang="en-US" sz="2400" i="1" dirty="0" err="1" smtClean="0">
                <a:solidFill>
                  <a:srgbClr val="0000FF"/>
                </a:solidFill>
              </a:rPr>
              <a:t>razón</a:t>
            </a:r>
            <a:r>
              <a:rPr lang="en-US" sz="2400" i="1" dirty="0" smtClean="0">
                <a:solidFill>
                  <a:srgbClr val="0000FF"/>
                </a:solidFill>
              </a:rPr>
              <a:t> </a:t>
            </a:r>
            <a:r>
              <a:rPr lang="en-US" sz="2400" i="1" dirty="0" err="1" smtClean="0">
                <a:solidFill>
                  <a:srgbClr val="0000FF"/>
                </a:solidFill>
              </a:rPr>
              <a:t>que</a:t>
            </a:r>
            <a:r>
              <a:rPr lang="en-US" sz="2400" i="1" dirty="0" smtClean="0">
                <a:solidFill>
                  <a:srgbClr val="0000FF"/>
                </a:solidFill>
              </a:rPr>
              <a:t> el </a:t>
            </a:r>
            <a:r>
              <a:rPr lang="en-US" sz="2400" i="1" dirty="0" err="1" smtClean="0">
                <a:solidFill>
                  <a:srgbClr val="0000FF"/>
                </a:solidFill>
              </a:rPr>
              <a:t>asegurador</a:t>
            </a:r>
            <a:r>
              <a:rPr lang="en-US" sz="2400" i="1" dirty="0" smtClean="0">
                <a:solidFill>
                  <a:srgbClr val="0000FF"/>
                </a:solidFill>
              </a:rPr>
              <a:t> </a:t>
            </a:r>
            <a:r>
              <a:rPr lang="en-US" sz="2400" i="1" dirty="0" err="1" smtClean="0">
                <a:solidFill>
                  <a:srgbClr val="0000FF"/>
                </a:solidFill>
              </a:rPr>
              <a:t>está</a:t>
            </a:r>
            <a:r>
              <a:rPr lang="en-US" sz="2400" i="1" dirty="0" smtClean="0">
                <a:solidFill>
                  <a:srgbClr val="0000FF"/>
                </a:solidFill>
              </a:rPr>
              <a:t> </a:t>
            </a:r>
            <a:r>
              <a:rPr lang="en-US" sz="2400" i="1" dirty="0" err="1" smtClean="0">
                <a:solidFill>
                  <a:srgbClr val="0000FF"/>
                </a:solidFill>
              </a:rPr>
              <a:t>dispuesto</a:t>
            </a:r>
            <a:r>
              <a:rPr lang="en-US" sz="2400" i="1" dirty="0" smtClean="0">
                <a:solidFill>
                  <a:srgbClr val="0000FF"/>
                </a:solidFill>
              </a:rPr>
              <a:t> a </a:t>
            </a:r>
            <a:r>
              <a:rPr lang="en-US" sz="2400" i="1" dirty="0" err="1" smtClean="0">
                <a:solidFill>
                  <a:srgbClr val="0000FF"/>
                </a:solidFill>
              </a:rPr>
              <a:t>prestar</a:t>
            </a:r>
            <a:r>
              <a:rPr lang="en-US" sz="2400" i="1" dirty="0" smtClean="0">
                <a:solidFill>
                  <a:srgbClr val="0000FF"/>
                </a:solidFill>
              </a:rPr>
              <a:t> en </a:t>
            </a:r>
            <a:r>
              <a:rPr lang="en-US" sz="2400" i="1" dirty="0" err="1" smtClean="0">
                <a:solidFill>
                  <a:srgbClr val="0000FF"/>
                </a:solidFill>
              </a:rPr>
              <a:t>estos</a:t>
            </a:r>
            <a:r>
              <a:rPr lang="en-US" sz="2400" i="1" dirty="0" smtClean="0">
                <a:solidFill>
                  <a:srgbClr val="0000FF"/>
                </a:solidFill>
              </a:rPr>
              <a:t> </a:t>
            </a:r>
            <a:r>
              <a:rPr lang="en-US" sz="2400" i="1" dirty="0" err="1" smtClean="0">
                <a:solidFill>
                  <a:srgbClr val="0000FF"/>
                </a:solidFill>
              </a:rPr>
              <a:t>términos</a:t>
            </a:r>
            <a:r>
              <a:rPr lang="en-US" sz="2400" i="1" dirty="0" smtClean="0">
                <a:solidFill>
                  <a:srgbClr val="0000FF"/>
                </a:solidFill>
              </a:rPr>
              <a:t> tan </a:t>
            </a:r>
            <a:r>
              <a:rPr lang="en-US" sz="2400" i="1" dirty="0" err="1" smtClean="0">
                <a:solidFill>
                  <a:srgbClr val="0000FF"/>
                </a:solidFill>
              </a:rPr>
              <a:t>flexibles</a:t>
            </a:r>
            <a:r>
              <a:rPr lang="en-US" sz="2400" i="1" dirty="0" smtClean="0">
                <a:solidFill>
                  <a:srgbClr val="0000FF"/>
                </a:solidFill>
              </a:rPr>
              <a:t>, </a:t>
            </a:r>
            <a:r>
              <a:rPr lang="en-US" sz="2400" i="1" dirty="0" err="1" smtClean="0">
                <a:solidFill>
                  <a:srgbClr val="0000FF"/>
                </a:solidFill>
              </a:rPr>
              <a:t>es</a:t>
            </a:r>
            <a:r>
              <a:rPr lang="en-US" sz="2400" i="1" dirty="0" smtClean="0">
                <a:solidFill>
                  <a:srgbClr val="0000FF"/>
                </a:solidFill>
              </a:rPr>
              <a:t> </a:t>
            </a:r>
            <a:r>
              <a:rPr lang="en-US" sz="2400" i="1" dirty="0" err="1" smtClean="0">
                <a:solidFill>
                  <a:srgbClr val="0000FF"/>
                </a:solidFill>
              </a:rPr>
              <a:t>que</a:t>
            </a:r>
            <a:r>
              <a:rPr lang="en-US" sz="2400" i="1" dirty="0" smtClean="0">
                <a:solidFill>
                  <a:srgbClr val="0000FF"/>
                </a:solidFill>
              </a:rPr>
              <a:t> </a:t>
            </a:r>
            <a:r>
              <a:rPr lang="en-US" sz="2400" i="1" dirty="0" err="1" smtClean="0">
                <a:solidFill>
                  <a:srgbClr val="0000FF"/>
                </a:solidFill>
              </a:rPr>
              <a:t>tiene</a:t>
            </a:r>
            <a:r>
              <a:rPr lang="en-US" sz="2400" i="1" dirty="0" smtClean="0">
                <a:solidFill>
                  <a:srgbClr val="0000FF"/>
                </a:solidFill>
              </a:rPr>
              <a:t> </a:t>
            </a:r>
            <a:r>
              <a:rPr lang="en-US" sz="2400" i="1" dirty="0" err="1" smtClean="0">
                <a:solidFill>
                  <a:srgbClr val="0000FF"/>
                </a:solidFill>
              </a:rPr>
              <a:t>como</a:t>
            </a:r>
            <a:r>
              <a:rPr lang="en-US" sz="2400" i="1" dirty="0" smtClean="0">
                <a:solidFill>
                  <a:srgbClr val="0000FF"/>
                </a:solidFill>
              </a:rPr>
              <a:t> </a:t>
            </a:r>
            <a:r>
              <a:rPr lang="en-US" sz="2400" i="1" dirty="0" err="1" smtClean="0">
                <a:solidFill>
                  <a:srgbClr val="0000FF"/>
                </a:solidFill>
              </a:rPr>
              <a:t>colateral</a:t>
            </a:r>
            <a:r>
              <a:rPr lang="en-US" sz="2400" i="1" dirty="0" smtClean="0">
                <a:solidFill>
                  <a:srgbClr val="0000FF"/>
                </a:solidFill>
              </a:rPr>
              <a:t> el </a:t>
            </a:r>
            <a:r>
              <a:rPr lang="en-US" sz="2400" i="1" dirty="0" err="1" smtClean="0">
                <a:solidFill>
                  <a:srgbClr val="0000FF"/>
                </a:solidFill>
              </a:rPr>
              <a:t>beneficio</a:t>
            </a:r>
            <a:r>
              <a:rPr lang="en-US" sz="2400" i="1" dirty="0" smtClean="0">
                <a:solidFill>
                  <a:srgbClr val="0000FF"/>
                </a:solidFill>
              </a:rPr>
              <a:t> de </a:t>
            </a:r>
            <a:r>
              <a:rPr lang="en-US" sz="2400" i="1" dirty="0" err="1" smtClean="0">
                <a:solidFill>
                  <a:srgbClr val="0000FF"/>
                </a:solidFill>
              </a:rPr>
              <a:t>muerte</a:t>
            </a:r>
            <a:r>
              <a:rPr lang="en-US" sz="2400" i="1" dirty="0" smtClean="0">
                <a:solidFill>
                  <a:srgbClr val="0000FF"/>
                </a:solidFill>
              </a:rPr>
              <a:t> de la </a:t>
            </a:r>
            <a:r>
              <a:rPr lang="en-US" sz="2400" i="1" dirty="0" err="1" smtClean="0">
                <a:solidFill>
                  <a:srgbClr val="0000FF"/>
                </a:solidFill>
              </a:rPr>
              <a:t>póliza</a:t>
            </a:r>
            <a:r>
              <a:rPr lang="en-US" sz="2400" i="1" dirty="0" smtClean="0">
                <a:solidFill>
                  <a:srgbClr val="0000FF"/>
                </a:solidFill>
              </a:rPr>
              <a:t>.” – </a:t>
            </a:r>
            <a:r>
              <a:rPr lang="en-US" sz="2400" i="1" dirty="0">
                <a:solidFill>
                  <a:srgbClr val="0000FF"/>
                </a:solidFill>
              </a:rPr>
              <a:t>Lara </a:t>
            </a:r>
            <a:r>
              <a:rPr lang="en-US" sz="2400" i="1" dirty="0" smtClean="0">
                <a:solidFill>
                  <a:srgbClr val="0000FF"/>
                </a:solidFill>
              </a:rPr>
              <a:t>&amp;</a:t>
            </a:r>
            <a:r>
              <a:rPr lang="en-US" sz="2400" i="1" dirty="0">
                <a:solidFill>
                  <a:srgbClr val="0000FF"/>
                </a:solidFill>
              </a:rPr>
              <a:t> Murphy </a:t>
            </a:r>
            <a:endParaRPr lang="en-US" sz="2400" dirty="0">
              <a:solidFill>
                <a:srgbClr val="0000FF"/>
              </a:solidFill>
            </a:endParaRPr>
          </a:p>
          <a:p>
            <a:pPr marL="0" indent="0">
              <a:buNone/>
            </a:pPr>
            <a:r>
              <a:rPr lang="en-US" sz="2400" i="1" dirty="0" smtClean="0">
                <a:solidFill>
                  <a:srgbClr val="00B050"/>
                </a:solidFill>
              </a:rPr>
              <a:t>“No </a:t>
            </a:r>
            <a:r>
              <a:rPr lang="en-US" sz="2400" i="1" dirty="0" err="1" smtClean="0">
                <a:solidFill>
                  <a:srgbClr val="00B050"/>
                </a:solidFill>
              </a:rPr>
              <a:t>nos</a:t>
            </a:r>
            <a:r>
              <a:rPr lang="en-US" sz="2400" i="1" dirty="0" smtClean="0">
                <a:solidFill>
                  <a:srgbClr val="00B050"/>
                </a:solidFill>
              </a:rPr>
              <a:t> </a:t>
            </a:r>
            <a:r>
              <a:rPr lang="en-US" sz="2400" i="1" dirty="0" err="1" smtClean="0">
                <a:solidFill>
                  <a:srgbClr val="00B050"/>
                </a:solidFill>
              </a:rPr>
              <a:t>damos</a:t>
            </a:r>
            <a:r>
              <a:rPr lang="en-US" sz="2400" i="1" dirty="0" smtClean="0">
                <a:solidFill>
                  <a:srgbClr val="00B050"/>
                </a:solidFill>
              </a:rPr>
              <a:t> </a:t>
            </a:r>
            <a:r>
              <a:rPr lang="en-US" sz="2400" i="1" dirty="0" err="1" smtClean="0">
                <a:solidFill>
                  <a:srgbClr val="00B050"/>
                </a:solidFill>
              </a:rPr>
              <a:t>cuenta</a:t>
            </a:r>
            <a:r>
              <a:rPr lang="en-US" sz="2400" i="1" dirty="0" smtClean="0">
                <a:solidFill>
                  <a:srgbClr val="00B050"/>
                </a:solidFill>
              </a:rPr>
              <a:t> de </a:t>
            </a:r>
            <a:r>
              <a:rPr lang="en-US" sz="2400" i="1" dirty="0" err="1" smtClean="0">
                <a:solidFill>
                  <a:srgbClr val="00B050"/>
                </a:solidFill>
              </a:rPr>
              <a:t>que</a:t>
            </a:r>
            <a:r>
              <a:rPr lang="en-US" sz="2400" i="1" dirty="0" smtClean="0">
                <a:solidFill>
                  <a:srgbClr val="00B050"/>
                </a:solidFill>
              </a:rPr>
              <a:t> </a:t>
            </a:r>
            <a:r>
              <a:rPr lang="en-US" sz="2400" i="1" dirty="0" err="1" smtClean="0">
                <a:solidFill>
                  <a:srgbClr val="00B050"/>
                </a:solidFill>
              </a:rPr>
              <a:t>tanta</a:t>
            </a:r>
            <a:r>
              <a:rPr lang="en-US" sz="2400" i="1" dirty="0" smtClean="0">
                <a:solidFill>
                  <a:srgbClr val="00B050"/>
                </a:solidFill>
              </a:rPr>
              <a:t> </a:t>
            </a:r>
            <a:r>
              <a:rPr lang="en-US" sz="2400" i="1" dirty="0" err="1" smtClean="0">
                <a:solidFill>
                  <a:srgbClr val="00B050"/>
                </a:solidFill>
              </a:rPr>
              <a:t>libertad</a:t>
            </a:r>
            <a:r>
              <a:rPr lang="en-US" sz="2400" i="1" dirty="0" smtClean="0">
                <a:solidFill>
                  <a:srgbClr val="00B050"/>
                </a:solidFill>
              </a:rPr>
              <a:t> </a:t>
            </a:r>
            <a:r>
              <a:rPr lang="en-US" sz="2400" i="1" dirty="0" err="1" smtClean="0">
                <a:solidFill>
                  <a:srgbClr val="00B050"/>
                </a:solidFill>
              </a:rPr>
              <a:t>financiera</a:t>
            </a:r>
            <a:r>
              <a:rPr lang="en-US" sz="2400" i="1" dirty="0" smtClean="0">
                <a:solidFill>
                  <a:srgbClr val="00B050"/>
                </a:solidFill>
              </a:rPr>
              <a:t> </a:t>
            </a:r>
            <a:r>
              <a:rPr lang="en-US" sz="2400" i="1" dirty="0" err="1" smtClean="0">
                <a:solidFill>
                  <a:srgbClr val="00B050"/>
                </a:solidFill>
              </a:rPr>
              <a:t>podemos</a:t>
            </a:r>
            <a:r>
              <a:rPr lang="en-US" sz="2400" i="1" dirty="0" smtClean="0">
                <a:solidFill>
                  <a:srgbClr val="00B050"/>
                </a:solidFill>
              </a:rPr>
              <a:t> </a:t>
            </a:r>
            <a:r>
              <a:rPr lang="en-US" sz="2400" i="1" dirty="0" err="1" smtClean="0">
                <a:solidFill>
                  <a:srgbClr val="00B050"/>
                </a:solidFill>
              </a:rPr>
              <a:t>alcanzar</a:t>
            </a:r>
            <a:r>
              <a:rPr lang="en-US" sz="2400" i="1" dirty="0" smtClean="0">
                <a:solidFill>
                  <a:srgbClr val="00B050"/>
                </a:solidFill>
              </a:rPr>
              <a:t> </a:t>
            </a:r>
            <a:r>
              <a:rPr lang="en-US" sz="2400" i="1" dirty="0" err="1" smtClean="0">
                <a:solidFill>
                  <a:srgbClr val="00B050"/>
                </a:solidFill>
              </a:rPr>
              <a:t>usando</a:t>
            </a:r>
            <a:r>
              <a:rPr lang="en-US" sz="2400" i="1" dirty="0" smtClean="0">
                <a:solidFill>
                  <a:srgbClr val="00B050"/>
                </a:solidFill>
              </a:rPr>
              <a:t> la </a:t>
            </a:r>
            <a:r>
              <a:rPr lang="en-US" sz="2400" i="1" dirty="0" err="1" smtClean="0">
                <a:solidFill>
                  <a:srgbClr val="00B050"/>
                </a:solidFill>
              </a:rPr>
              <a:t>capacidad</a:t>
            </a:r>
            <a:r>
              <a:rPr lang="en-US" sz="2400" i="1" dirty="0" smtClean="0">
                <a:solidFill>
                  <a:srgbClr val="00B050"/>
                </a:solidFill>
              </a:rPr>
              <a:t> de </a:t>
            </a:r>
            <a:r>
              <a:rPr lang="en-US" sz="2400" i="1" dirty="0" err="1" smtClean="0">
                <a:solidFill>
                  <a:srgbClr val="00B050"/>
                </a:solidFill>
              </a:rPr>
              <a:t>credito</a:t>
            </a:r>
            <a:r>
              <a:rPr lang="en-US" sz="2400" i="1" dirty="0" smtClean="0">
                <a:solidFill>
                  <a:srgbClr val="00B050"/>
                </a:solidFill>
              </a:rPr>
              <a:t> </a:t>
            </a:r>
            <a:r>
              <a:rPr lang="en-US" sz="2400" i="1" dirty="0" err="1" smtClean="0">
                <a:solidFill>
                  <a:srgbClr val="00B050"/>
                </a:solidFill>
              </a:rPr>
              <a:t>que</a:t>
            </a:r>
            <a:r>
              <a:rPr lang="en-US" sz="2400" i="1" dirty="0" smtClean="0">
                <a:solidFill>
                  <a:srgbClr val="00B050"/>
                </a:solidFill>
              </a:rPr>
              <a:t> </a:t>
            </a:r>
            <a:r>
              <a:rPr lang="en-US" sz="2400" i="1" dirty="0" err="1" smtClean="0">
                <a:solidFill>
                  <a:srgbClr val="00B050"/>
                </a:solidFill>
              </a:rPr>
              <a:t>esta</a:t>
            </a:r>
            <a:r>
              <a:rPr lang="en-US" sz="2400" i="1" dirty="0" smtClean="0">
                <a:solidFill>
                  <a:srgbClr val="00B050"/>
                </a:solidFill>
              </a:rPr>
              <a:t> </a:t>
            </a:r>
            <a:r>
              <a:rPr lang="en-US" sz="2400" i="1" dirty="0" err="1" smtClean="0">
                <a:solidFill>
                  <a:srgbClr val="00B050"/>
                </a:solidFill>
              </a:rPr>
              <a:t>disponible</a:t>
            </a:r>
            <a:r>
              <a:rPr lang="en-US" sz="2400" i="1" dirty="0" smtClean="0">
                <a:solidFill>
                  <a:srgbClr val="00B050"/>
                </a:solidFill>
              </a:rPr>
              <a:t> </a:t>
            </a:r>
            <a:r>
              <a:rPr lang="en-US" sz="2400" i="1" dirty="0" err="1" smtClean="0">
                <a:solidFill>
                  <a:srgbClr val="00B050"/>
                </a:solidFill>
              </a:rPr>
              <a:t>para</a:t>
            </a:r>
            <a:r>
              <a:rPr lang="en-US" sz="2400" i="1" dirty="0" smtClean="0">
                <a:solidFill>
                  <a:srgbClr val="00B050"/>
                </a:solidFill>
              </a:rPr>
              <a:t> </a:t>
            </a:r>
            <a:r>
              <a:rPr lang="en-US" sz="2400" i="1" dirty="0" err="1" smtClean="0">
                <a:solidFill>
                  <a:srgbClr val="00B050"/>
                </a:solidFill>
              </a:rPr>
              <a:t>nosotros</a:t>
            </a:r>
            <a:r>
              <a:rPr lang="en-US" sz="2400" i="1" dirty="0" smtClean="0">
                <a:solidFill>
                  <a:srgbClr val="00B050"/>
                </a:solidFill>
              </a:rPr>
              <a:t> </a:t>
            </a:r>
            <a:r>
              <a:rPr lang="en-US" sz="2400" i="1" dirty="0" err="1" smtClean="0">
                <a:solidFill>
                  <a:srgbClr val="00B050"/>
                </a:solidFill>
              </a:rPr>
              <a:t>si</a:t>
            </a:r>
            <a:r>
              <a:rPr lang="en-US" sz="2400" i="1" dirty="0" smtClean="0">
                <a:solidFill>
                  <a:srgbClr val="00B050"/>
                </a:solidFill>
              </a:rPr>
              <a:t> </a:t>
            </a:r>
            <a:r>
              <a:rPr lang="en-US" sz="2400" i="1" dirty="0" err="1" smtClean="0">
                <a:solidFill>
                  <a:srgbClr val="00B050"/>
                </a:solidFill>
              </a:rPr>
              <a:t>somos</a:t>
            </a:r>
            <a:r>
              <a:rPr lang="en-US" sz="2400" i="1" dirty="0" smtClean="0">
                <a:solidFill>
                  <a:srgbClr val="00B050"/>
                </a:solidFill>
              </a:rPr>
              <a:t> </a:t>
            </a:r>
            <a:r>
              <a:rPr lang="en-US" sz="2400" i="1" dirty="0" err="1" smtClean="0">
                <a:solidFill>
                  <a:srgbClr val="00B050"/>
                </a:solidFill>
              </a:rPr>
              <a:t>dueños</a:t>
            </a:r>
            <a:r>
              <a:rPr lang="en-US" sz="2400" i="1" dirty="0" smtClean="0">
                <a:solidFill>
                  <a:srgbClr val="00B050"/>
                </a:solidFill>
              </a:rPr>
              <a:t> de </a:t>
            </a:r>
            <a:r>
              <a:rPr lang="en-US" sz="2400" i="1" dirty="0" err="1" smtClean="0">
                <a:solidFill>
                  <a:srgbClr val="00B050"/>
                </a:solidFill>
              </a:rPr>
              <a:t>una</a:t>
            </a:r>
            <a:r>
              <a:rPr lang="en-US" sz="2400" i="1" dirty="0" smtClean="0">
                <a:solidFill>
                  <a:srgbClr val="00B050"/>
                </a:solidFill>
              </a:rPr>
              <a:t> </a:t>
            </a:r>
            <a:r>
              <a:rPr lang="en-US" sz="2400" i="1" dirty="0" err="1" smtClean="0">
                <a:solidFill>
                  <a:srgbClr val="00B050"/>
                </a:solidFill>
              </a:rPr>
              <a:t>poliza</a:t>
            </a:r>
            <a:r>
              <a:rPr lang="en-US" sz="2400" i="1" dirty="0" smtClean="0">
                <a:solidFill>
                  <a:srgbClr val="00B050"/>
                </a:solidFill>
              </a:rPr>
              <a:t> de </a:t>
            </a:r>
            <a:r>
              <a:rPr lang="en-US" sz="2400" i="1" dirty="0" err="1" smtClean="0">
                <a:solidFill>
                  <a:srgbClr val="00B050"/>
                </a:solidFill>
              </a:rPr>
              <a:t>seguros</a:t>
            </a:r>
            <a:r>
              <a:rPr lang="en-US" sz="2400" i="1" dirty="0" smtClean="0">
                <a:solidFill>
                  <a:srgbClr val="00B050"/>
                </a:solidFill>
              </a:rPr>
              <a:t>.”</a:t>
            </a:r>
            <a:r>
              <a:rPr lang="en-US" sz="2400" dirty="0" smtClean="0">
                <a:solidFill>
                  <a:srgbClr val="00B050"/>
                </a:solidFill>
              </a:rPr>
              <a:t> </a:t>
            </a:r>
          </a:p>
          <a:p>
            <a:pPr marL="0" indent="0" algn="r">
              <a:buNone/>
            </a:pPr>
            <a:r>
              <a:rPr lang="en-US" sz="2400" i="1" dirty="0" smtClean="0">
                <a:solidFill>
                  <a:srgbClr val="00B050"/>
                </a:solidFill>
              </a:rPr>
              <a:t>– </a:t>
            </a:r>
            <a:r>
              <a:rPr lang="en-US" sz="2400" i="1" dirty="0">
                <a:solidFill>
                  <a:srgbClr val="00B050"/>
                </a:solidFill>
              </a:rPr>
              <a:t>Dwayne </a:t>
            </a:r>
            <a:r>
              <a:rPr lang="en-US" sz="2400" i="1" dirty="0" err="1" smtClean="0">
                <a:solidFill>
                  <a:srgbClr val="00B050"/>
                </a:solidFill>
              </a:rPr>
              <a:t>Burnell</a:t>
            </a:r>
            <a:endParaRPr lang="en-US" sz="2400" dirty="0">
              <a:solidFill>
                <a:srgbClr val="00B050"/>
              </a:solidFill>
            </a:endParaRPr>
          </a:p>
        </p:txBody>
      </p:sp>
    </p:spTree>
    <p:extLst>
      <p:ext uri="{BB962C8B-B14F-4D97-AF65-F5344CB8AC3E}">
        <p14:creationId xmlns:p14="http://schemas.microsoft.com/office/powerpoint/2010/main" xmlns="" val="2515845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1470025"/>
          </a:xfrm>
        </p:spPr>
        <p:txBody>
          <a:bodyPr>
            <a:normAutofit fontScale="90000"/>
          </a:bodyPr>
          <a:lstStyle/>
          <a:p>
            <a:r>
              <a:rPr lang="en-US" b="1" dirty="0" smtClean="0"/>
              <a:t>LESSON </a:t>
            </a:r>
            <a:r>
              <a:rPr lang="en-US" b="1" dirty="0" smtClean="0"/>
              <a:t>5: </a:t>
            </a:r>
            <a:r>
              <a:rPr lang="en-US" b="1" dirty="0" smtClean="0"/>
              <a:t>TRADITIONAL BANKING </a:t>
            </a:r>
            <a:r>
              <a:rPr lang="en-US" b="1" dirty="0" smtClean="0"/>
              <a:t>VS “YOUR OWN BANK”</a:t>
            </a:r>
            <a:endParaRPr lang="en-US" dirty="0"/>
          </a:p>
        </p:txBody>
      </p:sp>
      <p:sp>
        <p:nvSpPr>
          <p:cNvPr id="3" name="Subtitle 2"/>
          <p:cNvSpPr>
            <a:spLocks noGrp="1"/>
          </p:cNvSpPr>
          <p:nvPr>
            <p:ph type="subTitle" idx="1"/>
          </p:nvPr>
        </p:nvSpPr>
        <p:spPr/>
        <p:txBody>
          <a:bodyPr/>
          <a:lstStyle/>
          <a:p>
            <a:endParaRPr lang="en-US" dirty="0"/>
          </a:p>
        </p:txBody>
      </p:sp>
      <p:pic>
        <p:nvPicPr>
          <p:cNvPr id="6" name="Picture 5" descr="bank 2.jpg"/>
          <p:cNvPicPr>
            <a:picLocks noChangeAspect="1"/>
          </p:cNvPicPr>
          <p:nvPr/>
        </p:nvPicPr>
        <p:blipFill>
          <a:blip r:embed="rId2" cstate="print"/>
          <a:stretch>
            <a:fillRect/>
          </a:stretch>
        </p:blipFill>
        <p:spPr>
          <a:xfrm>
            <a:off x="1447800" y="2667000"/>
            <a:ext cx="6183993" cy="381952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800" b="1" dirty="0" err="1" smtClean="0"/>
              <a:t>Por</a:t>
            </a:r>
            <a:r>
              <a:rPr lang="en-US" sz="4800" b="1" dirty="0" smtClean="0"/>
              <a:t> </a:t>
            </a:r>
            <a:r>
              <a:rPr lang="en-US" sz="4800" b="1" dirty="0" err="1" smtClean="0"/>
              <a:t>qué</a:t>
            </a:r>
            <a:r>
              <a:rPr lang="en-US" sz="4800" b="1" dirty="0" smtClean="0"/>
              <a:t> </a:t>
            </a:r>
            <a:r>
              <a:rPr lang="en-US" sz="4800" b="1" dirty="0" err="1" smtClean="0"/>
              <a:t>Préstamos</a:t>
            </a:r>
            <a:r>
              <a:rPr lang="en-US" sz="4800" b="1" dirty="0" smtClean="0"/>
              <a:t> de </a:t>
            </a:r>
            <a:r>
              <a:rPr lang="en-US" sz="4800" b="1" dirty="0" err="1" smtClean="0"/>
              <a:t>Pólizas</a:t>
            </a:r>
            <a:r>
              <a:rPr lang="en-US" sz="4800" b="1" dirty="0" smtClean="0"/>
              <a:t>?</a:t>
            </a:r>
            <a:endParaRPr lang="en-US" sz="4800" b="1" dirty="0"/>
          </a:p>
        </p:txBody>
      </p:sp>
      <p:sp>
        <p:nvSpPr>
          <p:cNvPr id="3" name="Content Placeholder 2"/>
          <p:cNvSpPr>
            <a:spLocks noGrp="1"/>
          </p:cNvSpPr>
          <p:nvPr>
            <p:ph idx="1"/>
          </p:nvPr>
        </p:nvSpPr>
        <p:spPr>
          <a:xfrm>
            <a:off x="457200" y="1600200"/>
            <a:ext cx="8229600" cy="5257800"/>
          </a:xfrm>
        </p:spPr>
        <p:txBody>
          <a:bodyPr>
            <a:normAutofit fontScale="62500" lnSpcReduction="20000"/>
          </a:bodyPr>
          <a:lstStyle/>
          <a:p>
            <a:r>
              <a:rPr lang="en-US" dirty="0" err="1" smtClean="0"/>
              <a:t>Tú</a:t>
            </a:r>
            <a:r>
              <a:rPr lang="en-US" dirty="0" smtClean="0"/>
              <a:t>, </a:t>
            </a:r>
            <a:r>
              <a:rPr lang="en-US" dirty="0" err="1" smtClean="0"/>
              <a:t>como</a:t>
            </a:r>
            <a:r>
              <a:rPr lang="en-US" dirty="0" smtClean="0"/>
              <a:t> el </a:t>
            </a:r>
            <a:r>
              <a:rPr lang="en-US" dirty="0" err="1" smtClean="0"/>
              <a:t>propietario</a:t>
            </a:r>
            <a:r>
              <a:rPr lang="en-US" dirty="0" smtClean="0"/>
              <a:t> de </a:t>
            </a:r>
            <a:r>
              <a:rPr lang="en-US" dirty="0" err="1" smtClean="0"/>
              <a:t>tu</a:t>
            </a:r>
            <a:r>
              <a:rPr lang="en-US" dirty="0" smtClean="0"/>
              <a:t> </a:t>
            </a:r>
            <a:r>
              <a:rPr lang="en-US" dirty="0" err="1" smtClean="0"/>
              <a:t>póliza</a:t>
            </a:r>
            <a:r>
              <a:rPr lang="en-US" dirty="0" smtClean="0"/>
              <a:t>, </a:t>
            </a:r>
            <a:r>
              <a:rPr lang="en-US" dirty="0" err="1" smtClean="0"/>
              <a:t>que</a:t>
            </a:r>
            <a:r>
              <a:rPr lang="en-US" dirty="0" smtClean="0"/>
              <a:t> </a:t>
            </a:r>
            <a:r>
              <a:rPr lang="en-US" dirty="0" err="1" smtClean="0"/>
              <a:t>esta</a:t>
            </a:r>
            <a:r>
              <a:rPr lang="en-US" dirty="0" smtClean="0"/>
              <a:t> </a:t>
            </a:r>
            <a:r>
              <a:rPr lang="en-US" dirty="0" err="1" smtClean="0"/>
              <a:t>diseñada</a:t>
            </a:r>
            <a:r>
              <a:rPr lang="en-US" dirty="0" smtClean="0"/>
              <a:t> </a:t>
            </a:r>
            <a:r>
              <a:rPr lang="en-US" dirty="0" err="1" smtClean="0"/>
              <a:t>para</a:t>
            </a:r>
            <a:r>
              <a:rPr lang="en-US" dirty="0" smtClean="0"/>
              <a:t> </a:t>
            </a:r>
            <a:r>
              <a:rPr lang="en-US" dirty="0" err="1" smtClean="0"/>
              <a:t>permitirte</a:t>
            </a:r>
            <a:r>
              <a:rPr lang="en-US" dirty="0" smtClean="0"/>
              <a:t> SER TU PROPIO BANCO, </a:t>
            </a:r>
            <a:r>
              <a:rPr lang="en-US" dirty="0" err="1" smtClean="0"/>
              <a:t>tienes</a:t>
            </a:r>
            <a:r>
              <a:rPr lang="en-US" dirty="0" smtClean="0"/>
              <a:t> </a:t>
            </a:r>
            <a:r>
              <a:rPr lang="en-US" dirty="0"/>
              <a:t>control </a:t>
            </a:r>
            <a:r>
              <a:rPr lang="en-US" dirty="0" err="1" smtClean="0"/>
              <a:t>absoluto</a:t>
            </a:r>
            <a:r>
              <a:rPr lang="en-US" dirty="0" smtClean="0"/>
              <a:t> de la </a:t>
            </a:r>
            <a:r>
              <a:rPr lang="en-US" dirty="0" err="1" smtClean="0"/>
              <a:t>función</a:t>
            </a:r>
            <a:r>
              <a:rPr lang="en-US" dirty="0" smtClean="0"/>
              <a:t> de la </a:t>
            </a:r>
            <a:r>
              <a:rPr lang="en-US" dirty="0" err="1" smtClean="0"/>
              <a:t>inversión</a:t>
            </a:r>
            <a:r>
              <a:rPr lang="en-US" dirty="0" smtClean="0"/>
              <a:t>.</a:t>
            </a:r>
          </a:p>
          <a:p>
            <a:r>
              <a:rPr lang="en-US" dirty="0" err="1" smtClean="0"/>
              <a:t>Tienes</a:t>
            </a:r>
            <a:r>
              <a:rPr lang="en-US" dirty="0" smtClean="0"/>
              <a:t> el </a:t>
            </a:r>
            <a:r>
              <a:rPr lang="en-US" dirty="0" err="1" smtClean="0"/>
              <a:t>derecho</a:t>
            </a:r>
            <a:r>
              <a:rPr lang="en-US" dirty="0" smtClean="0"/>
              <a:t> de </a:t>
            </a:r>
            <a:r>
              <a:rPr lang="en-US" dirty="0" err="1" smtClean="0"/>
              <a:t>pedir</a:t>
            </a:r>
            <a:r>
              <a:rPr lang="en-US" dirty="0" smtClean="0"/>
              <a:t> </a:t>
            </a:r>
            <a:r>
              <a:rPr lang="en-US" dirty="0" err="1" smtClean="0"/>
              <a:t>prestado</a:t>
            </a:r>
            <a:r>
              <a:rPr lang="en-US" dirty="0" smtClean="0"/>
              <a:t> de </a:t>
            </a:r>
            <a:r>
              <a:rPr lang="en-US" dirty="0" err="1" smtClean="0"/>
              <a:t>tu</a:t>
            </a:r>
            <a:r>
              <a:rPr lang="en-US" dirty="0" smtClean="0"/>
              <a:t> </a:t>
            </a:r>
            <a:r>
              <a:rPr lang="en-US" dirty="0" err="1" smtClean="0"/>
              <a:t>póliza</a:t>
            </a:r>
            <a:r>
              <a:rPr lang="en-US" dirty="0" smtClean="0"/>
              <a:t> antes </a:t>
            </a:r>
            <a:r>
              <a:rPr lang="en-US" dirty="0" err="1" smtClean="0"/>
              <a:t>que</a:t>
            </a:r>
            <a:r>
              <a:rPr lang="en-US" dirty="0" smtClean="0"/>
              <a:t> </a:t>
            </a:r>
            <a:r>
              <a:rPr lang="en-US" dirty="0" err="1" smtClean="0"/>
              <a:t>nadie</a:t>
            </a:r>
            <a:r>
              <a:rPr lang="en-US" dirty="0" smtClean="0"/>
              <a:t>.</a:t>
            </a:r>
          </a:p>
          <a:p>
            <a:r>
              <a:rPr lang="en-US" dirty="0" err="1" smtClean="0"/>
              <a:t>Esto</a:t>
            </a:r>
            <a:r>
              <a:rPr lang="en-US" dirty="0" smtClean="0"/>
              <a:t> </a:t>
            </a:r>
            <a:r>
              <a:rPr lang="en-US" dirty="0" err="1" smtClean="0"/>
              <a:t>te</a:t>
            </a:r>
            <a:r>
              <a:rPr lang="en-US" dirty="0" smtClean="0"/>
              <a:t> </a:t>
            </a:r>
            <a:r>
              <a:rPr lang="en-US" dirty="0" err="1" smtClean="0"/>
              <a:t>da</a:t>
            </a:r>
            <a:r>
              <a:rPr lang="en-US" dirty="0" smtClean="0"/>
              <a:t> control </a:t>
            </a:r>
            <a:r>
              <a:rPr lang="en-US" dirty="0" err="1" smtClean="0"/>
              <a:t>absoluto</a:t>
            </a:r>
            <a:r>
              <a:rPr lang="en-US" dirty="0" smtClean="0"/>
              <a:t> de </a:t>
            </a:r>
            <a:r>
              <a:rPr lang="en-US" dirty="0" err="1" smtClean="0"/>
              <a:t>tu</a:t>
            </a:r>
            <a:r>
              <a:rPr lang="en-US" dirty="0" smtClean="0"/>
              <a:t> </a:t>
            </a:r>
            <a:r>
              <a:rPr lang="en-US" dirty="0" err="1" smtClean="0"/>
              <a:t>destino</a:t>
            </a:r>
            <a:r>
              <a:rPr lang="en-US" dirty="0" smtClean="0"/>
              <a:t>.</a:t>
            </a:r>
          </a:p>
          <a:p>
            <a:r>
              <a:rPr lang="en-US" i="1" dirty="0" err="1" smtClean="0">
                <a:solidFill>
                  <a:srgbClr val="00B050"/>
                </a:solidFill>
              </a:rPr>
              <a:t>Tu</a:t>
            </a:r>
            <a:r>
              <a:rPr lang="en-US" i="1" dirty="0" smtClean="0">
                <a:solidFill>
                  <a:srgbClr val="00B050"/>
                </a:solidFill>
              </a:rPr>
              <a:t> </a:t>
            </a:r>
            <a:r>
              <a:rPr lang="en-US" i="1" dirty="0" err="1" smtClean="0">
                <a:solidFill>
                  <a:srgbClr val="00B050"/>
                </a:solidFill>
              </a:rPr>
              <a:t>puedes</a:t>
            </a:r>
            <a:r>
              <a:rPr lang="en-US" i="1" dirty="0" smtClean="0">
                <a:solidFill>
                  <a:srgbClr val="00B050"/>
                </a:solidFill>
              </a:rPr>
              <a:t> </a:t>
            </a:r>
            <a:r>
              <a:rPr lang="en-US" i="1" dirty="0" err="1" smtClean="0">
                <a:solidFill>
                  <a:srgbClr val="00B050"/>
                </a:solidFill>
              </a:rPr>
              <a:t>pagar</a:t>
            </a:r>
            <a:r>
              <a:rPr lang="en-US" i="1" dirty="0" smtClean="0">
                <a:solidFill>
                  <a:srgbClr val="00B050"/>
                </a:solidFill>
              </a:rPr>
              <a:t> el </a:t>
            </a:r>
            <a:r>
              <a:rPr lang="en-US" i="1" dirty="0" err="1" smtClean="0">
                <a:solidFill>
                  <a:srgbClr val="00B050"/>
                </a:solidFill>
              </a:rPr>
              <a:t>prestamo</a:t>
            </a:r>
            <a:r>
              <a:rPr lang="en-US" i="1" dirty="0" smtClean="0">
                <a:solidFill>
                  <a:srgbClr val="00B050"/>
                </a:solidFill>
              </a:rPr>
              <a:t> en el </a:t>
            </a:r>
            <a:r>
              <a:rPr lang="en-US" i="1" dirty="0" err="1" smtClean="0">
                <a:solidFill>
                  <a:srgbClr val="00B050"/>
                </a:solidFill>
              </a:rPr>
              <a:t>tiempo</a:t>
            </a:r>
            <a:r>
              <a:rPr lang="en-US" i="1" dirty="0" smtClean="0">
                <a:solidFill>
                  <a:srgbClr val="00B050"/>
                </a:solidFill>
              </a:rPr>
              <a:t> </a:t>
            </a:r>
            <a:r>
              <a:rPr lang="en-US" i="1" dirty="0" err="1" smtClean="0">
                <a:solidFill>
                  <a:srgbClr val="00B050"/>
                </a:solidFill>
              </a:rPr>
              <a:t>que</a:t>
            </a:r>
            <a:r>
              <a:rPr lang="en-US" i="1" dirty="0" smtClean="0">
                <a:solidFill>
                  <a:srgbClr val="00B050"/>
                </a:solidFill>
              </a:rPr>
              <a:t> </a:t>
            </a:r>
            <a:r>
              <a:rPr lang="en-US" i="1" dirty="0" err="1" smtClean="0">
                <a:solidFill>
                  <a:srgbClr val="00B050"/>
                </a:solidFill>
              </a:rPr>
              <a:t>te</a:t>
            </a:r>
            <a:r>
              <a:rPr lang="en-US" i="1" dirty="0" smtClean="0">
                <a:solidFill>
                  <a:srgbClr val="00B050"/>
                </a:solidFill>
              </a:rPr>
              <a:t> </a:t>
            </a:r>
            <a:r>
              <a:rPr lang="en-US" i="1" dirty="0" err="1" smtClean="0">
                <a:solidFill>
                  <a:srgbClr val="00B050"/>
                </a:solidFill>
              </a:rPr>
              <a:t>sientas</a:t>
            </a:r>
            <a:r>
              <a:rPr lang="en-US" i="1" dirty="0" smtClean="0">
                <a:solidFill>
                  <a:srgbClr val="00B050"/>
                </a:solidFill>
              </a:rPr>
              <a:t> </a:t>
            </a:r>
            <a:r>
              <a:rPr lang="en-US" i="1" dirty="0" err="1" smtClean="0">
                <a:solidFill>
                  <a:srgbClr val="00B050"/>
                </a:solidFill>
              </a:rPr>
              <a:t>agusto</a:t>
            </a:r>
            <a:r>
              <a:rPr lang="en-US" i="1" dirty="0" smtClean="0">
                <a:solidFill>
                  <a:srgbClr val="00B050"/>
                </a:solidFill>
              </a:rPr>
              <a:t>, </a:t>
            </a:r>
            <a:r>
              <a:rPr lang="en-US" i="1" dirty="0" err="1" smtClean="0">
                <a:solidFill>
                  <a:srgbClr val="00B050"/>
                </a:solidFill>
              </a:rPr>
              <a:t>creando</a:t>
            </a:r>
            <a:r>
              <a:rPr lang="en-US" i="1" dirty="0" smtClean="0">
                <a:solidFill>
                  <a:srgbClr val="00B050"/>
                </a:solidFill>
              </a:rPr>
              <a:t> </a:t>
            </a:r>
            <a:r>
              <a:rPr lang="en-US" i="1" dirty="0" err="1" smtClean="0">
                <a:solidFill>
                  <a:srgbClr val="00B050"/>
                </a:solidFill>
              </a:rPr>
              <a:t>tus</a:t>
            </a:r>
            <a:r>
              <a:rPr lang="en-US" i="1" dirty="0" smtClean="0">
                <a:solidFill>
                  <a:srgbClr val="00B050"/>
                </a:solidFill>
              </a:rPr>
              <a:t> </a:t>
            </a:r>
            <a:r>
              <a:rPr lang="en-US" i="1" dirty="0" err="1" smtClean="0">
                <a:solidFill>
                  <a:srgbClr val="00B050"/>
                </a:solidFill>
              </a:rPr>
              <a:t>propios</a:t>
            </a:r>
            <a:r>
              <a:rPr lang="en-US" i="1" dirty="0" smtClean="0">
                <a:solidFill>
                  <a:srgbClr val="00B050"/>
                </a:solidFill>
              </a:rPr>
              <a:t> </a:t>
            </a:r>
            <a:r>
              <a:rPr lang="en-US" i="1" dirty="0" err="1" smtClean="0">
                <a:solidFill>
                  <a:srgbClr val="00B050"/>
                </a:solidFill>
              </a:rPr>
              <a:t>terminos</a:t>
            </a:r>
            <a:r>
              <a:rPr lang="en-US" i="1" dirty="0" smtClean="0">
                <a:solidFill>
                  <a:srgbClr val="00B050"/>
                </a:solidFill>
              </a:rPr>
              <a:t> de </a:t>
            </a:r>
            <a:r>
              <a:rPr lang="en-US" i="1" dirty="0" err="1" smtClean="0">
                <a:solidFill>
                  <a:srgbClr val="00B050"/>
                </a:solidFill>
              </a:rPr>
              <a:t>pago</a:t>
            </a:r>
            <a:r>
              <a:rPr lang="en-US" i="1" dirty="0" smtClean="0">
                <a:solidFill>
                  <a:srgbClr val="00B050"/>
                </a:solidFill>
              </a:rPr>
              <a:t>.</a:t>
            </a:r>
            <a:endParaRPr lang="en-US" dirty="0">
              <a:solidFill>
                <a:srgbClr val="00B050"/>
              </a:solidFill>
            </a:endParaRPr>
          </a:p>
          <a:p>
            <a:r>
              <a:rPr lang="en-US" i="1" dirty="0" err="1" smtClean="0">
                <a:solidFill>
                  <a:srgbClr val="00B050"/>
                </a:solidFill>
              </a:rPr>
              <a:t>Puedes</a:t>
            </a:r>
            <a:r>
              <a:rPr lang="en-US" i="1" dirty="0" smtClean="0">
                <a:solidFill>
                  <a:srgbClr val="00B050"/>
                </a:solidFill>
              </a:rPr>
              <a:t> </a:t>
            </a:r>
            <a:r>
              <a:rPr lang="en-US" i="1" dirty="0" err="1" smtClean="0">
                <a:solidFill>
                  <a:srgbClr val="00B050"/>
                </a:solidFill>
              </a:rPr>
              <a:t>pagar</a:t>
            </a:r>
            <a:r>
              <a:rPr lang="en-US" i="1" dirty="0" smtClean="0">
                <a:solidFill>
                  <a:srgbClr val="00B050"/>
                </a:solidFill>
              </a:rPr>
              <a:t> el </a:t>
            </a:r>
            <a:r>
              <a:rPr lang="en-US" i="1" dirty="0" err="1" smtClean="0">
                <a:solidFill>
                  <a:srgbClr val="00B050"/>
                </a:solidFill>
              </a:rPr>
              <a:t>prestamo</a:t>
            </a:r>
            <a:r>
              <a:rPr lang="en-US" i="1" dirty="0" smtClean="0">
                <a:solidFill>
                  <a:srgbClr val="00B050"/>
                </a:solidFill>
              </a:rPr>
              <a:t> en el </a:t>
            </a:r>
            <a:r>
              <a:rPr lang="en-US" i="1" dirty="0" err="1" smtClean="0">
                <a:solidFill>
                  <a:srgbClr val="00B050"/>
                </a:solidFill>
              </a:rPr>
              <a:t>calendario</a:t>
            </a:r>
            <a:r>
              <a:rPr lang="en-US" i="1" dirty="0" smtClean="0">
                <a:solidFill>
                  <a:srgbClr val="00B050"/>
                </a:solidFill>
              </a:rPr>
              <a:t> </a:t>
            </a:r>
            <a:r>
              <a:rPr lang="en-US" i="1" dirty="0" err="1" smtClean="0">
                <a:solidFill>
                  <a:srgbClr val="00B050"/>
                </a:solidFill>
              </a:rPr>
              <a:t>que</a:t>
            </a:r>
            <a:r>
              <a:rPr lang="en-US" i="1" dirty="0" smtClean="0">
                <a:solidFill>
                  <a:srgbClr val="00B050"/>
                </a:solidFill>
              </a:rPr>
              <a:t> </a:t>
            </a:r>
            <a:r>
              <a:rPr lang="en-US" i="1" dirty="0" err="1" smtClean="0">
                <a:solidFill>
                  <a:srgbClr val="00B050"/>
                </a:solidFill>
              </a:rPr>
              <a:t>gustes</a:t>
            </a:r>
            <a:r>
              <a:rPr lang="en-US" i="1" dirty="0" smtClean="0">
                <a:solidFill>
                  <a:srgbClr val="00B050"/>
                </a:solidFill>
              </a:rPr>
              <a:t>. </a:t>
            </a:r>
            <a:r>
              <a:rPr lang="en-US" i="1" dirty="0" err="1" smtClean="0">
                <a:solidFill>
                  <a:srgbClr val="00B050"/>
                </a:solidFill>
              </a:rPr>
              <a:t>Tener</a:t>
            </a:r>
            <a:r>
              <a:rPr lang="en-US" i="1" dirty="0" smtClean="0">
                <a:solidFill>
                  <a:srgbClr val="00B050"/>
                </a:solidFill>
              </a:rPr>
              <a:t> </a:t>
            </a:r>
            <a:r>
              <a:rPr lang="en-US" i="1" dirty="0" err="1" smtClean="0">
                <a:solidFill>
                  <a:srgbClr val="00B050"/>
                </a:solidFill>
              </a:rPr>
              <a:t>pagos</a:t>
            </a:r>
            <a:r>
              <a:rPr lang="en-US" i="1" dirty="0" smtClean="0">
                <a:solidFill>
                  <a:srgbClr val="00B050"/>
                </a:solidFill>
              </a:rPr>
              <a:t> de </a:t>
            </a:r>
            <a:r>
              <a:rPr lang="en-US" i="1" dirty="0" err="1" smtClean="0">
                <a:solidFill>
                  <a:srgbClr val="00B050"/>
                </a:solidFill>
              </a:rPr>
              <a:t>prestamo</a:t>
            </a:r>
            <a:r>
              <a:rPr lang="en-US" i="1" dirty="0" smtClean="0">
                <a:solidFill>
                  <a:srgbClr val="00B050"/>
                </a:solidFill>
              </a:rPr>
              <a:t> </a:t>
            </a:r>
            <a:r>
              <a:rPr lang="en-US" i="1" dirty="0" err="1" smtClean="0">
                <a:solidFill>
                  <a:srgbClr val="00B050"/>
                </a:solidFill>
              </a:rPr>
              <a:t>flexibles</a:t>
            </a:r>
            <a:r>
              <a:rPr lang="en-US" i="1" dirty="0" smtClean="0">
                <a:solidFill>
                  <a:srgbClr val="00B050"/>
                </a:solidFill>
              </a:rPr>
              <a:t> son un </a:t>
            </a:r>
            <a:r>
              <a:rPr lang="en-US" i="1" dirty="0" err="1" smtClean="0">
                <a:solidFill>
                  <a:srgbClr val="00B050"/>
                </a:solidFill>
              </a:rPr>
              <a:t>beneficio</a:t>
            </a:r>
            <a:r>
              <a:rPr lang="en-US" i="1" dirty="0" smtClean="0">
                <a:solidFill>
                  <a:srgbClr val="00B050"/>
                </a:solidFill>
              </a:rPr>
              <a:t> </a:t>
            </a:r>
            <a:r>
              <a:rPr lang="en-US" i="1" dirty="0" err="1" smtClean="0">
                <a:solidFill>
                  <a:srgbClr val="00B050"/>
                </a:solidFill>
              </a:rPr>
              <a:t>muy</a:t>
            </a:r>
            <a:r>
              <a:rPr lang="en-US" i="1" dirty="0" smtClean="0">
                <a:solidFill>
                  <a:srgbClr val="00B050"/>
                </a:solidFill>
              </a:rPr>
              <a:t> </a:t>
            </a:r>
            <a:r>
              <a:rPr lang="en-US" i="1" dirty="0" err="1" smtClean="0">
                <a:solidFill>
                  <a:srgbClr val="00B050"/>
                </a:solidFill>
              </a:rPr>
              <a:t>significativo</a:t>
            </a:r>
            <a:r>
              <a:rPr lang="en-US" i="1" dirty="0" smtClean="0">
                <a:solidFill>
                  <a:srgbClr val="00B050"/>
                </a:solidFill>
              </a:rPr>
              <a:t>. </a:t>
            </a:r>
            <a:r>
              <a:rPr lang="en-US" i="1" dirty="0" err="1" smtClean="0">
                <a:solidFill>
                  <a:srgbClr val="00B050"/>
                </a:solidFill>
              </a:rPr>
              <a:t>Tu</a:t>
            </a:r>
            <a:r>
              <a:rPr lang="en-US" i="1" dirty="0" smtClean="0">
                <a:solidFill>
                  <a:srgbClr val="00B050"/>
                </a:solidFill>
              </a:rPr>
              <a:t> </a:t>
            </a:r>
            <a:r>
              <a:rPr lang="en-US" i="1" dirty="0" err="1" smtClean="0">
                <a:solidFill>
                  <a:srgbClr val="00B050"/>
                </a:solidFill>
              </a:rPr>
              <a:t>puedes</a:t>
            </a:r>
            <a:r>
              <a:rPr lang="en-US" i="1" dirty="0" smtClean="0">
                <a:solidFill>
                  <a:srgbClr val="00B050"/>
                </a:solidFill>
              </a:rPr>
              <a:t> </a:t>
            </a:r>
            <a:r>
              <a:rPr lang="en-US" i="1" dirty="0" err="1" smtClean="0">
                <a:solidFill>
                  <a:srgbClr val="00B050"/>
                </a:solidFill>
              </a:rPr>
              <a:t>decidir</a:t>
            </a:r>
            <a:r>
              <a:rPr lang="en-US" i="1" dirty="0" smtClean="0">
                <a:solidFill>
                  <a:srgbClr val="00B050"/>
                </a:solidFill>
              </a:rPr>
              <a:t> </a:t>
            </a:r>
            <a:r>
              <a:rPr lang="en-US" i="1" dirty="0" err="1" smtClean="0">
                <a:solidFill>
                  <a:srgbClr val="00B050"/>
                </a:solidFill>
              </a:rPr>
              <a:t>porque</a:t>
            </a:r>
            <a:r>
              <a:rPr lang="en-US" i="1" dirty="0" smtClean="0">
                <a:solidFill>
                  <a:srgbClr val="00B050"/>
                </a:solidFill>
              </a:rPr>
              <a:t> </a:t>
            </a:r>
            <a:r>
              <a:rPr lang="en-US" i="1" dirty="0" err="1" smtClean="0">
                <a:solidFill>
                  <a:srgbClr val="00B050"/>
                </a:solidFill>
              </a:rPr>
              <a:t>tu</a:t>
            </a:r>
            <a:r>
              <a:rPr lang="en-US" i="1" dirty="0" smtClean="0">
                <a:solidFill>
                  <a:srgbClr val="00B050"/>
                </a:solidFill>
              </a:rPr>
              <a:t> </a:t>
            </a:r>
            <a:r>
              <a:rPr lang="en-US" i="1" dirty="0" err="1" smtClean="0">
                <a:solidFill>
                  <a:srgbClr val="00B050"/>
                </a:solidFill>
              </a:rPr>
              <a:t>estas</a:t>
            </a:r>
            <a:r>
              <a:rPr lang="en-US" i="1" dirty="0" smtClean="0">
                <a:solidFill>
                  <a:srgbClr val="00B050"/>
                </a:solidFill>
              </a:rPr>
              <a:t> en control.</a:t>
            </a:r>
            <a:endParaRPr lang="en-US" dirty="0">
              <a:solidFill>
                <a:srgbClr val="00B050"/>
              </a:solidFill>
            </a:endParaRPr>
          </a:p>
          <a:p>
            <a:r>
              <a:rPr lang="en-US" dirty="0">
                <a:solidFill>
                  <a:srgbClr val="00B050"/>
                </a:solidFill>
              </a:rPr>
              <a:t> </a:t>
            </a:r>
            <a:r>
              <a:rPr lang="en-US" i="1" dirty="0" smtClean="0">
                <a:solidFill>
                  <a:srgbClr val="00B050"/>
                </a:solidFill>
              </a:rPr>
              <a:t>Si </a:t>
            </a:r>
            <a:r>
              <a:rPr lang="en-US" i="1" dirty="0" err="1" smtClean="0">
                <a:solidFill>
                  <a:srgbClr val="00B050"/>
                </a:solidFill>
              </a:rPr>
              <a:t>tu</a:t>
            </a:r>
            <a:r>
              <a:rPr lang="en-US" i="1" dirty="0" smtClean="0">
                <a:solidFill>
                  <a:srgbClr val="00B050"/>
                </a:solidFill>
              </a:rPr>
              <a:t> </a:t>
            </a:r>
            <a:r>
              <a:rPr lang="en-US" i="1" dirty="0" err="1" smtClean="0">
                <a:solidFill>
                  <a:srgbClr val="00B050"/>
                </a:solidFill>
              </a:rPr>
              <a:t>préstamo</a:t>
            </a:r>
            <a:r>
              <a:rPr lang="en-US" i="1" dirty="0" smtClean="0">
                <a:solidFill>
                  <a:srgbClr val="00B050"/>
                </a:solidFill>
              </a:rPr>
              <a:t> o el </a:t>
            </a:r>
            <a:r>
              <a:rPr lang="en-US" i="1" dirty="0" err="1" smtClean="0">
                <a:solidFill>
                  <a:srgbClr val="00B050"/>
                </a:solidFill>
              </a:rPr>
              <a:t>interes</a:t>
            </a:r>
            <a:r>
              <a:rPr lang="en-US" i="1" dirty="0" smtClean="0">
                <a:solidFill>
                  <a:srgbClr val="00B050"/>
                </a:solidFill>
              </a:rPr>
              <a:t> del </a:t>
            </a:r>
            <a:r>
              <a:rPr lang="en-US" i="1" dirty="0" err="1" smtClean="0">
                <a:solidFill>
                  <a:srgbClr val="00B050"/>
                </a:solidFill>
              </a:rPr>
              <a:t>préstamo</a:t>
            </a:r>
            <a:r>
              <a:rPr lang="en-US" i="1" dirty="0" smtClean="0">
                <a:solidFill>
                  <a:srgbClr val="00B050"/>
                </a:solidFill>
              </a:rPr>
              <a:t> no </a:t>
            </a:r>
            <a:r>
              <a:rPr lang="en-US" i="1" dirty="0" err="1" smtClean="0">
                <a:solidFill>
                  <a:srgbClr val="00B050"/>
                </a:solidFill>
              </a:rPr>
              <a:t>están</a:t>
            </a:r>
            <a:r>
              <a:rPr lang="en-US" i="1" dirty="0" smtClean="0">
                <a:solidFill>
                  <a:srgbClr val="00B050"/>
                </a:solidFill>
              </a:rPr>
              <a:t> </a:t>
            </a:r>
            <a:r>
              <a:rPr lang="en-US" i="1" dirty="0" err="1" smtClean="0">
                <a:solidFill>
                  <a:srgbClr val="00B050"/>
                </a:solidFill>
              </a:rPr>
              <a:t>completamente</a:t>
            </a:r>
            <a:r>
              <a:rPr lang="en-US" i="1" dirty="0" smtClean="0">
                <a:solidFill>
                  <a:srgbClr val="00B050"/>
                </a:solidFill>
              </a:rPr>
              <a:t> </a:t>
            </a:r>
            <a:r>
              <a:rPr lang="en-US" i="1" dirty="0" err="1" smtClean="0">
                <a:solidFill>
                  <a:srgbClr val="00B050"/>
                </a:solidFill>
              </a:rPr>
              <a:t>pagados</a:t>
            </a:r>
            <a:r>
              <a:rPr lang="en-US" i="1" dirty="0" smtClean="0">
                <a:solidFill>
                  <a:srgbClr val="00B050"/>
                </a:solidFill>
              </a:rPr>
              <a:t> en el </a:t>
            </a:r>
            <a:r>
              <a:rPr lang="en-US" i="1" dirty="0" err="1" smtClean="0">
                <a:solidFill>
                  <a:srgbClr val="00B050"/>
                </a:solidFill>
              </a:rPr>
              <a:t>momento</a:t>
            </a:r>
            <a:r>
              <a:rPr lang="en-US" i="1" dirty="0" smtClean="0">
                <a:solidFill>
                  <a:srgbClr val="00B050"/>
                </a:solidFill>
              </a:rPr>
              <a:t> </a:t>
            </a:r>
            <a:r>
              <a:rPr lang="en-US" i="1" dirty="0" err="1" smtClean="0">
                <a:solidFill>
                  <a:srgbClr val="00B050"/>
                </a:solidFill>
              </a:rPr>
              <a:t>que</a:t>
            </a:r>
            <a:r>
              <a:rPr lang="en-US" i="1" dirty="0" smtClean="0">
                <a:solidFill>
                  <a:srgbClr val="00B050"/>
                </a:solidFill>
              </a:rPr>
              <a:t> </a:t>
            </a:r>
            <a:r>
              <a:rPr lang="en-US" i="1" dirty="0" err="1" smtClean="0">
                <a:solidFill>
                  <a:srgbClr val="00B050"/>
                </a:solidFill>
              </a:rPr>
              <a:t>mueres</a:t>
            </a:r>
            <a:r>
              <a:rPr lang="en-US" i="1" dirty="0" smtClean="0">
                <a:solidFill>
                  <a:srgbClr val="00B050"/>
                </a:solidFill>
              </a:rPr>
              <a:t>, son </a:t>
            </a:r>
            <a:r>
              <a:rPr lang="en-US" i="1" dirty="0" err="1" smtClean="0">
                <a:solidFill>
                  <a:srgbClr val="00B050"/>
                </a:solidFill>
              </a:rPr>
              <a:t>simplemente</a:t>
            </a:r>
            <a:r>
              <a:rPr lang="en-US" i="1" dirty="0" smtClean="0">
                <a:solidFill>
                  <a:srgbClr val="00B050"/>
                </a:solidFill>
              </a:rPr>
              <a:t> </a:t>
            </a:r>
            <a:r>
              <a:rPr lang="en-US" i="1" dirty="0" err="1" smtClean="0">
                <a:solidFill>
                  <a:srgbClr val="00B050"/>
                </a:solidFill>
              </a:rPr>
              <a:t>substraidos</a:t>
            </a:r>
            <a:r>
              <a:rPr lang="en-US" i="1" dirty="0" smtClean="0">
                <a:solidFill>
                  <a:srgbClr val="00B050"/>
                </a:solidFill>
              </a:rPr>
              <a:t> de </a:t>
            </a:r>
            <a:r>
              <a:rPr lang="en-US" i="1" dirty="0" err="1" smtClean="0">
                <a:solidFill>
                  <a:srgbClr val="00B050"/>
                </a:solidFill>
              </a:rPr>
              <a:t>tu</a:t>
            </a:r>
            <a:r>
              <a:rPr lang="en-US" i="1" dirty="0" smtClean="0">
                <a:solidFill>
                  <a:srgbClr val="00B050"/>
                </a:solidFill>
              </a:rPr>
              <a:t> </a:t>
            </a:r>
            <a:r>
              <a:rPr lang="en-US" i="1" dirty="0" err="1" smtClean="0">
                <a:solidFill>
                  <a:srgbClr val="00B050"/>
                </a:solidFill>
              </a:rPr>
              <a:t>beneficio</a:t>
            </a:r>
            <a:r>
              <a:rPr lang="en-US" i="1" dirty="0" smtClean="0">
                <a:solidFill>
                  <a:srgbClr val="00B050"/>
                </a:solidFill>
              </a:rPr>
              <a:t> de </a:t>
            </a:r>
            <a:r>
              <a:rPr lang="en-US" i="1" dirty="0" err="1" smtClean="0">
                <a:solidFill>
                  <a:srgbClr val="00B050"/>
                </a:solidFill>
              </a:rPr>
              <a:t>muerte</a:t>
            </a:r>
            <a:r>
              <a:rPr lang="en-US" i="1" dirty="0" smtClean="0">
                <a:solidFill>
                  <a:srgbClr val="00B050"/>
                </a:solidFill>
              </a:rPr>
              <a:t>. Y no son </a:t>
            </a:r>
            <a:r>
              <a:rPr lang="en-US" i="1" dirty="0" err="1" smtClean="0">
                <a:solidFill>
                  <a:srgbClr val="00B050"/>
                </a:solidFill>
              </a:rPr>
              <a:t>considerados</a:t>
            </a:r>
            <a:r>
              <a:rPr lang="en-US" i="1" dirty="0" smtClean="0">
                <a:solidFill>
                  <a:srgbClr val="00B050"/>
                </a:solidFill>
              </a:rPr>
              <a:t> </a:t>
            </a:r>
            <a:r>
              <a:rPr lang="en-US" i="1" dirty="0" err="1" smtClean="0">
                <a:solidFill>
                  <a:srgbClr val="00B050"/>
                </a:solidFill>
              </a:rPr>
              <a:t>como</a:t>
            </a:r>
            <a:r>
              <a:rPr lang="en-US" i="1" dirty="0" smtClean="0">
                <a:solidFill>
                  <a:srgbClr val="00B050"/>
                </a:solidFill>
              </a:rPr>
              <a:t> parte de </a:t>
            </a:r>
            <a:r>
              <a:rPr lang="en-US" i="1" dirty="0" err="1" smtClean="0">
                <a:solidFill>
                  <a:srgbClr val="00B050"/>
                </a:solidFill>
              </a:rPr>
              <a:t>pago</a:t>
            </a:r>
            <a:r>
              <a:rPr lang="en-US" i="1" dirty="0" smtClean="0">
                <a:solidFill>
                  <a:srgbClr val="00B050"/>
                </a:solidFill>
              </a:rPr>
              <a:t> de </a:t>
            </a:r>
            <a:r>
              <a:rPr lang="en-US" i="1" dirty="0" err="1" smtClean="0">
                <a:solidFill>
                  <a:srgbClr val="00B050"/>
                </a:solidFill>
              </a:rPr>
              <a:t>impuestos</a:t>
            </a:r>
            <a:r>
              <a:rPr lang="en-US" i="1" dirty="0" smtClean="0">
                <a:solidFill>
                  <a:srgbClr val="00B050"/>
                </a:solidFill>
              </a:rPr>
              <a:t>.</a:t>
            </a:r>
          </a:p>
          <a:p>
            <a:r>
              <a:rPr lang="en-US" i="1" dirty="0" err="1" smtClean="0">
                <a:solidFill>
                  <a:srgbClr val="00B050"/>
                </a:solidFill>
              </a:rPr>
              <a:t>Otra</a:t>
            </a:r>
            <a:r>
              <a:rPr lang="en-US" i="1" dirty="0" smtClean="0">
                <a:solidFill>
                  <a:srgbClr val="00B050"/>
                </a:solidFill>
              </a:rPr>
              <a:t> </a:t>
            </a:r>
            <a:r>
              <a:rPr lang="en-US" i="1" dirty="0" err="1" smtClean="0">
                <a:solidFill>
                  <a:srgbClr val="00B050"/>
                </a:solidFill>
              </a:rPr>
              <a:t>manera</a:t>
            </a:r>
            <a:r>
              <a:rPr lang="en-US" i="1" dirty="0" smtClean="0">
                <a:solidFill>
                  <a:srgbClr val="00B050"/>
                </a:solidFill>
              </a:rPr>
              <a:t> de </a:t>
            </a:r>
            <a:r>
              <a:rPr lang="en-US" i="1" dirty="0" err="1" smtClean="0">
                <a:solidFill>
                  <a:srgbClr val="00B050"/>
                </a:solidFill>
              </a:rPr>
              <a:t>incrementar</a:t>
            </a:r>
            <a:r>
              <a:rPr lang="en-US" i="1" dirty="0" smtClean="0">
                <a:solidFill>
                  <a:srgbClr val="00B050"/>
                </a:solidFill>
              </a:rPr>
              <a:t> la </a:t>
            </a:r>
            <a:r>
              <a:rPr lang="en-US" i="1" dirty="0" err="1" smtClean="0">
                <a:solidFill>
                  <a:srgbClr val="00B050"/>
                </a:solidFill>
              </a:rPr>
              <a:t>cantidad</a:t>
            </a:r>
            <a:r>
              <a:rPr lang="en-US" i="1" dirty="0" smtClean="0">
                <a:solidFill>
                  <a:srgbClr val="00B050"/>
                </a:solidFill>
              </a:rPr>
              <a:t> de </a:t>
            </a:r>
            <a:r>
              <a:rPr lang="en-US" i="1" dirty="0" err="1" smtClean="0">
                <a:solidFill>
                  <a:srgbClr val="00B050"/>
                </a:solidFill>
              </a:rPr>
              <a:t>tus</a:t>
            </a:r>
            <a:r>
              <a:rPr lang="en-US" i="1" dirty="0" smtClean="0">
                <a:solidFill>
                  <a:srgbClr val="00B050"/>
                </a:solidFill>
              </a:rPr>
              <a:t> </a:t>
            </a:r>
            <a:r>
              <a:rPr lang="en-US" i="1" dirty="0" err="1" smtClean="0">
                <a:solidFill>
                  <a:srgbClr val="00B050"/>
                </a:solidFill>
              </a:rPr>
              <a:t>ahorros</a:t>
            </a:r>
            <a:r>
              <a:rPr lang="en-US" i="1" dirty="0" smtClean="0">
                <a:solidFill>
                  <a:srgbClr val="00B050"/>
                </a:solidFill>
              </a:rPr>
              <a:t> </a:t>
            </a:r>
            <a:r>
              <a:rPr lang="en-US" i="1" dirty="0" err="1" smtClean="0">
                <a:solidFill>
                  <a:srgbClr val="00B050"/>
                </a:solidFill>
              </a:rPr>
              <a:t>es</a:t>
            </a:r>
            <a:r>
              <a:rPr lang="en-US" i="1" dirty="0" smtClean="0">
                <a:solidFill>
                  <a:srgbClr val="00B050"/>
                </a:solidFill>
              </a:rPr>
              <a:t> </a:t>
            </a:r>
            <a:r>
              <a:rPr lang="en-US" i="1" dirty="0" err="1" smtClean="0">
                <a:solidFill>
                  <a:srgbClr val="00B050"/>
                </a:solidFill>
              </a:rPr>
              <a:t>abonando</a:t>
            </a:r>
            <a:r>
              <a:rPr lang="en-US" i="1" dirty="0" smtClean="0">
                <a:solidFill>
                  <a:srgbClr val="00B050"/>
                </a:solidFill>
              </a:rPr>
              <a:t> un </a:t>
            </a:r>
            <a:r>
              <a:rPr lang="en-US" i="1" dirty="0" err="1" smtClean="0">
                <a:solidFill>
                  <a:srgbClr val="00B050"/>
                </a:solidFill>
              </a:rPr>
              <a:t>poco</a:t>
            </a:r>
            <a:r>
              <a:rPr lang="en-US" i="1" dirty="0" smtClean="0">
                <a:solidFill>
                  <a:srgbClr val="00B050"/>
                </a:solidFill>
              </a:rPr>
              <a:t> </a:t>
            </a:r>
            <a:r>
              <a:rPr lang="en-US" i="1" dirty="0" err="1" smtClean="0">
                <a:solidFill>
                  <a:srgbClr val="00B050"/>
                </a:solidFill>
              </a:rPr>
              <a:t>mas</a:t>
            </a:r>
            <a:r>
              <a:rPr lang="en-US" i="1" dirty="0" smtClean="0">
                <a:solidFill>
                  <a:srgbClr val="00B050"/>
                </a:solidFill>
              </a:rPr>
              <a:t> </a:t>
            </a:r>
            <a:r>
              <a:rPr lang="en-US" i="1" dirty="0" err="1" smtClean="0">
                <a:solidFill>
                  <a:srgbClr val="00B050"/>
                </a:solidFill>
              </a:rPr>
              <a:t>dinero</a:t>
            </a:r>
            <a:r>
              <a:rPr lang="en-US" i="1" dirty="0" smtClean="0">
                <a:solidFill>
                  <a:srgbClr val="00B050"/>
                </a:solidFill>
              </a:rPr>
              <a:t> a </a:t>
            </a:r>
            <a:r>
              <a:rPr lang="en-US" i="1" dirty="0" err="1" smtClean="0">
                <a:solidFill>
                  <a:srgbClr val="00B050"/>
                </a:solidFill>
              </a:rPr>
              <a:t>tu</a:t>
            </a:r>
            <a:r>
              <a:rPr lang="en-US" i="1" dirty="0" smtClean="0">
                <a:solidFill>
                  <a:srgbClr val="00B050"/>
                </a:solidFill>
              </a:rPr>
              <a:t> </a:t>
            </a:r>
            <a:r>
              <a:rPr lang="en-US" i="1" dirty="0" err="1" smtClean="0">
                <a:solidFill>
                  <a:srgbClr val="00B050"/>
                </a:solidFill>
              </a:rPr>
              <a:t>póliza</a:t>
            </a:r>
            <a:r>
              <a:rPr lang="en-US" i="1" dirty="0" smtClean="0">
                <a:solidFill>
                  <a:srgbClr val="00B050"/>
                </a:solidFill>
              </a:rPr>
              <a:t>. El % </a:t>
            </a:r>
            <a:r>
              <a:rPr lang="en-US" i="1" dirty="0" err="1" smtClean="0">
                <a:solidFill>
                  <a:srgbClr val="00B050"/>
                </a:solidFill>
              </a:rPr>
              <a:t>adicional</a:t>
            </a:r>
            <a:r>
              <a:rPr lang="en-US" i="1" dirty="0" smtClean="0">
                <a:solidFill>
                  <a:srgbClr val="00B050"/>
                </a:solidFill>
              </a:rPr>
              <a:t> </a:t>
            </a:r>
            <a:r>
              <a:rPr lang="en-US" i="1" dirty="0" err="1" smtClean="0">
                <a:solidFill>
                  <a:srgbClr val="00B050"/>
                </a:solidFill>
              </a:rPr>
              <a:t>arriba</a:t>
            </a:r>
            <a:r>
              <a:rPr lang="en-US" i="1" dirty="0" smtClean="0">
                <a:solidFill>
                  <a:srgbClr val="00B050"/>
                </a:solidFill>
              </a:rPr>
              <a:t> del </a:t>
            </a:r>
            <a:r>
              <a:rPr lang="en-US" i="1" dirty="0" err="1" smtClean="0">
                <a:solidFill>
                  <a:srgbClr val="00B050"/>
                </a:solidFill>
              </a:rPr>
              <a:t>minimo</a:t>
            </a:r>
            <a:r>
              <a:rPr lang="en-US" i="1" dirty="0" smtClean="0">
                <a:solidFill>
                  <a:srgbClr val="00B050"/>
                </a:solidFill>
              </a:rPr>
              <a:t> % </a:t>
            </a:r>
            <a:r>
              <a:rPr lang="en-US" i="1" dirty="0" err="1" smtClean="0">
                <a:solidFill>
                  <a:srgbClr val="00B050"/>
                </a:solidFill>
              </a:rPr>
              <a:t>requerido</a:t>
            </a:r>
            <a:r>
              <a:rPr lang="en-US" i="1" dirty="0" smtClean="0">
                <a:solidFill>
                  <a:srgbClr val="00B050"/>
                </a:solidFill>
              </a:rPr>
              <a:t> </a:t>
            </a:r>
            <a:r>
              <a:rPr lang="en-US" i="1" dirty="0" err="1" smtClean="0">
                <a:solidFill>
                  <a:srgbClr val="00B050"/>
                </a:solidFill>
              </a:rPr>
              <a:t>pagara</a:t>
            </a:r>
            <a:r>
              <a:rPr lang="en-US" i="1" dirty="0" smtClean="0">
                <a:solidFill>
                  <a:srgbClr val="00B050"/>
                </a:solidFill>
              </a:rPr>
              <a:t> </a:t>
            </a:r>
            <a:r>
              <a:rPr lang="en-US" i="1" dirty="0" err="1" smtClean="0">
                <a:solidFill>
                  <a:srgbClr val="00B050"/>
                </a:solidFill>
              </a:rPr>
              <a:t>tu</a:t>
            </a:r>
            <a:r>
              <a:rPr lang="en-US" i="1" dirty="0" smtClean="0">
                <a:solidFill>
                  <a:srgbClr val="00B050"/>
                </a:solidFill>
              </a:rPr>
              <a:t> </a:t>
            </a:r>
            <a:r>
              <a:rPr lang="en-US" i="1" dirty="0" err="1" smtClean="0">
                <a:solidFill>
                  <a:srgbClr val="00B050"/>
                </a:solidFill>
              </a:rPr>
              <a:t>préstamo</a:t>
            </a:r>
            <a:r>
              <a:rPr lang="en-US" i="1" dirty="0" smtClean="0">
                <a:solidFill>
                  <a:srgbClr val="00B050"/>
                </a:solidFill>
              </a:rPr>
              <a:t> </a:t>
            </a:r>
            <a:r>
              <a:rPr lang="en-US" i="1" dirty="0" err="1" smtClean="0">
                <a:solidFill>
                  <a:srgbClr val="00B050"/>
                </a:solidFill>
              </a:rPr>
              <a:t>más</a:t>
            </a:r>
            <a:r>
              <a:rPr lang="en-US" i="1" dirty="0" smtClean="0">
                <a:solidFill>
                  <a:srgbClr val="00B050"/>
                </a:solidFill>
              </a:rPr>
              <a:t> pronto y </a:t>
            </a:r>
            <a:r>
              <a:rPr lang="en-US" i="1" dirty="0" err="1" smtClean="0">
                <a:solidFill>
                  <a:srgbClr val="00B050"/>
                </a:solidFill>
              </a:rPr>
              <a:t>ayudara</a:t>
            </a:r>
            <a:r>
              <a:rPr lang="en-US" i="1" dirty="0" smtClean="0">
                <a:solidFill>
                  <a:srgbClr val="00B050"/>
                </a:solidFill>
              </a:rPr>
              <a:t> a </a:t>
            </a:r>
            <a:r>
              <a:rPr lang="en-US" i="1" dirty="0" err="1" smtClean="0">
                <a:solidFill>
                  <a:srgbClr val="00B050"/>
                </a:solidFill>
              </a:rPr>
              <a:t>crecer</a:t>
            </a:r>
            <a:r>
              <a:rPr lang="en-US" i="1" dirty="0" smtClean="0">
                <a:solidFill>
                  <a:srgbClr val="00B050"/>
                </a:solidFill>
              </a:rPr>
              <a:t> </a:t>
            </a:r>
            <a:r>
              <a:rPr lang="en-US" i="1" dirty="0" err="1" smtClean="0">
                <a:solidFill>
                  <a:srgbClr val="00B050"/>
                </a:solidFill>
              </a:rPr>
              <a:t>tu</a:t>
            </a:r>
            <a:r>
              <a:rPr lang="en-US" i="1" dirty="0" smtClean="0">
                <a:solidFill>
                  <a:srgbClr val="00B050"/>
                </a:solidFill>
              </a:rPr>
              <a:t> valor </a:t>
            </a:r>
            <a:r>
              <a:rPr lang="en-US" i="1" dirty="0" err="1" smtClean="0">
                <a:solidFill>
                  <a:srgbClr val="00B050"/>
                </a:solidFill>
              </a:rPr>
              <a:t>acumulado</a:t>
            </a:r>
            <a:r>
              <a:rPr lang="en-US" i="1" dirty="0" smtClean="0">
                <a:solidFill>
                  <a:srgbClr val="00B050"/>
                </a:solidFill>
              </a:rPr>
              <a:t> en </a:t>
            </a:r>
            <a:r>
              <a:rPr lang="en-US" i="1" dirty="0" err="1" smtClean="0">
                <a:solidFill>
                  <a:srgbClr val="00B050"/>
                </a:solidFill>
              </a:rPr>
              <a:t>efectivo</a:t>
            </a:r>
            <a:r>
              <a:rPr lang="en-US" i="1" dirty="0" smtClean="0">
                <a:solidFill>
                  <a:srgbClr val="00B050"/>
                </a:solidFill>
              </a:rPr>
              <a:t>.</a:t>
            </a:r>
            <a:r>
              <a:rPr lang="en-US" i="1" dirty="0" smtClean="0">
                <a:solidFill>
                  <a:srgbClr val="FF0000"/>
                </a:solidFill>
              </a:rPr>
              <a:t> </a:t>
            </a:r>
            <a:r>
              <a:rPr lang="en-US" i="1" dirty="0" smtClean="0">
                <a:solidFill>
                  <a:srgbClr val="00B050"/>
                </a:solidFill>
              </a:rPr>
              <a:t>– Dwayne </a:t>
            </a:r>
            <a:r>
              <a:rPr lang="en-US" i="1" dirty="0" err="1" smtClean="0">
                <a:solidFill>
                  <a:srgbClr val="00B050"/>
                </a:solidFill>
              </a:rPr>
              <a:t>Burnell</a:t>
            </a:r>
            <a:endParaRPr lang="en-US" dirty="0">
              <a:solidFill>
                <a:srgbClr val="00B050"/>
              </a:solidFill>
            </a:endParaRPr>
          </a:p>
          <a:p>
            <a:r>
              <a:rPr lang="en-US" i="1" dirty="0" smtClean="0">
                <a:solidFill>
                  <a:srgbClr val="7030A0"/>
                </a:solidFill>
              </a:rPr>
              <a:t>El “</a:t>
            </a:r>
            <a:r>
              <a:rPr lang="en-US" i="1" dirty="0" err="1" smtClean="0">
                <a:solidFill>
                  <a:srgbClr val="7030A0"/>
                </a:solidFill>
              </a:rPr>
              <a:t>interés</a:t>
            </a:r>
            <a:r>
              <a:rPr lang="en-US" i="1" dirty="0" smtClean="0">
                <a:solidFill>
                  <a:srgbClr val="7030A0"/>
                </a:solidFill>
              </a:rPr>
              <a:t> </a:t>
            </a:r>
            <a:r>
              <a:rPr lang="en-US" i="1" dirty="0" err="1" smtClean="0">
                <a:solidFill>
                  <a:srgbClr val="7030A0"/>
                </a:solidFill>
              </a:rPr>
              <a:t>adicional</a:t>
            </a:r>
            <a:r>
              <a:rPr lang="en-US" i="1" dirty="0" smtClean="0">
                <a:solidFill>
                  <a:srgbClr val="7030A0"/>
                </a:solidFill>
              </a:rPr>
              <a:t>” </a:t>
            </a:r>
            <a:r>
              <a:rPr lang="en-US" i="1" dirty="0" err="1" smtClean="0">
                <a:solidFill>
                  <a:srgbClr val="7030A0"/>
                </a:solidFill>
              </a:rPr>
              <a:t>que</a:t>
            </a:r>
            <a:r>
              <a:rPr lang="en-US" i="1" dirty="0" smtClean="0">
                <a:solidFill>
                  <a:srgbClr val="7030A0"/>
                </a:solidFill>
              </a:rPr>
              <a:t> </a:t>
            </a:r>
            <a:r>
              <a:rPr lang="en-US" i="1" dirty="0" err="1" smtClean="0">
                <a:solidFill>
                  <a:srgbClr val="7030A0"/>
                </a:solidFill>
              </a:rPr>
              <a:t>uno</a:t>
            </a:r>
            <a:r>
              <a:rPr lang="en-US" i="1" dirty="0" smtClean="0">
                <a:solidFill>
                  <a:srgbClr val="7030A0"/>
                </a:solidFill>
              </a:rPr>
              <a:t> </a:t>
            </a:r>
            <a:r>
              <a:rPr lang="en-US" i="1" dirty="0" err="1" smtClean="0">
                <a:solidFill>
                  <a:srgbClr val="7030A0"/>
                </a:solidFill>
              </a:rPr>
              <a:t>paga</a:t>
            </a:r>
            <a:r>
              <a:rPr lang="en-US" i="1" dirty="0" smtClean="0">
                <a:solidFill>
                  <a:srgbClr val="7030A0"/>
                </a:solidFill>
              </a:rPr>
              <a:t> a </a:t>
            </a:r>
            <a:r>
              <a:rPr lang="en-US" i="1" dirty="0" err="1" smtClean="0">
                <a:solidFill>
                  <a:srgbClr val="7030A0"/>
                </a:solidFill>
              </a:rPr>
              <a:t>su</a:t>
            </a:r>
            <a:r>
              <a:rPr lang="en-US" i="1" dirty="0" smtClean="0">
                <a:solidFill>
                  <a:srgbClr val="7030A0"/>
                </a:solidFill>
              </a:rPr>
              <a:t> </a:t>
            </a:r>
            <a:r>
              <a:rPr lang="en-US" i="1" dirty="0" err="1" smtClean="0">
                <a:solidFill>
                  <a:srgbClr val="7030A0"/>
                </a:solidFill>
              </a:rPr>
              <a:t>póliza</a:t>
            </a:r>
            <a:r>
              <a:rPr lang="en-US" i="1" dirty="0" smtClean="0">
                <a:solidFill>
                  <a:srgbClr val="7030A0"/>
                </a:solidFill>
              </a:rPr>
              <a:t>, no </a:t>
            </a:r>
            <a:r>
              <a:rPr lang="en-US" i="1" dirty="0" err="1" smtClean="0">
                <a:solidFill>
                  <a:srgbClr val="7030A0"/>
                </a:solidFill>
              </a:rPr>
              <a:t>es</a:t>
            </a:r>
            <a:r>
              <a:rPr lang="en-US" i="1" dirty="0" smtClean="0">
                <a:solidFill>
                  <a:srgbClr val="7030A0"/>
                </a:solidFill>
              </a:rPr>
              <a:t> en </a:t>
            </a:r>
            <a:r>
              <a:rPr lang="en-US" i="1" dirty="0" err="1" smtClean="0">
                <a:solidFill>
                  <a:srgbClr val="7030A0"/>
                </a:solidFill>
              </a:rPr>
              <a:t>realidad</a:t>
            </a:r>
            <a:r>
              <a:rPr lang="en-US" i="1" dirty="0" smtClean="0">
                <a:solidFill>
                  <a:srgbClr val="7030A0"/>
                </a:solidFill>
              </a:rPr>
              <a:t> el </a:t>
            </a:r>
            <a:r>
              <a:rPr lang="en-US" i="1" dirty="0" err="1" smtClean="0">
                <a:solidFill>
                  <a:srgbClr val="7030A0"/>
                </a:solidFill>
              </a:rPr>
              <a:t>interés</a:t>
            </a:r>
            <a:r>
              <a:rPr lang="en-US" i="1" dirty="0" smtClean="0">
                <a:solidFill>
                  <a:srgbClr val="7030A0"/>
                </a:solidFill>
              </a:rPr>
              <a:t> del </a:t>
            </a:r>
            <a:r>
              <a:rPr lang="en-US" i="1" dirty="0" err="1" smtClean="0">
                <a:solidFill>
                  <a:srgbClr val="7030A0"/>
                </a:solidFill>
              </a:rPr>
              <a:t>préstamo</a:t>
            </a:r>
            <a:r>
              <a:rPr lang="en-US" i="1" dirty="0" smtClean="0">
                <a:solidFill>
                  <a:srgbClr val="7030A0"/>
                </a:solidFill>
              </a:rPr>
              <a:t>. Es </a:t>
            </a:r>
            <a:r>
              <a:rPr lang="en-US" i="1" dirty="0" err="1" smtClean="0">
                <a:solidFill>
                  <a:srgbClr val="7030A0"/>
                </a:solidFill>
              </a:rPr>
              <a:t>una</a:t>
            </a:r>
            <a:r>
              <a:rPr lang="en-US" i="1" dirty="0" smtClean="0">
                <a:solidFill>
                  <a:srgbClr val="7030A0"/>
                </a:solidFill>
              </a:rPr>
              <a:t> prima </a:t>
            </a:r>
            <a:r>
              <a:rPr lang="en-US" i="1" dirty="0" err="1" smtClean="0">
                <a:solidFill>
                  <a:srgbClr val="7030A0"/>
                </a:solidFill>
              </a:rPr>
              <a:t>adicional</a:t>
            </a:r>
            <a:r>
              <a:rPr lang="en-US" i="1" dirty="0" smtClean="0">
                <a:solidFill>
                  <a:srgbClr val="7030A0"/>
                </a:solidFill>
              </a:rPr>
              <a:t>. – R. Nelson Nash</a:t>
            </a:r>
            <a:endParaRPr lang="en-US" dirty="0"/>
          </a:p>
          <a:p>
            <a:endParaRPr lang="en-US" dirty="0"/>
          </a:p>
        </p:txBody>
      </p:sp>
    </p:spTree>
    <p:extLst>
      <p:ext uri="{BB962C8B-B14F-4D97-AF65-F5344CB8AC3E}">
        <p14:creationId xmlns:p14="http://schemas.microsoft.com/office/powerpoint/2010/main" xmlns="" val="130074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b="1" dirty="0" smtClean="0"/>
              <a:t>Resumen de la estrategia de REEMPLAZAR A TU BANCO</a:t>
            </a:r>
            <a:endParaRPr lang="es-MX" b="1" dirty="0"/>
          </a:p>
        </p:txBody>
      </p:sp>
      <p:sp>
        <p:nvSpPr>
          <p:cNvPr id="3" name="Content Placeholder 2"/>
          <p:cNvSpPr>
            <a:spLocks noGrp="1"/>
          </p:cNvSpPr>
          <p:nvPr>
            <p:ph idx="1"/>
          </p:nvPr>
        </p:nvSpPr>
        <p:spPr>
          <a:xfrm>
            <a:off x="609600" y="1447800"/>
            <a:ext cx="8229600" cy="5410200"/>
          </a:xfrm>
        </p:spPr>
        <p:txBody>
          <a:bodyPr>
            <a:normAutofit fontScale="85000" lnSpcReduction="10000"/>
          </a:bodyPr>
          <a:lstStyle/>
          <a:p>
            <a:r>
              <a:rPr lang="es-MX" dirty="0" smtClean="0"/>
              <a:t>Entre mas revises los “beneficios de vida” de aprender a REEMPLAZAR A TU BANCO, vas a preguntarte porque nadie te había dicho esto antes.  </a:t>
            </a:r>
          </a:p>
          <a:p>
            <a:r>
              <a:rPr lang="es-MX" dirty="0" smtClean="0"/>
              <a:t>Requiere el deseo de cambiar tus paradigmas. </a:t>
            </a:r>
          </a:p>
          <a:p>
            <a:r>
              <a:rPr lang="es-MX" dirty="0" smtClean="0"/>
              <a:t>Requiere paciencia. Requiere fe. Requiere consistencia. Requiere una perspectiva diferente.</a:t>
            </a:r>
          </a:p>
          <a:p>
            <a:r>
              <a:rPr lang="es-MX" dirty="0" smtClean="0"/>
              <a:t>Requiere una visión de toda la vida y una estrategia que puede apoyarla.</a:t>
            </a:r>
          </a:p>
          <a:p>
            <a:r>
              <a:rPr lang="es-MX" dirty="0" smtClean="0"/>
              <a:t>Veras que una póliza de seguro de vida no es solo acerca del beneficio de muerte. Una vez que la tengas, veras que no hay otra forma de vivir tu vida. </a:t>
            </a:r>
          </a:p>
          <a:p>
            <a:r>
              <a:rPr lang="es-MX" dirty="0" smtClean="0"/>
              <a:t>¿Por que habrías de querer hacerlo de otra manera?  Puedes TENER tu pastel y también comértelo.  </a:t>
            </a:r>
            <a:endParaRPr lang="es-MX" dirty="0"/>
          </a:p>
        </p:txBody>
      </p:sp>
    </p:spTree>
    <p:extLst>
      <p:ext uri="{BB962C8B-B14F-4D97-AF65-F5344CB8AC3E}">
        <p14:creationId xmlns:p14="http://schemas.microsoft.com/office/powerpoint/2010/main" xmlns="" val="1325117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fontScale="90000"/>
          </a:bodyPr>
          <a:lstStyle/>
          <a:p>
            <a:r>
              <a:rPr lang="en-US" b="1" dirty="0" err="1" smtClean="0"/>
              <a:t>Resumen</a:t>
            </a:r>
            <a:r>
              <a:rPr lang="en-US" b="1" dirty="0" smtClean="0"/>
              <a:t> de </a:t>
            </a:r>
            <a:r>
              <a:rPr lang="en-US" b="1" dirty="0" err="1" smtClean="0"/>
              <a:t>Beneficios</a:t>
            </a:r>
            <a:r>
              <a:rPr lang="en-US" b="1" dirty="0" smtClean="0"/>
              <a:t> de la </a:t>
            </a:r>
            <a:r>
              <a:rPr lang="en-US" b="1" dirty="0" err="1" smtClean="0"/>
              <a:t>estrategia</a:t>
            </a:r>
            <a:r>
              <a:rPr lang="en-US" b="1" dirty="0" smtClean="0"/>
              <a:t> de REEMPLAZAR A TU BANCO</a:t>
            </a:r>
            <a:endParaRPr lang="en-US" b="1"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pPr lvl="0"/>
            <a:r>
              <a:rPr lang="en-US" i="1" dirty="0" err="1" smtClean="0">
                <a:solidFill>
                  <a:srgbClr val="00B050"/>
                </a:solidFill>
              </a:rPr>
              <a:t>Utilizas</a:t>
            </a:r>
            <a:r>
              <a:rPr lang="en-US" i="1" dirty="0" smtClean="0">
                <a:solidFill>
                  <a:srgbClr val="00B050"/>
                </a:solidFill>
              </a:rPr>
              <a:t> la </a:t>
            </a:r>
            <a:r>
              <a:rPr lang="en-US" i="1" dirty="0" err="1" smtClean="0">
                <a:solidFill>
                  <a:srgbClr val="00B050"/>
                </a:solidFill>
              </a:rPr>
              <a:t>facilidad</a:t>
            </a:r>
            <a:r>
              <a:rPr lang="en-US" i="1" dirty="0" smtClean="0">
                <a:solidFill>
                  <a:srgbClr val="00B050"/>
                </a:solidFill>
              </a:rPr>
              <a:t> de </a:t>
            </a:r>
            <a:r>
              <a:rPr lang="en-US" i="1" dirty="0" err="1" smtClean="0">
                <a:solidFill>
                  <a:srgbClr val="00B050"/>
                </a:solidFill>
              </a:rPr>
              <a:t>crédito</a:t>
            </a:r>
            <a:r>
              <a:rPr lang="en-US" i="1" dirty="0" smtClean="0">
                <a:solidFill>
                  <a:srgbClr val="00B050"/>
                </a:solidFill>
              </a:rPr>
              <a:t> de </a:t>
            </a:r>
            <a:r>
              <a:rPr lang="en-US" i="1" dirty="0" err="1" smtClean="0">
                <a:solidFill>
                  <a:srgbClr val="00B050"/>
                </a:solidFill>
              </a:rPr>
              <a:t>tu</a:t>
            </a:r>
            <a:r>
              <a:rPr lang="en-US" i="1" dirty="0" smtClean="0">
                <a:solidFill>
                  <a:srgbClr val="00B050"/>
                </a:solidFill>
              </a:rPr>
              <a:t> </a:t>
            </a:r>
            <a:r>
              <a:rPr lang="en-US" i="1" dirty="0" err="1" smtClean="0">
                <a:solidFill>
                  <a:srgbClr val="00B050"/>
                </a:solidFill>
              </a:rPr>
              <a:t>póliza</a:t>
            </a:r>
            <a:r>
              <a:rPr lang="en-US" i="1" dirty="0" smtClean="0">
                <a:solidFill>
                  <a:srgbClr val="00B050"/>
                </a:solidFill>
              </a:rPr>
              <a:t> </a:t>
            </a:r>
            <a:r>
              <a:rPr lang="en-US" i="1" dirty="0" err="1" smtClean="0">
                <a:solidFill>
                  <a:srgbClr val="00B050"/>
                </a:solidFill>
              </a:rPr>
              <a:t>para</a:t>
            </a:r>
            <a:r>
              <a:rPr lang="en-US" i="1" dirty="0" smtClean="0">
                <a:solidFill>
                  <a:srgbClr val="00B050"/>
                </a:solidFill>
              </a:rPr>
              <a:t> </a:t>
            </a:r>
            <a:r>
              <a:rPr lang="en-US" i="1" dirty="0" err="1" smtClean="0">
                <a:solidFill>
                  <a:srgbClr val="00B050"/>
                </a:solidFill>
              </a:rPr>
              <a:t>compras</a:t>
            </a:r>
            <a:r>
              <a:rPr lang="en-US" i="1" dirty="0" smtClean="0">
                <a:solidFill>
                  <a:srgbClr val="00B050"/>
                </a:solidFill>
              </a:rPr>
              <a:t>. El valor </a:t>
            </a:r>
            <a:r>
              <a:rPr lang="en-US" i="1" dirty="0" err="1" smtClean="0">
                <a:solidFill>
                  <a:srgbClr val="00B050"/>
                </a:solidFill>
              </a:rPr>
              <a:t>acumulado</a:t>
            </a:r>
            <a:r>
              <a:rPr lang="en-US" i="1" dirty="0" smtClean="0">
                <a:solidFill>
                  <a:srgbClr val="00B050"/>
                </a:solidFill>
              </a:rPr>
              <a:t> de la </a:t>
            </a:r>
            <a:r>
              <a:rPr lang="en-US" i="1" dirty="0" err="1" smtClean="0">
                <a:solidFill>
                  <a:srgbClr val="00B050"/>
                </a:solidFill>
              </a:rPr>
              <a:t>póliza</a:t>
            </a:r>
            <a:r>
              <a:rPr lang="en-US" i="1" dirty="0" smtClean="0">
                <a:solidFill>
                  <a:srgbClr val="00B050"/>
                </a:solidFill>
              </a:rPr>
              <a:t> </a:t>
            </a:r>
            <a:r>
              <a:rPr lang="en-US" i="1" dirty="0" err="1" smtClean="0">
                <a:solidFill>
                  <a:srgbClr val="00B050"/>
                </a:solidFill>
              </a:rPr>
              <a:t>crecerá</a:t>
            </a:r>
            <a:r>
              <a:rPr lang="en-US" i="1" dirty="0" smtClean="0">
                <a:solidFill>
                  <a:srgbClr val="00B050"/>
                </a:solidFill>
              </a:rPr>
              <a:t> mas </a:t>
            </a:r>
            <a:r>
              <a:rPr lang="en-US" i="1" dirty="0" err="1" smtClean="0">
                <a:solidFill>
                  <a:srgbClr val="00B050"/>
                </a:solidFill>
              </a:rPr>
              <a:t>alla</a:t>
            </a:r>
            <a:r>
              <a:rPr lang="en-US" i="1" dirty="0" smtClean="0">
                <a:solidFill>
                  <a:srgbClr val="00B050"/>
                </a:solidFill>
              </a:rPr>
              <a:t> de los </a:t>
            </a:r>
            <a:r>
              <a:rPr lang="en-US" i="1" dirty="0" err="1" smtClean="0">
                <a:solidFill>
                  <a:srgbClr val="00B050"/>
                </a:solidFill>
              </a:rPr>
              <a:t>pagos</a:t>
            </a:r>
            <a:r>
              <a:rPr lang="en-US" i="1" dirty="0" smtClean="0">
                <a:solidFill>
                  <a:srgbClr val="00B050"/>
                </a:solidFill>
              </a:rPr>
              <a:t>, </a:t>
            </a:r>
            <a:r>
              <a:rPr lang="en-US" i="1" dirty="0" err="1" smtClean="0">
                <a:solidFill>
                  <a:srgbClr val="00B050"/>
                </a:solidFill>
              </a:rPr>
              <a:t>incluyendo</a:t>
            </a:r>
            <a:r>
              <a:rPr lang="en-US" i="1" dirty="0" smtClean="0">
                <a:solidFill>
                  <a:srgbClr val="00B050"/>
                </a:solidFill>
              </a:rPr>
              <a:t> el </a:t>
            </a:r>
            <a:r>
              <a:rPr lang="en-US" i="1" dirty="0" err="1" smtClean="0">
                <a:solidFill>
                  <a:srgbClr val="00B050"/>
                </a:solidFill>
              </a:rPr>
              <a:t>pago</a:t>
            </a:r>
            <a:r>
              <a:rPr lang="en-US" i="1" dirty="0" smtClean="0">
                <a:solidFill>
                  <a:srgbClr val="00B050"/>
                </a:solidFill>
              </a:rPr>
              <a:t> al </a:t>
            </a:r>
            <a:r>
              <a:rPr lang="en-US" i="1" dirty="0" err="1" smtClean="0">
                <a:solidFill>
                  <a:srgbClr val="00B050"/>
                </a:solidFill>
              </a:rPr>
              <a:t>interes</a:t>
            </a:r>
            <a:r>
              <a:rPr lang="en-US" i="1" dirty="0" smtClean="0">
                <a:solidFill>
                  <a:srgbClr val="00B050"/>
                </a:solidFill>
              </a:rPr>
              <a:t> del </a:t>
            </a:r>
            <a:r>
              <a:rPr lang="en-US" i="1" dirty="0" err="1" smtClean="0">
                <a:solidFill>
                  <a:srgbClr val="00B050"/>
                </a:solidFill>
              </a:rPr>
              <a:t>préstamo</a:t>
            </a:r>
            <a:r>
              <a:rPr lang="en-US" i="1" dirty="0" smtClean="0">
                <a:solidFill>
                  <a:srgbClr val="00B050"/>
                </a:solidFill>
              </a:rPr>
              <a:t>.</a:t>
            </a:r>
          </a:p>
          <a:p>
            <a:pPr lvl="0"/>
            <a:r>
              <a:rPr lang="en-US" i="1" dirty="0" err="1" smtClean="0">
                <a:solidFill>
                  <a:srgbClr val="00B050"/>
                </a:solidFill>
              </a:rPr>
              <a:t>Acceso</a:t>
            </a:r>
            <a:r>
              <a:rPr lang="en-US" i="1" dirty="0" smtClean="0">
                <a:solidFill>
                  <a:srgbClr val="00B050"/>
                </a:solidFill>
              </a:rPr>
              <a:t> a </a:t>
            </a:r>
            <a:r>
              <a:rPr lang="en-US" i="1" dirty="0" err="1" smtClean="0">
                <a:solidFill>
                  <a:srgbClr val="00B050"/>
                </a:solidFill>
              </a:rPr>
              <a:t>crédito</a:t>
            </a:r>
            <a:r>
              <a:rPr lang="en-US" i="1" dirty="0" smtClean="0">
                <a:solidFill>
                  <a:srgbClr val="00B050"/>
                </a:solidFill>
              </a:rPr>
              <a:t> </a:t>
            </a:r>
            <a:r>
              <a:rPr lang="en-US" i="1" dirty="0" err="1" smtClean="0">
                <a:solidFill>
                  <a:srgbClr val="00B050"/>
                </a:solidFill>
              </a:rPr>
              <a:t>garantizado</a:t>
            </a:r>
            <a:r>
              <a:rPr lang="en-US" i="1" dirty="0" smtClean="0">
                <a:solidFill>
                  <a:srgbClr val="00B050"/>
                </a:solidFill>
              </a:rPr>
              <a:t>, </a:t>
            </a:r>
            <a:r>
              <a:rPr lang="en-US" i="1" dirty="0" err="1" smtClean="0">
                <a:solidFill>
                  <a:srgbClr val="00B050"/>
                </a:solidFill>
              </a:rPr>
              <a:t>cuando</a:t>
            </a:r>
            <a:r>
              <a:rPr lang="en-US" i="1" dirty="0" smtClean="0">
                <a:solidFill>
                  <a:srgbClr val="00B050"/>
                </a:solidFill>
              </a:rPr>
              <a:t> </a:t>
            </a:r>
            <a:r>
              <a:rPr lang="en-US" i="1" dirty="0" err="1" smtClean="0">
                <a:solidFill>
                  <a:srgbClr val="00B050"/>
                </a:solidFill>
              </a:rPr>
              <a:t>necesites</a:t>
            </a:r>
            <a:r>
              <a:rPr lang="en-US" i="1" dirty="0" smtClean="0">
                <a:solidFill>
                  <a:srgbClr val="00B050"/>
                </a:solidFill>
              </a:rPr>
              <a:t> </a:t>
            </a:r>
            <a:r>
              <a:rPr lang="en-US" i="1" dirty="0" err="1" smtClean="0">
                <a:solidFill>
                  <a:srgbClr val="00B050"/>
                </a:solidFill>
              </a:rPr>
              <a:t>dinero</a:t>
            </a:r>
            <a:r>
              <a:rPr lang="en-US" i="1" dirty="0" smtClean="0">
                <a:solidFill>
                  <a:srgbClr val="00B050"/>
                </a:solidFill>
              </a:rPr>
              <a:t> </a:t>
            </a:r>
            <a:r>
              <a:rPr lang="en-US" i="1" dirty="0" err="1" smtClean="0">
                <a:solidFill>
                  <a:srgbClr val="00B050"/>
                </a:solidFill>
              </a:rPr>
              <a:t>para</a:t>
            </a:r>
            <a:r>
              <a:rPr lang="en-US" i="1" dirty="0" smtClean="0">
                <a:solidFill>
                  <a:srgbClr val="00B050"/>
                </a:solidFill>
              </a:rPr>
              <a:t> un </a:t>
            </a:r>
            <a:r>
              <a:rPr lang="en-US" i="1" dirty="0" err="1" smtClean="0">
                <a:solidFill>
                  <a:srgbClr val="00B050"/>
                </a:solidFill>
              </a:rPr>
              <a:t>carro</a:t>
            </a:r>
            <a:r>
              <a:rPr lang="en-US" i="1" dirty="0" smtClean="0">
                <a:solidFill>
                  <a:srgbClr val="00B050"/>
                </a:solidFill>
              </a:rPr>
              <a:t>, </a:t>
            </a:r>
            <a:r>
              <a:rPr lang="en-US" i="1" dirty="0" err="1" smtClean="0">
                <a:solidFill>
                  <a:srgbClr val="00B050"/>
                </a:solidFill>
              </a:rPr>
              <a:t>es</a:t>
            </a:r>
            <a:r>
              <a:rPr lang="en-US" i="1" dirty="0" smtClean="0">
                <a:solidFill>
                  <a:srgbClr val="00B050"/>
                </a:solidFill>
              </a:rPr>
              <a:t> simple. No </a:t>
            </a:r>
            <a:r>
              <a:rPr lang="en-US" i="1" dirty="0" err="1" smtClean="0">
                <a:solidFill>
                  <a:srgbClr val="00B050"/>
                </a:solidFill>
              </a:rPr>
              <a:t>necesitas</a:t>
            </a:r>
            <a:r>
              <a:rPr lang="en-US" i="1" dirty="0" smtClean="0">
                <a:solidFill>
                  <a:srgbClr val="00B050"/>
                </a:solidFill>
              </a:rPr>
              <a:t> </a:t>
            </a:r>
            <a:r>
              <a:rPr lang="en-US" i="1" dirty="0" err="1" smtClean="0">
                <a:solidFill>
                  <a:srgbClr val="00B050"/>
                </a:solidFill>
              </a:rPr>
              <a:t>llenar</a:t>
            </a:r>
            <a:r>
              <a:rPr lang="en-US" i="1" dirty="0" smtClean="0">
                <a:solidFill>
                  <a:srgbClr val="00B050"/>
                </a:solidFill>
              </a:rPr>
              <a:t> </a:t>
            </a:r>
            <a:r>
              <a:rPr lang="en-US" i="1" dirty="0" err="1" smtClean="0">
                <a:solidFill>
                  <a:srgbClr val="00B050"/>
                </a:solidFill>
              </a:rPr>
              <a:t>aplicaciones</a:t>
            </a:r>
            <a:r>
              <a:rPr lang="en-US" i="1" dirty="0" smtClean="0">
                <a:solidFill>
                  <a:srgbClr val="00B050"/>
                </a:solidFill>
              </a:rPr>
              <a:t> de </a:t>
            </a:r>
            <a:r>
              <a:rPr lang="en-US" i="1" dirty="0" err="1" smtClean="0">
                <a:solidFill>
                  <a:srgbClr val="00B050"/>
                </a:solidFill>
              </a:rPr>
              <a:t>crédito</a:t>
            </a:r>
            <a:r>
              <a:rPr lang="en-US" i="1" dirty="0" smtClean="0">
                <a:solidFill>
                  <a:srgbClr val="00B050"/>
                </a:solidFill>
              </a:rPr>
              <a:t>, o </a:t>
            </a:r>
            <a:r>
              <a:rPr lang="en-US" i="1" dirty="0" err="1" smtClean="0">
                <a:solidFill>
                  <a:srgbClr val="00B050"/>
                </a:solidFill>
              </a:rPr>
              <a:t>preocuparte</a:t>
            </a:r>
            <a:r>
              <a:rPr lang="en-US" i="1" dirty="0" smtClean="0">
                <a:solidFill>
                  <a:srgbClr val="00B050"/>
                </a:solidFill>
              </a:rPr>
              <a:t> </a:t>
            </a:r>
            <a:r>
              <a:rPr lang="en-US" i="1" dirty="0" err="1" smtClean="0">
                <a:solidFill>
                  <a:srgbClr val="00B050"/>
                </a:solidFill>
              </a:rPr>
              <a:t>por</a:t>
            </a:r>
            <a:r>
              <a:rPr lang="en-US" i="1" dirty="0" smtClean="0">
                <a:solidFill>
                  <a:srgbClr val="00B050"/>
                </a:solidFill>
              </a:rPr>
              <a:t> records de </a:t>
            </a:r>
            <a:r>
              <a:rPr lang="en-US" i="1" dirty="0" err="1" smtClean="0">
                <a:solidFill>
                  <a:srgbClr val="00B050"/>
                </a:solidFill>
              </a:rPr>
              <a:t>crédito</a:t>
            </a:r>
            <a:r>
              <a:rPr lang="en-US" i="1" dirty="0" smtClean="0">
                <a:solidFill>
                  <a:srgbClr val="00B050"/>
                </a:solidFill>
              </a:rPr>
              <a:t>, </a:t>
            </a:r>
            <a:r>
              <a:rPr lang="en-US" i="1" dirty="0" err="1" smtClean="0">
                <a:solidFill>
                  <a:srgbClr val="00B050"/>
                </a:solidFill>
              </a:rPr>
              <a:t>confimación</a:t>
            </a:r>
            <a:r>
              <a:rPr lang="en-US" i="1" dirty="0" smtClean="0">
                <a:solidFill>
                  <a:srgbClr val="00B050"/>
                </a:solidFill>
              </a:rPr>
              <a:t> de </a:t>
            </a:r>
            <a:r>
              <a:rPr lang="en-US" i="1" dirty="0" err="1" smtClean="0">
                <a:solidFill>
                  <a:srgbClr val="00B050"/>
                </a:solidFill>
              </a:rPr>
              <a:t>ingresos</a:t>
            </a:r>
            <a:r>
              <a:rPr lang="en-US" i="1" dirty="0" smtClean="0">
                <a:solidFill>
                  <a:srgbClr val="00B050"/>
                </a:solidFill>
              </a:rPr>
              <a:t>, etc.</a:t>
            </a:r>
            <a:endParaRPr lang="en-US" dirty="0">
              <a:solidFill>
                <a:srgbClr val="00B050"/>
              </a:solidFill>
            </a:endParaRPr>
          </a:p>
          <a:p>
            <a:pPr lvl="0"/>
            <a:r>
              <a:rPr lang="en-US" i="1" dirty="0" smtClean="0">
                <a:solidFill>
                  <a:srgbClr val="00B050"/>
                </a:solidFill>
              </a:rPr>
              <a:t>Reduce las </a:t>
            </a:r>
            <a:r>
              <a:rPr lang="en-US" i="1" dirty="0" err="1" smtClean="0">
                <a:solidFill>
                  <a:srgbClr val="00B050"/>
                </a:solidFill>
              </a:rPr>
              <a:t>cuotas</a:t>
            </a:r>
            <a:r>
              <a:rPr lang="en-US" i="1" dirty="0" smtClean="0">
                <a:solidFill>
                  <a:srgbClr val="00B050"/>
                </a:solidFill>
              </a:rPr>
              <a:t> </a:t>
            </a:r>
            <a:r>
              <a:rPr lang="en-US" i="1" dirty="0" err="1" smtClean="0">
                <a:solidFill>
                  <a:srgbClr val="00B050"/>
                </a:solidFill>
              </a:rPr>
              <a:t>para</a:t>
            </a:r>
            <a:r>
              <a:rPr lang="en-US" i="1" dirty="0" smtClean="0">
                <a:solidFill>
                  <a:srgbClr val="00B050"/>
                </a:solidFill>
              </a:rPr>
              <a:t> </a:t>
            </a:r>
            <a:r>
              <a:rPr lang="en-US" i="1" dirty="0" err="1" smtClean="0">
                <a:solidFill>
                  <a:srgbClr val="00B050"/>
                </a:solidFill>
              </a:rPr>
              <a:t>otorgar</a:t>
            </a:r>
            <a:r>
              <a:rPr lang="en-US" i="1" dirty="0" smtClean="0">
                <a:solidFill>
                  <a:srgbClr val="00B050"/>
                </a:solidFill>
              </a:rPr>
              <a:t> un </a:t>
            </a:r>
            <a:r>
              <a:rPr lang="en-US" i="1" dirty="0" err="1" smtClean="0">
                <a:solidFill>
                  <a:srgbClr val="00B050"/>
                </a:solidFill>
              </a:rPr>
              <a:t>prestamo</a:t>
            </a:r>
            <a:r>
              <a:rPr lang="en-US" i="1" dirty="0" smtClean="0">
                <a:solidFill>
                  <a:srgbClr val="00B050"/>
                </a:solidFill>
              </a:rPr>
              <a:t> y </a:t>
            </a:r>
            <a:r>
              <a:rPr lang="en-US" i="1" dirty="0" err="1" smtClean="0">
                <a:solidFill>
                  <a:srgbClr val="00B050"/>
                </a:solidFill>
              </a:rPr>
              <a:t>otros</a:t>
            </a:r>
            <a:r>
              <a:rPr lang="en-US" i="1" dirty="0" smtClean="0">
                <a:solidFill>
                  <a:srgbClr val="00B050"/>
                </a:solidFill>
              </a:rPr>
              <a:t> cargos de </a:t>
            </a:r>
            <a:r>
              <a:rPr lang="en-US" i="1" dirty="0" err="1" smtClean="0">
                <a:solidFill>
                  <a:srgbClr val="00B050"/>
                </a:solidFill>
              </a:rPr>
              <a:t>servicio</a:t>
            </a:r>
            <a:r>
              <a:rPr lang="en-US" i="1" dirty="0" smtClean="0">
                <a:solidFill>
                  <a:srgbClr val="00B050"/>
                </a:solidFill>
              </a:rPr>
              <a:t>.</a:t>
            </a:r>
            <a:endParaRPr lang="en-US" i="1" dirty="0" smtClean="0">
              <a:solidFill>
                <a:srgbClr val="FF0000"/>
              </a:solidFill>
            </a:endParaRPr>
          </a:p>
          <a:p>
            <a:pPr lvl="0"/>
            <a:r>
              <a:rPr lang="en-US" i="1" dirty="0" err="1">
                <a:solidFill>
                  <a:srgbClr val="00B050"/>
                </a:solidFill>
              </a:rPr>
              <a:t>Diseno</a:t>
            </a:r>
            <a:r>
              <a:rPr lang="en-US" i="1" dirty="0">
                <a:solidFill>
                  <a:srgbClr val="00B050"/>
                </a:solidFill>
              </a:rPr>
              <a:t> de </a:t>
            </a:r>
            <a:r>
              <a:rPr lang="en-US" i="1" dirty="0" err="1">
                <a:solidFill>
                  <a:srgbClr val="00B050"/>
                </a:solidFill>
              </a:rPr>
              <a:t>póliza</a:t>
            </a:r>
            <a:r>
              <a:rPr lang="en-US" i="1" dirty="0">
                <a:solidFill>
                  <a:srgbClr val="00B050"/>
                </a:solidFill>
              </a:rPr>
              <a:t> flexible que se </a:t>
            </a:r>
            <a:r>
              <a:rPr lang="en-US" i="1" dirty="0" err="1">
                <a:solidFill>
                  <a:srgbClr val="00B050"/>
                </a:solidFill>
              </a:rPr>
              <a:t>incorporan</a:t>
            </a:r>
            <a:r>
              <a:rPr lang="en-US" i="1" dirty="0">
                <a:solidFill>
                  <a:srgbClr val="00B050"/>
                </a:solidFill>
              </a:rPr>
              <a:t> a la prima en </a:t>
            </a:r>
            <a:r>
              <a:rPr lang="en-US" i="1" dirty="0" err="1">
                <a:solidFill>
                  <a:srgbClr val="00B050"/>
                </a:solidFill>
              </a:rPr>
              <a:t>funcion</a:t>
            </a:r>
            <a:r>
              <a:rPr lang="en-US" i="1" dirty="0">
                <a:solidFill>
                  <a:srgbClr val="00B050"/>
                </a:solidFill>
              </a:rPr>
              <a:t> de las </a:t>
            </a:r>
            <a:r>
              <a:rPr lang="en-US" i="1" dirty="0" err="1">
                <a:solidFill>
                  <a:srgbClr val="00B050"/>
                </a:solidFill>
              </a:rPr>
              <a:t>adiciones</a:t>
            </a:r>
            <a:r>
              <a:rPr lang="en-US" i="1" dirty="0">
                <a:solidFill>
                  <a:srgbClr val="00B050"/>
                </a:solidFill>
              </a:rPr>
              <a:t> </a:t>
            </a:r>
            <a:r>
              <a:rPr lang="en-US" i="1" dirty="0" err="1">
                <a:solidFill>
                  <a:srgbClr val="00B050"/>
                </a:solidFill>
              </a:rPr>
              <a:t>pagadas</a:t>
            </a:r>
            <a:r>
              <a:rPr lang="en-US" i="1" dirty="0">
                <a:solidFill>
                  <a:srgbClr val="00B050"/>
                </a:solidFill>
              </a:rPr>
              <a:t>, </a:t>
            </a:r>
            <a:r>
              <a:rPr lang="en-US" i="1" dirty="0" err="1">
                <a:solidFill>
                  <a:srgbClr val="00B050"/>
                </a:solidFill>
              </a:rPr>
              <a:t>permitiendo</a:t>
            </a:r>
            <a:r>
              <a:rPr lang="en-US" i="1" dirty="0">
                <a:solidFill>
                  <a:srgbClr val="00B050"/>
                </a:solidFill>
              </a:rPr>
              <a:t> </a:t>
            </a:r>
            <a:r>
              <a:rPr lang="en-US" i="1" dirty="0" err="1">
                <a:solidFill>
                  <a:srgbClr val="00B050"/>
                </a:solidFill>
              </a:rPr>
              <a:t>acceso</a:t>
            </a:r>
            <a:r>
              <a:rPr lang="en-US" i="1" dirty="0">
                <a:solidFill>
                  <a:srgbClr val="00B050"/>
                </a:solidFill>
              </a:rPr>
              <a:t> al valor en </a:t>
            </a:r>
            <a:r>
              <a:rPr lang="en-US" i="1" dirty="0" err="1">
                <a:solidFill>
                  <a:srgbClr val="00B050"/>
                </a:solidFill>
              </a:rPr>
              <a:t>efectivo</a:t>
            </a:r>
            <a:r>
              <a:rPr lang="en-US" i="1" dirty="0">
                <a:solidFill>
                  <a:srgbClr val="00B050"/>
                </a:solidFill>
              </a:rPr>
              <a:t> y </a:t>
            </a:r>
            <a:r>
              <a:rPr lang="en-US" i="1" dirty="0" err="1">
                <a:solidFill>
                  <a:srgbClr val="00B050"/>
                </a:solidFill>
              </a:rPr>
              <a:t>su</a:t>
            </a:r>
            <a:r>
              <a:rPr lang="en-US" i="1" dirty="0">
                <a:solidFill>
                  <a:srgbClr val="00B050"/>
                </a:solidFill>
              </a:rPr>
              <a:t> </a:t>
            </a:r>
            <a:r>
              <a:rPr lang="en-US" i="1" dirty="0" err="1">
                <a:solidFill>
                  <a:srgbClr val="00B050"/>
                </a:solidFill>
              </a:rPr>
              <a:t>crecimiento</a:t>
            </a:r>
            <a:r>
              <a:rPr lang="en-US" i="1" dirty="0" smtClean="0">
                <a:solidFill>
                  <a:srgbClr val="00B050"/>
                </a:solidFill>
              </a:rPr>
              <a:t>.</a:t>
            </a:r>
            <a:endParaRPr lang="en-US" i="1" dirty="0">
              <a:solidFill>
                <a:srgbClr val="00B050"/>
              </a:solidFill>
            </a:endParaRPr>
          </a:p>
          <a:p>
            <a:pPr lvl="0"/>
            <a:r>
              <a:rPr lang="en-US" i="1" dirty="0" err="1" smtClean="0">
                <a:solidFill>
                  <a:srgbClr val="00B050"/>
                </a:solidFill>
              </a:rPr>
              <a:t>Seguridad</a:t>
            </a:r>
            <a:r>
              <a:rPr lang="en-US" i="1" dirty="0" smtClean="0">
                <a:solidFill>
                  <a:srgbClr val="00B050"/>
                </a:solidFill>
              </a:rPr>
              <a:t> y </a:t>
            </a:r>
            <a:r>
              <a:rPr lang="en-US" i="1" dirty="0" err="1" smtClean="0">
                <a:solidFill>
                  <a:srgbClr val="00B050"/>
                </a:solidFill>
              </a:rPr>
              <a:t>Estabilidad</a:t>
            </a:r>
            <a:r>
              <a:rPr lang="en-US" i="1" dirty="0" smtClean="0">
                <a:solidFill>
                  <a:srgbClr val="00B050"/>
                </a:solidFill>
              </a:rPr>
              <a:t> – No hay </a:t>
            </a:r>
            <a:r>
              <a:rPr lang="en-US" i="1" dirty="0" err="1" smtClean="0">
                <a:solidFill>
                  <a:srgbClr val="00B050"/>
                </a:solidFill>
              </a:rPr>
              <a:t>pérdidas</a:t>
            </a:r>
            <a:r>
              <a:rPr lang="en-US" i="1" dirty="0" smtClean="0">
                <a:solidFill>
                  <a:srgbClr val="00B050"/>
                </a:solidFill>
              </a:rPr>
              <a:t> de </a:t>
            </a:r>
            <a:r>
              <a:rPr lang="en-US" i="1" dirty="0" err="1" smtClean="0">
                <a:solidFill>
                  <a:srgbClr val="00B050"/>
                </a:solidFill>
              </a:rPr>
              <a:t>dinero</a:t>
            </a:r>
            <a:r>
              <a:rPr lang="en-US" i="1" dirty="0" smtClean="0">
                <a:solidFill>
                  <a:srgbClr val="00B050"/>
                </a:solidFill>
              </a:rPr>
              <a:t>.</a:t>
            </a:r>
            <a:endParaRPr lang="en-US" dirty="0">
              <a:solidFill>
                <a:srgbClr val="00B050"/>
              </a:solidFill>
            </a:endParaRPr>
          </a:p>
          <a:p>
            <a:pPr marL="0" lvl="0" indent="0" algn="r">
              <a:buNone/>
            </a:pPr>
            <a:r>
              <a:rPr lang="en-US" i="1" dirty="0" smtClean="0">
                <a:solidFill>
                  <a:srgbClr val="00B050"/>
                </a:solidFill>
              </a:rPr>
              <a:t>– </a:t>
            </a:r>
            <a:r>
              <a:rPr lang="en-US" i="1" dirty="0">
                <a:solidFill>
                  <a:srgbClr val="00B050"/>
                </a:solidFill>
              </a:rPr>
              <a:t>Dwayne </a:t>
            </a:r>
            <a:r>
              <a:rPr lang="en-US" i="1" dirty="0" err="1">
                <a:solidFill>
                  <a:srgbClr val="00B050"/>
                </a:solidFill>
              </a:rPr>
              <a:t>Burnell</a:t>
            </a:r>
            <a:r>
              <a:rPr lang="en-US" i="1" dirty="0">
                <a:solidFill>
                  <a:srgbClr val="00B050"/>
                </a:solidFill>
              </a:rPr>
              <a:t> </a:t>
            </a:r>
            <a:endParaRPr lang="en-US" dirty="0">
              <a:solidFill>
                <a:srgbClr val="00B050"/>
              </a:solidFill>
            </a:endParaRPr>
          </a:p>
        </p:txBody>
      </p:sp>
    </p:spTree>
    <p:extLst>
      <p:ext uri="{BB962C8B-B14F-4D97-AF65-F5344CB8AC3E}">
        <p14:creationId xmlns:p14="http://schemas.microsoft.com/office/powerpoint/2010/main" xmlns="" val="1127557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Resumen</a:t>
            </a:r>
            <a:r>
              <a:rPr lang="en-US" sz="3600" b="1" dirty="0" smtClean="0"/>
              <a:t> de </a:t>
            </a:r>
            <a:r>
              <a:rPr lang="en-US" sz="3600" b="1" dirty="0" err="1" smtClean="0"/>
              <a:t>Beneficios</a:t>
            </a:r>
            <a:r>
              <a:rPr lang="en-US" sz="3600" b="1" dirty="0" smtClean="0"/>
              <a:t> de la </a:t>
            </a:r>
            <a:r>
              <a:rPr lang="en-US" sz="3600" b="1" dirty="0" err="1" smtClean="0"/>
              <a:t>estrategia</a:t>
            </a:r>
            <a:r>
              <a:rPr lang="en-US" sz="3600" b="1" dirty="0" smtClean="0"/>
              <a:t> de </a:t>
            </a:r>
            <a:r>
              <a:rPr lang="en-US" sz="3600" b="1" dirty="0"/>
              <a:t>REEMPLAZAR A TU </a:t>
            </a:r>
            <a:r>
              <a:rPr lang="en-US" sz="3600" b="1" dirty="0" smtClean="0"/>
              <a:t>BANCO (</a:t>
            </a:r>
            <a:r>
              <a:rPr lang="en-US" sz="3600" b="1" dirty="0"/>
              <a:t>cont</a:t>
            </a:r>
            <a:r>
              <a:rPr lang="en-US" sz="3600" b="1" dirty="0" smtClean="0"/>
              <a:t>.)</a:t>
            </a:r>
            <a:endParaRPr lang="en-US" sz="3600" b="1"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pPr lvl="0"/>
            <a:r>
              <a:rPr lang="es-MX" i="1" dirty="0" smtClean="0">
                <a:solidFill>
                  <a:srgbClr val="00B050"/>
                </a:solidFill>
              </a:rPr>
              <a:t>Crecimiento – </a:t>
            </a:r>
            <a:r>
              <a:rPr lang="es-MX" sz="3100" i="1" dirty="0">
                <a:solidFill>
                  <a:srgbClr val="00B050"/>
                </a:solidFill>
              </a:rPr>
              <a:t>El valor acumulado y los beneficios de muerte crecen a través de las </a:t>
            </a:r>
            <a:r>
              <a:rPr lang="es-MX" sz="3100" i="1" dirty="0" err="1">
                <a:solidFill>
                  <a:srgbClr val="00B050"/>
                </a:solidFill>
              </a:rPr>
              <a:t>coverturas</a:t>
            </a:r>
            <a:r>
              <a:rPr lang="es-MX" sz="3100" i="1" dirty="0">
                <a:solidFill>
                  <a:srgbClr val="00B050"/>
                </a:solidFill>
              </a:rPr>
              <a:t> agregadas y volver a pagar tus prestamos con interés. Crecimiento adicional en la póliza también ocurre como resultado de los dividendos de la póliza. </a:t>
            </a:r>
          </a:p>
          <a:p>
            <a:pPr lvl="0"/>
            <a:r>
              <a:rPr lang="es-MX" sz="3100" i="1" dirty="0">
                <a:solidFill>
                  <a:srgbClr val="00B050"/>
                </a:solidFill>
              </a:rPr>
              <a:t>Beneficios fiscales- Los prestamos de la póliza no son considerados ingresos sujetos de impuestos. Aunque uno contribuye a la póliza con dólares después de impuestos, el crecimiento del dinero adentro de la póliza es libre de impuestos.</a:t>
            </a:r>
          </a:p>
          <a:p>
            <a:pPr lvl="0"/>
            <a:r>
              <a:rPr lang="es-MX" i="1" dirty="0" smtClean="0">
                <a:solidFill>
                  <a:srgbClr val="00B050"/>
                </a:solidFill>
              </a:rPr>
              <a:t>Legado.- Crear un legado financiero, mientras disfrutas de los beneficios de vida de la póliza, mientras que el dueño de la póliza este vivo.</a:t>
            </a:r>
          </a:p>
          <a:p>
            <a:pPr lvl="0"/>
            <a:r>
              <a:rPr lang="es-MX" i="1" dirty="0" smtClean="0">
                <a:solidFill>
                  <a:srgbClr val="00B050"/>
                </a:solidFill>
              </a:rPr>
              <a:t>Póliza de vida se convierte en la piedra angular de un plan financiero de por vida.</a:t>
            </a:r>
          </a:p>
          <a:p>
            <a:pPr marL="0" indent="0" algn="r">
              <a:buNone/>
            </a:pPr>
            <a:r>
              <a:rPr lang="es-MX" i="1" dirty="0" smtClean="0">
                <a:solidFill>
                  <a:srgbClr val="00B050"/>
                </a:solidFill>
              </a:rPr>
              <a:t>– </a:t>
            </a:r>
            <a:r>
              <a:rPr lang="es-MX" i="1" dirty="0" err="1" smtClean="0">
                <a:solidFill>
                  <a:srgbClr val="00B050"/>
                </a:solidFill>
              </a:rPr>
              <a:t>Dwayne</a:t>
            </a:r>
            <a:r>
              <a:rPr lang="es-MX" i="1" dirty="0" smtClean="0">
                <a:solidFill>
                  <a:srgbClr val="00B050"/>
                </a:solidFill>
              </a:rPr>
              <a:t> </a:t>
            </a:r>
            <a:r>
              <a:rPr lang="es-MX" i="1" dirty="0" err="1" smtClean="0">
                <a:solidFill>
                  <a:srgbClr val="00B050"/>
                </a:solidFill>
              </a:rPr>
              <a:t>Burnell</a:t>
            </a:r>
            <a:r>
              <a:rPr lang="es-MX" i="1" dirty="0" smtClean="0">
                <a:solidFill>
                  <a:srgbClr val="00B050"/>
                </a:solidFill>
              </a:rPr>
              <a:t> </a:t>
            </a:r>
            <a:endParaRPr lang="es-MX" dirty="0">
              <a:solidFill>
                <a:srgbClr val="00B050"/>
              </a:solidFill>
            </a:endParaRPr>
          </a:p>
        </p:txBody>
      </p:sp>
    </p:spTree>
    <p:extLst>
      <p:ext uri="{BB962C8B-B14F-4D97-AF65-F5344CB8AC3E}">
        <p14:creationId xmlns:p14="http://schemas.microsoft.com/office/powerpoint/2010/main" xmlns="" val="4171737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p:txBody>
      </p:sp>
      <p:pic>
        <p:nvPicPr>
          <p:cNvPr id="4" name="Picture 3" descr="questionscomments.png"/>
          <p:cNvPicPr>
            <a:picLocks noChangeAspect="1"/>
          </p:cNvPicPr>
          <p:nvPr/>
        </p:nvPicPr>
        <p:blipFill>
          <a:blip r:embed="rId2" cstate="print"/>
          <a:stretch>
            <a:fillRect/>
          </a:stretch>
        </p:blipFill>
        <p:spPr>
          <a:xfrm>
            <a:off x="2667000" y="1524000"/>
            <a:ext cx="6129358" cy="2235709"/>
          </a:xfrm>
          <a:prstGeom prst="rect">
            <a:avLst/>
          </a:prstGeom>
        </p:spPr>
      </p:pic>
      <p:pic>
        <p:nvPicPr>
          <p:cNvPr id="5" name="Picture 4" descr="visitor-information.jpg"/>
          <p:cNvPicPr>
            <a:picLocks noChangeAspect="1"/>
          </p:cNvPicPr>
          <p:nvPr/>
        </p:nvPicPr>
        <p:blipFill>
          <a:blip r:embed="rId3" cstate="print"/>
          <a:stretch>
            <a:fillRect/>
          </a:stretch>
        </p:blipFill>
        <p:spPr>
          <a:xfrm>
            <a:off x="228600" y="3581400"/>
            <a:ext cx="3153103" cy="2971800"/>
          </a:xfrm>
          <a:prstGeom prst="rect">
            <a:avLst/>
          </a:prstGeom>
        </p:spPr>
      </p:pic>
      <p:pic>
        <p:nvPicPr>
          <p:cNvPr id="6" name="Picture 5" descr="questions comments bubbles.jpg"/>
          <p:cNvPicPr>
            <a:picLocks noChangeAspect="1"/>
          </p:cNvPicPr>
          <p:nvPr/>
        </p:nvPicPr>
        <p:blipFill>
          <a:blip r:embed="rId4" cstate="print"/>
          <a:stretch>
            <a:fillRect/>
          </a:stretch>
        </p:blipFill>
        <p:spPr>
          <a:xfrm>
            <a:off x="457200" y="1676400"/>
            <a:ext cx="2628900" cy="1733550"/>
          </a:xfrm>
          <a:prstGeom prst="rect">
            <a:avLst/>
          </a:prstGeom>
        </p:spPr>
      </p:pic>
      <p:sp>
        <p:nvSpPr>
          <p:cNvPr id="7" name="Title 6"/>
          <p:cNvSpPr>
            <a:spLocks noGrp="1"/>
          </p:cNvSpPr>
          <p:nvPr>
            <p:ph type="title"/>
          </p:nvPr>
        </p:nvSpPr>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38930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smtClean="0"/>
              <a:t>What is Fractional Reserve Banking?</a:t>
            </a:r>
            <a:endParaRPr lang="en-US" b="1" dirty="0"/>
          </a:p>
        </p:txBody>
      </p:sp>
      <p:sp>
        <p:nvSpPr>
          <p:cNvPr id="3" name="Content Placeholder 2"/>
          <p:cNvSpPr>
            <a:spLocks noGrp="1"/>
          </p:cNvSpPr>
          <p:nvPr>
            <p:ph idx="1"/>
          </p:nvPr>
        </p:nvSpPr>
        <p:spPr>
          <a:xfrm>
            <a:off x="0" y="5257800"/>
            <a:ext cx="8763000" cy="1600200"/>
          </a:xfrm>
        </p:spPr>
        <p:txBody>
          <a:bodyPr>
            <a:normAutofit/>
          </a:bodyPr>
          <a:lstStyle/>
          <a:p>
            <a:pPr>
              <a:buNone/>
            </a:pPr>
            <a:r>
              <a:rPr lang="en-US" sz="2300" b="1" u="sng" dirty="0" smtClean="0"/>
              <a:t>Fractional reserve banking dilutes the value of money</a:t>
            </a:r>
          </a:p>
          <a:p>
            <a:r>
              <a:rPr lang="en-US" sz="1800" i="1" dirty="0" smtClean="0">
                <a:solidFill>
                  <a:srgbClr val="0000FF"/>
                </a:solidFill>
              </a:rPr>
              <a:t>“If the American people ever allow private banks to control the issue of their currency, first by inflation, then by deflation, the banks and corporations that will grow up around them will deprive the people of all property until their children wake up homeless on the continent their Fathers conquered.” – Thomas Jefferson</a:t>
            </a:r>
            <a:endParaRPr lang="en-US" sz="1800" dirty="0">
              <a:solidFill>
                <a:srgbClr val="0000FF"/>
              </a:solidFill>
            </a:endParaRPr>
          </a:p>
          <a:p>
            <a:pPr>
              <a:buNone/>
            </a:pPr>
            <a:endParaRPr lang="en-US" sz="2800" dirty="0"/>
          </a:p>
        </p:txBody>
      </p:sp>
      <p:sp>
        <p:nvSpPr>
          <p:cNvPr id="5" name="Content Placeholder 2"/>
          <p:cNvSpPr txBox="1">
            <a:spLocks/>
          </p:cNvSpPr>
          <p:nvPr/>
        </p:nvSpPr>
        <p:spPr>
          <a:xfrm>
            <a:off x="0" y="1828800"/>
            <a:ext cx="4038600" cy="3276600"/>
          </a:xfrm>
          <a:prstGeom prst="rect">
            <a:avLst/>
          </a:prstGeom>
        </p:spPr>
        <p:txBody>
          <a:bodyPr vert="horz" lIns="91440" tIns="45720" rIns="91440" bIns="45720" rtlCol="0">
            <a:noAutofit/>
          </a:bodyPr>
          <a:lstStyle/>
          <a:p>
            <a:pPr>
              <a:buNone/>
            </a:pPr>
            <a:r>
              <a:rPr lang="en-US" sz="2000" b="1" u="sng" dirty="0" smtClean="0"/>
              <a:t>Banks “Create” Money out of thin air by Issuing Credit &amp; Loaning it out</a:t>
            </a:r>
          </a:p>
          <a:p>
            <a:pPr>
              <a:buFont typeface="Arial" pitchFamily="34" charset="0"/>
              <a:buChar char="•"/>
            </a:pPr>
            <a:r>
              <a:rPr lang="en-US" sz="1600" i="1" dirty="0" smtClean="0">
                <a:solidFill>
                  <a:srgbClr val="0000FF"/>
                </a:solidFill>
              </a:rPr>
              <a:t>Under a fractional reserve banking system, a deposit can rapidly grow into much more money.</a:t>
            </a:r>
          </a:p>
          <a:p>
            <a:pPr>
              <a:buFont typeface="Arial" pitchFamily="34" charset="0"/>
              <a:buChar char="•"/>
            </a:pPr>
            <a:r>
              <a:rPr lang="en-US" sz="1600" i="1" dirty="0" smtClean="0">
                <a:solidFill>
                  <a:srgbClr val="0000FF"/>
                </a:solidFill>
              </a:rPr>
              <a:t>How? The Federal Reserve requires Banks to leave a “reserve” and can loan the rest .</a:t>
            </a:r>
          </a:p>
          <a:p>
            <a:pPr>
              <a:buFont typeface="Arial" pitchFamily="34" charset="0"/>
              <a:buChar char="•"/>
            </a:pPr>
            <a:r>
              <a:rPr lang="en-US" sz="1600" i="1" dirty="0" smtClean="0">
                <a:solidFill>
                  <a:srgbClr val="0000FF"/>
                </a:solidFill>
              </a:rPr>
              <a:t>As this money new money is deposited in another bank, the new bank does the same thing. </a:t>
            </a:r>
            <a:endParaRPr lang="en-US" sz="1600" dirty="0" smtClean="0">
              <a:solidFill>
                <a:srgbClr val="0000FF"/>
              </a:solidFill>
            </a:endParaRPr>
          </a:p>
          <a:p>
            <a:pPr>
              <a:buFont typeface="Arial" pitchFamily="34" charset="0"/>
              <a:buChar char="•"/>
            </a:pPr>
            <a:r>
              <a:rPr lang="en-US" sz="1600" i="1" dirty="0" smtClean="0">
                <a:solidFill>
                  <a:srgbClr val="0000FF"/>
                </a:solidFill>
              </a:rPr>
              <a:t>This way they “create” money out of thin air. </a:t>
            </a:r>
          </a:p>
          <a:p>
            <a:pPr>
              <a:buFont typeface="Arial" pitchFamily="34" charset="0"/>
              <a:buChar char="•"/>
            </a:pPr>
            <a:r>
              <a:rPr lang="en-US" sz="1600" i="1" dirty="0" smtClean="0">
                <a:solidFill>
                  <a:srgbClr val="0000FF"/>
                </a:solidFill>
              </a:rPr>
              <a:t>If you repeat the cycle enough, a 10% reserve can result in 10x the original money!</a:t>
            </a:r>
          </a:p>
        </p:txBody>
      </p:sp>
      <p:pic>
        <p:nvPicPr>
          <p:cNvPr id="6" name="Picture 5"/>
          <p:cNvPicPr/>
          <p:nvPr/>
        </p:nvPicPr>
        <p:blipFill>
          <a:blip r:embed="rId2" cstate="print">
            <a:extLst>
              <a:ext uri="{28A0092B-C50C-407E-A947-70E740481C1C}">
                <a14:useLocalDpi xmlns="" xmlns:a14="http://schemas.microsoft.com/office/drawing/2010/main" val="0"/>
              </a:ext>
            </a:extLst>
          </a:blip>
          <a:stretch>
            <a:fillRect/>
          </a:stretch>
        </p:blipFill>
        <p:spPr>
          <a:xfrm>
            <a:off x="3924300" y="1981200"/>
            <a:ext cx="5219700" cy="3257550"/>
          </a:xfrm>
          <a:prstGeom prst="rect">
            <a:avLst/>
          </a:prstGeom>
        </p:spPr>
      </p:pic>
      <p:sp>
        <p:nvSpPr>
          <p:cNvPr id="7" name="Content Placeholder 2"/>
          <p:cNvSpPr txBox="1">
            <a:spLocks/>
          </p:cNvSpPr>
          <p:nvPr/>
        </p:nvSpPr>
        <p:spPr>
          <a:xfrm>
            <a:off x="457200" y="914400"/>
            <a:ext cx="8382000" cy="990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1" u="none" strike="noStrike" kern="1200" cap="none" spc="0" normalizeH="0" baseline="0" noProof="0" dirty="0" smtClean="0">
                <a:ln>
                  <a:noFill/>
                </a:ln>
                <a:solidFill>
                  <a:srgbClr val="0000FF"/>
                </a:solidFill>
                <a:effectLst/>
                <a:uLnTx/>
                <a:uFillTx/>
                <a:latin typeface="+mn-lt"/>
                <a:ea typeface="+mn-ea"/>
                <a:cs typeface="+mn-cs"/>
              </a:rPr>
              <a:t>“I believe that banking institutions are more dangerous to our liberties than standing armies” – Thomas Jefferson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Purchasing Power of US Dollar Over Time</a:t>
            </a:r>
            <a:endParaRPr lang="en-US" b="1" dirty="0"/>
          </a:p>
        </p:txBody>
      </p:sp>
      <p:pic>
        <p:nvPicPr>
          <p:cNvPr id="3" name="Picture 2" descr="purchasing power of dollar.jpg"/>
          <p:cNvPicPr>
            <a:picLocks noChangeAspect="1"/>
          </p:cNvPicPr>
          <p:nvPr/>
        </p:nvPicPr>
        <p:blipFill>
          <a:blip r:embed="rId2" cstate="print"/>
          <a:stretch>
            <a:fillRect/>
          </a:stretch>
        </p:blipFill>
        <p:spPr>
          <a:xfrm>
            <a:off x="381000" y="1050067"/>
            <a:ext cx="8075331" cy="580793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b="1" dirty="0" smtClean="0"/>
              <a:t>How Safe is Money in Your Bank?</a:t>
            </a:r>
            <a:endParaRPr lang="en-US" b="1" dirty="0"/>
          </a:p>
        </p:txBody>
      </p:sp>
      <p:sp>
        <p:nvSpPr>
          <p:cNvPr id="3" name="Content Placeholder 2"/>
          <p:cNvSpPr>
            <a:spLocks noGrp="1"/>
          </p:cNvSpPr>
          <p:nvPr>
            <p:ph idx="1"/>
          </p:nvPr>
        </p:nvSpPr>
        <p:spPr>
          <a:xfrm>
            <a:off x="0" y="1143000"/>
            <a:ext cx="9144000" cy="5486400"/>
          </a:xfrm>
        </p:spPr>
        <p:txBody>
          <a:bodyPr>
            <a:noAutofit/>
          </a:bodyPr>
          <a:lstStyle/>
          <a:p>
            <a:r>
              <a:rPr lang="en-US" sz="2000" i="1" dirty="0" smtClean="0">
                <a:solidFill>
                  <a:srgbClr val="0000FF"/>
                </a:solidFill>
              </a:rPr>
              <a:t>“The fractional reserve system usually works because, the total amount of withdrawals is offset by deposits made at the same time. A bank is critically dependent upon borrowers making their loan payments regularly and on time.” </a:t>
            </a:r>
          </a:p>
          <a:p>
            <a:pPr algn="r">
              <a:buNone/>
            </a:pPr>
            <a:r>
              <a:rPr lang="en-US" sz="2000" i="1" dirty="0" smtClean="0">
                <a:solidFill>
                  <a:srgbClr val="0000FF"/>
                </a:solidFill>
              </a:rPr>
              <a:t>– Dwayne </a:t>
            </a:r>
            <a:r>
              <a:rPr lang="en-US" sz="2000" i="1" dirty="0" err="1" smtClean="0">
                <a:solidFill>
                  <a:srgbClr val="0000FF"/>
                </a:solidFill>
              </a:rPr>
              <a:t>Burnell</a:t>
            </a:r>
            <a:endParaRPr lang="en-US" sz="2000" i="1" dirty="0" smtClean="0">
              <a:solidFill>
                <a:srgbClr val="0000FF"/>
              </a:solidFill>
            </a:endParaRPr>
          </a:p>
          <a:p>
            <a:pPr algn="r"/>
            <a:r>
              <a:rPr lang="en-US" sz="2000" i="1" dirty="0" smtClean="0">
                <a:solidFill>
                  <a:srgbClr val="0000FF"/>
                </a:solidFill>
              </a:rPr>
              <a:t>“When banks loan out aggressively, loans default, entire bank is at risk, of collapse.” –  Dwayne </a:t>
            </a:r>
            <a:r>
              <a:rPr lang="en-US" sz="2000" i="1" dirty="0" err="1" smtClean="0">
                <a:solidFill>
                  <a:srgbClr val="0000FF"/>
                </a:solidFill>
              </a:rPr>
              <a:t>Burnell</a:t>
            </a:r>
            <a:endParaRPr lang="en-US" sz="2000" i="1" dirty="0" smtClean="0">
              <a:solidFill>
                <a:srgbClr val="0000FF"/>
              </a:solidFill>
            </a:endParaRPr>
          </a:p>
          <a:p>
            <a:r>
              <a:rPr lang="en-US" sz="2000" i="1" dirty="0" smtClean="0">
                <a:solidFill>
                  <a:srgbClr val="0000FF"/>
                </a:solidFill>
              </a:rPr>
              <a:t>“When people’s confidence in the banking system is shaken, a ‘bank run’ may occur.” – Dwayne </a:t>
            </a:r>
            <a:r>
              <a:rPr lang="en-US" sz="2000" i="1" dirty="0" err="1" smtClean="0">
                <a:solidFill>
                  <a:srgbClr val="0000FF"/>
                </a:solidFill>
              </a:rPr>
              <a:t>Burnell</a:t>
            </a:r>
            <a:endParaRPr lang="en-US" sz="2000" i="1" dirty="0" smtClean="0">
              <a:solidFill>
                <a:srgbClr val="0000FF"/>
              </a:solidFill>
            </a:endParaRPr>
          </a:p>
          <a:p>
            <a:pPr algn="just"/>
            <a:r>
              <a:rPr lang="en-US" sz="2000" dirty="0" smtClean="0"/>
              <a:t>From 2008-2015 over 515 banks have failed.</a:t>
            </a:r>
          </a:p>
          <a:p>
            <a:pPr algn="just"/>
            <a:r>
              <a:rPr lang="en-US" sz="2000" dirty="0" smtClean="0"/>
              <a:t>Going forward instead of Bail-outs, banks will do Bail-ins.</a:t>
            </a:r>
          </a:p>
          <a:p>
            <a:pPr algn="just"/>
            <a:r>
              <a:rPr lang="en-US" sz="2000" dirty="0" smtClean="0"/>
              <a:t>So how safe is money in your bank?</a:t>
            </a:r>
          </a:p>
          <a:p>
            <a:pPr algn="just"/>
            <a:r>
              <a:rPr lang="en-US" sz="2000" dirty="0" smtClean="0"/>
              <a:t>In contrast, insurance companies cannot lend money they don’t have.</a:t>
            </a:r>
          </a:p>
          <a:p>
            <a:pPr algn="just"/>
            <a:r>
              <a:rPr lang="en-US" sz="2000" i="1" dirty="0" smtClean="0">
                <a:solidFill>
                  <a:srgbClr val="0000FF"/>
                </a:solidFill>
              </a:rPr>
              <a:t>“Privatized banking using the Infinite Banking Concept involves no direct conflict with powerful institutions, but merely a withdrawal of support.  Rather than revolution, this strategy represents secession from the existing order.” </a:t>
            </a:r>
          </a:p>
          <a:p>
            <a:pPr algn="r">
              <a:buNone/>
            </a:pPr>
            <a:r>
              <a:rPr lang="en-US" sz="2000" i="1" dirty="0" smtClean="0">
                <a:solidFill>
                  <a:srgbClr val="0000FF"/>
                </a:solidFill>
              </a:rPr>
              <a:t>– Lara &amp; Murphy</a:t>
            </a:r>
            <a:endParaRPr lang="en-US" sz="2000" dirty="0" smtClean="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52400"/>
            <a:ext cx="9144000" cy="1143000"/>
          </a:xfrm>
        </p:spPr>
        <p:txBody>
          <a:bodyPr>
            <a:normAutofit fontScale="90000"/>
          </a:bodyPr>
          <a:lstStyle/>
          <a:p>
            <a:pPr eaLnBrk="1" hangingPunct="1">
              <a:buFont typeface="Wingdings" pitchFamily="2" charset="2"/>
              <a:buChar char="Ø"/>
            </a:pPr>
            <a:r>
              <a:rPr lang="en-US" b="1" dirty="0" smtClean="0">
                <a:solidFill>
                  <a:srgbClr val="7030A0"/>
                </a:solidFill>
              </a:rPr>
              <a:t>Breakthrough Thought:</a:t>
            </a:r>
            <a:br>
              <a:rPr lang="en-US" b="1" dirty="0" smtClean="0">
                <a:solidFill>
                  <a:srgbClr val="7030A0"/>
                </a:solidFill>
              </a:rPr>
            </a:br>
            <a:r>
              <a:rPr lang="en-US" b="1" dirty="0" smtClean="0">
                <a:solidFill>
                  <a:srgbClr val="7030A0"/>
                </a:solidFill>
              </a:rPr>
              <a:t>Do Not Confuse Assets &amp; Liabilities!</a:t>
            </a:r>
            <a:endParaRPr lang="en-US" dirty="0" smtClean="0">
              <a:solidFill>
                <a:srgbClr val="7030A0"/>
              </a:solidFill>
            </a:endParaRPr>
          </a:p>
        </p:txBody>
      </p:sp>
      <p:sp>
        <p:nvSpPr>
          <p:cNvPr id="3" name="Content Placeholder 2"/>
          <p:cNvSpPr>
            <a:spLocks noGrp="1"/>
          </p:cNvSpPr>
          <p:nvPr>
            <p:ph idx="1"/>
          </p:nvPr>
        </p:nvSpPr>
        <p:spPr>
          <a:xfrm>
            <a:off x="228600" y="1524000"/>
            <a:ext cx="8534400" cy="4572000"/>
          </a:xfrm>
        </p:spPr>
        <p:txBody>
          <a:bodyPr rtlCol="0">
            <a:normAutofit fontScale="70000" lnSpcReduction="20000"/>
          </a:bodyPr>
          <a:lstStyle/>
          <a:p>
            <a:pPr eaLnBrk="1" fontAlgn="auto" hangingPunct="1">
              <a:spcAft>
                <a:spcPts val="0"/>
              </a:spcAft>
              <a:buFont typeface="Arial" pitchFamily="34" charset="0"/>
              <a:buChar char="•"/>
              <a:defRPr/>
            </a:pPr>
            <a:r>
              <a:rPr lang="en-US" sz="4200" b="1" dirty="0" smtClean="0">
                <a:solidFill>
                  <a:srgbClr val="3333FF"/>
                </a:solidFill>
              </a:rPr>
              <a:t>Assets</a:t>
            </a:r>
            <a:r>
              <a:rPr lang="en-US" sz="4200" dirty="0" smtClean="0"/>
              <a:t>: An asset puts money in your pocket</a:t>
            </a:r>
          </a:p>
          <a:p>
            <a:pPr eaLnBrk="1" fontAlgn="auto" hangingPunct="1">
              <a:spcAft>
                <a:spcPts val="0"/>
              </a:spcAft>
              <a:buFont typeface="Arial" pitchFamily="34" charset="0"/>
              <a:buChar char="•"/>
              <a:defRPr/>
            </a:pPr>
            <a:endParaRPr lang="en-US" sz="4200" dirty="0" smtClean="0"/>
          </a:p>
          <a:p>
            <a:pPr eaLnBrk="1" fontAlgn="auto" hangingPunct="1">
              <a:spcAft>
                <a:spcPts val="0"/>
              </a:spcAft>
              <a:buFont typeface="Arial" pitchFamily="34" charset="0"/>
              <a:buChar char="•"/>
              <a:defRPr/>
            </a:pPr>
            <a:r>
              <a:rPr lang="en-US" sz="4200" b="1" dirty="0" smtClean="0">
                <a:solidFill>
                  <a:srgbClr val="3333FF"/>
                </a:solidFill>
              </a:rPr>
              <a:t>Liabilities</a:t>
            </a:r>
            <a:r>
              <a:rPr lang="en-US" sz="4200" dirty="0" smtClean="0"/>
              <a:t>: A liability takes money out of your pocket</a:t>
            </a:r>
          </a:p>
          <a:p>
            <a:pPr eaLnBrk="1" fontAlgn="auto" hangingPunct="1">
              <a:spcAft>
                <a:spcPts val="0"/>
              </a:spcAft>
              <a:buFont typeface="Arial" pitchFamily="34" charset="0"/>
              <a:buChar char="•"/>
              <a:defRPr/>
            </a:pPr>
            <a:endParaRPr lang="en-US" sz="4200" dirty="0" smtClean="0"/>
          </a:p>
          <a:p>
            <a:pPr eaLnBrk="1" fontAlgn="auto" hangingPunct="1">
              <a:spcAft>
                <a:spcPts val="0"/>
              </a:spcAft>
              <a:buFont typeface="Arial" pitchFamily="34" charset="0"/>
              <a:buChar char="•"/>
              <a:defRPr/>
            </a:pPr>
            <a:r>
              <a:rPr lang="en-US" sz="4200" b="1" dirty="0" smtClean="0">
                <a:solidFill>
                  <a:srgbClr val="3333FF"/>
                </a:solidFill>
              </a:rPr>
              <a:t>Net Worth</a:t>
            </a:r>
            <a:r>
              <a:rPr lang="en-US" sz="4200" dirty="0" smtClean="0"/>
              <a:t>: The difference between Assets and Liabilities</a:t>
            </a:r>
          </a:p>
          <a:p>
            <a:pPr eaLnBrk="1" fontAlgn="auto" hangingPunct="1">
              <a:spcAft>
                <a:spcPts val="0"/>
              </a:spcAft>
              <a:buFont typeface="Arial" pitchFamily="34" charset="0"/>
              <a:buChar char="•"/>
              <a:defRPr/>
            </a:pPr>
            <a:endParaRPr lang="en-US" dirty="0" smtClean="0"/>
          </a:p>
          <a:p>
            <a:pPr>
              <a:buNone/>
              <a:defRPr/>
            </a:pPr>
            <a:r>
              <a:rPr lang="en-US" i="1" dirty="0" smtClean="0">
                <a:solidFill>
                  <a:srgbClr val="00B050"/>
                </a:solidFill>
              </a:rPr>
              <a:t>“</a:t>
            </a:r>
            <a:r>
              <a:rPr lang="en-US" i="1" dirty="0">
                <a:solidFill>
                  <a:srgbClr val="00B050"/>
                </a:solidFill>
              </a:rPr>
              <a:t>This is all you really need to know. If you want to be rich, simply spend your life buying assets. If you want to be poor or middle class, spend your life buying liabilities. It’s not knowing the difference that causes most of the financial struggle</a:t>
            </a:r>
            <a:r>
              <a:rPr lang="en-US" i="1" dirty="0" smtClean="0">
                <a:solidFill>
                  <a:srgbClr val="00B050"/>
                </a:solidFill>
              </a:rPr>
              <a:t>.”</a:t>
            </a:r>
          </a:p>
          <a:p>
            <a:pPr algn="r" eaLnBrk="1" fontAlgn="auto" hangingPunct="1">
              <a:spcAft>
                <a:spcPts val="0"/>
              </a:spcAft>
              <a:buFont typeface="Arial" pitchFamily="34" charset="0"/>
              <a:buNone/>
              <a:defRPr/>
            </a:pPr>
            <a:r>
              <a:rPr lang="en-US" dirty="0" smtClean="0">
                <a:solidFill>
                  <a:srgbClr val="00B050"/>
                </a:solidFill>
              </a:rPr>
              <a:t>–  Robert </a:t>
            </a:r>
            <a:r>
              <a:rPr lang="en-US" dirty="0" err="1" smtClean="0">
                <a:solidFill>
                  <a:srgbClr val="00B050"/>
                </a:solidFill>
              </a:rPr>
              <a:t>Kiyosaki</a:t>
            </a:r>
            <a:endParaRPr lang="en-US" dirty="0" smtClean="0">
              <a:solidFill>
                <a:srgbClr val="00B050"/>
              </a:solidFill>
            </a:endParaRP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Barrón </a:t>
            </a:r>
            <a:r>
              <a:rPr lang="en-US" dirty="0" smtClean="0"/>
              <a:t>2015</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E8820EF5-E39C-45CC-9F45-36E116839956}" type="slidenum">
              <a:rPr lang="en-US"/>
              <a:pPr>
                <a:defRPr/>
              </a:pPr>
              <a:t>4</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143000"/>
          </a:xfrm>
        </p:spPr>
        <p:txBody>
          <a:bodyPr>
            <a:normAutofit/>
          </a:bodyPr>
          <a:lstStyle/>
          <a:p>
            <a:r>
              <a:rPr lang="en-US" b="1" dirty="0" smtClean="0"/>
              <a:t>How Traditional Bank Works</a:t>
            </a:r>
            <a:endParaRPr lang="en-US" b="1" dirty="0"/>
          </a:p>
        </p:txBody>
      </p:sp>
      <p:sp>
        <p:nvSpPr>
          <p:cNvPr id="3" name="TextBox 2"/>
          <p:cNvSpPr txBox="1"/>
          <p:nvPr/>
        </p:nvSpPr>
        <p:spPr>
          <a:xfrm>
            <a:off x="3276600" y="1447800"/>
            <a:ext cx="32004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smtClean="0">
                <a:solidFill>
                  <a:srgbClr val="7030A0"/>
                </a:solidFill>
              </a:rPr>
              <a:t>Federal Reserve</a:t>
            </a:r>
          </a:p>
          <a:p>
            <a:pPr algn="ctr">
              <a:buFont typeface="Arial" pitchFamily="34" charset="0"/>
              <a:buChar char="•"/>
            </a:pPr>
            <a:r>
              <a:rPr lang="en-US" dirty="0" smtClean="0"/>
              <a:t> Regulates Currency &amp; Banking</a:t>
            </a:r>
          </a:p>
          <a:p>
            <a:pPr algn="ctr">
              <a:buFont typeface="Arial" pitchFamily="34" charset="0"/>
              <a:buChar char="•"/>
            </a:pPr>
            <a:r>
              <a:rPr lang="en-US" dirty="0" smtClean="0"/>
              <a:t>Receives Bank Reserves</a:t>
            </a:r>
            <a:endParaRPr lang="en-US" dirty="0"/>
          </a:p>
        </p:txBody>
      </p:sp>
      <p:sp>
        <p:nvSpPr>
          <p:cNvPr id="4" name="TextBox 3"/>
          <p:cNvSpPr txBox="1"/>
          <p:nvPr/>
        </p:nvSpPr>
        <p:spPr>
          <a:xfrm>
            <a:off x="3962400" y="3048000"/>
            <a:ext cx="19050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smtClean="0">
                <a:solidFill>
                  <a:srgbClr val="FFC000"/>
                </a:solidFill>
              </a:rPr>
              <a:t>Commercial Bank</a:t>
            </a:r>
          </a:p>
          <a:p>
            <a:pPr algn="ctr"/>
            <a:r>
              <a:rPr lang="en-US" dirty="0" smtClean="0"/>
              <a:t>Holds Deposits</a:t>
            </a:r>
          </a:p>
          <a:p>
            <a:pPr algn="ctr"/>
            <a:r>
              <a:rPr lang="en-US" dirty="0" smtClean="0"/>
              <a:t>Makes Loans</a:t>
            </a:r>
            <a:endParaRPr lang="en-US" dirty="0"/>
          </a:p>
        </p:txBody>
      </p:sp>
      <p:sp>
        <p:nvSpPr>
          <p:cNvPr id="5" name="TextBox 4"/>
          <p:cNvSpPr txBox="1"/>
          <p:nvPr/>
        </p:nvSpPr>
        <p:spPr>
          <a:xfrm>
            <a:off x="457200" y="2514600"/>
            <a:ext cx="2514600" cy="19595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smtClean="0">
                <a:solidFill>
                  <a:srgbClr val="0070C0"/>
                </a:solidFill>
              </a:rPr>
              <a:t>Depositors</a:t>
            </a:r>
          </a:p>
          <a:p>
            <a:pPr algn="ctr">
              <a:spcBef>
                <a:spcPts val="400"/>
              </a:spcBef>
              <a:buFont typeface="Arial" pitchFamily="34" charset="0"/>
              <a:buChar char="•"/>
            </a:pPr>
            <a:r>
              <a:rPr lang="en-US" dirty="0" smtClean="0"/>
              <a:t> Deposit Money into Banks via</a:t>
            </a:r>
          </a:p>
          <a:p>
            <a:pPr algn="ctr">
              <a:spcBef>
                <a:spcPts val="400"/>
              </a:spcBef>
              <a:buFont typeface="Arial" pitchFamily="34" charset="0"/>
              <a:buChar char="•"/>
            </a:pPr>
            <a:r>
              <a:rPr lang="en-US" dirty="0" smtClean="0"/>
              <a:t>Checking Accounts</a:t>
            </a:r>
          </a:p>
          <a:p>
            <a:pPr algn="ctr">
              <a:spcBef>
                <a:spcPts val="400"/>
              </a:spcBef>
              <a:buFont typeface="Arial" pitchFamily="34" charset="0"/>
              <a:buChar char="•"/>
            </a:pPr>
            <a:r>
              <a:rPr lang="en-US" dirty="0" smtClean="0"/>
              <a:t>Savings Accounts</a:t>
            </a:r>
          </a:p>
          <a:p>
            <a:pPr algn="ctr">
              <a:spcBef>
                <a:spcPts val="400"/>
              </a:spcBef>
              <a:buFont typeface="Arial" pitchFamily="34" charset="0"/>
              <a:buChar char="•"/>
            </a:pPr>
            <a:r>
              <a:rPr lang="en-US" dirty="0" smtClean="0"/>
              <a:t>CD’s</a:t>
            </a:r>
            <a:endParaRPr lang="en-US" sz="800" dirty="0" smtClean="0"/>
          </a:p>
        </p:txBody>
      </p:sp>
      <p:sp>
        <p:nvSpPr>
          <p:cNvPr id="6" name="TextBox 5"/>
          <p:cNvSpPr txBox="1"/>
          <p:nvPr/>
        </p:nvSpPr>
        <p:spPr>
          <a:xfrm>
            <a:off x="6858000" y="2895600"/>
            <a:ext cx="17526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smtClean="0">
                <a:solidFill>
                  <a:srgbClr val="00B050"/>
                </a:solidFill>
              </a:rPr>
              <a:t>Borrowers</a:t>
            </a:r>
          </a:p>
          <a:p>
            <a:pPr algn="ctr">
              <a:buFont typeface="Arial" pitchFamily="34" charset="0"/>
              <a:buChar char="•"/>
            </a:pPr>
            <a:r>
              <a:rPr lang="en-US" dirty="0" smtClean="0"/>
              <a:t> Borrow Money from the Bank</a:t>
            </a:r>
          </a:p>
          <a:p>
            <a:pPr algn="ctr">
              <a:buFont typeface="Arial" pitchFamily="34" charset="0"/>
              <a:buChar char="•"/>
            </a:pPr>
            <a:r>
              <a:rPr lang="en-US" dirty="0" smtClean="0"/>
              <a:t>&amp; Pay Interest</a:t>
            </a:r>
          </a:p>
        </p:txBody>
      </p:sp>
      <p:sp>
        <p:nvSpPr>
          <p:cNvPr id="7" name="TextBox 6"/>
          <p:cNvSpPr txBox="1"/>
          <p:nvPr/>
        </p:nvSpPr>
        <p:spPr>
          <a:xfrm>
            <a:off x="3657600" y="4724400"/>
            <a:ext cx="25146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smtClean="0">
                <a:solidFill>
                  <a:srgbClr val="FF0000"/>
                </a:solidFill>
              </a:rPr>
              <a:t>Owner of the Bank</a:t>
            </a:r>
          </a:p>
          <a:p>
            <a:pPr algn="ctr">
              <a:buFont typeface="Arial" pitchFamily="34" charset="0"/>
              <a:buChar char="•"/>
            </a:pPr>
            <a:r>
              <a:rPr lang="en-US" dirty="0" smtClean="0"/>
              <a:t> Deposits Equity Capital </a:t>
            </a:r>
          </a:p>
          <a:p>
            <a:pPr algn="ctr">
              <a:buFont typeface="Arial" pitchFamily="34" charset="0"/>
              <a:buChar char="•"/>
            </a:pPr>
            <a:r>
              <a:rPr lang="en-US" dirty="0" smtClean="0"/>
              <a:t> Receives Profits</a:t>
            </a:r>
          </a:p>
        </p:txBody>
      </p:sp>
      <p:cxnSp>
        <p:nvCxnSpPr>
          <p:cNvPr id="19" name="Straight Arrow Connector 18"/>
          <p:cNvCxnSpPr/>
          <p:nvPr/>
        </p:nvCxnSpPr>
        <p:spPr>
          <a:xfrm>
            <a:off x="5867400" y="3352800"/>
            <a:ext cx="990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257800" y="3962400"/>
            <a:ext cx="0" cy="7530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3" idx="2"/>
          </p:cNvCxnSpPr>
          <p:nvPr/>
        </p:nvCxnSpPr>
        <p:spPr>
          <a:xfrm flipV="1">
            <a:off x="4876800" y="2371130"/>
            <a:ext cx="0" cy="6768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0" y="5791200"/>
            <a:ext cx="9144000" cy="1066800"/>
          </a:xfrm>
          <a:prstGeom prst="rect">
            <a:avLst/>
          </a:prstGeom>
        </p:spPr>
        <p:txBody>
          <a:bodyPr>
            <a:normAutofit fontScale="62500" lnSpcReduction="20000"/>
          </a:bodyPr>
          <a:lstStyle/>
          <a:p>
            <a:pPr marL="342900" lvl="0" indent="-342900">
              <a:spcBef>
                <a:spcPct val="20000"/>
              </a:spcBef>
            </a:pPr>
            <a:r>
              <a:rPr kumimoji="0" lang="en-US" sz="3200" b="0" i="1" u="none" strike="noStrike" kern="1200" cap="none" spc="0" normalizeH="0" baseline="0" noProof="0" dirty="0" smtClean="0">
                <a:ln>
                  <a:noFill/>
                </a:ln>
                <a:solidFill>
                  <a:srgbClr val="00B050"/>
                </a:solidFill>
                <a:effectLst/>
                <a:uLnTx/>
                <a:uFillTx/>
                <a:latin typeface="+mn-lt"/>
                <a:ea typeface="+mn-ea"/>
                <a:cs typeface="+mn-cs"/>
              </a:rPr>
              <a:t>“</a:t>
            </a:r>
            <a:r>
              <a:rPr lang="en-US" sz="2800" i="1" dirty="0">
                <a:solidFill>
                  <a:srgbClr val="00B050"/>
                </a:solidFill>
              </a:rPr>
              <a:t>When you ask for a loan and borrow money, whether it is from a financial institution or a credit card, you are not in control of the interest rate and repayment terms. The bank makes a loan offer and you either accept their terms and conditions or not. If you don’t accept their terms, you don’t get the </a:t>
            </a:r>
            <a:r>
              <a:rPr lang="en-US" sz="2800" i="1" dirty="0" smtClean="0">
                <a:solidFill>
                  <a:srgbClr val="00B050"/>
                </a:solidFill>
              </a:rPr>
              <a:t>loan</a:t>
            </a:r>
            <a:r>
              <a:rPr kumimoji="0" lang="en-US" sz="3200" b="0" i="1" u="none" strike="noStrike" kern="1200" cap="none" spc="0" normalizeH="0" baseline="0" noProof="0" dirty="0" smtClean="0">
                <a:ln>
                  <a:noFill/>
                </a:ln>
                <a:solidFill>
                  <a:srgbClr val="00B050"/>
                </a:solidFill>
                <a:effectLst/>
                <a:uLnTx/>
                <a:uFillTx/>
                <a:latin typeface="+mn-lt"/>
                <a:ea typeface="+mn-ea"/>
                <a:cs typeface="+mn-cs"/>
              </a:rPr>
              <a:t>.” – Dwayne </a:t>
            </a:r>
            <a:r>
              <a:rPr kumimoji="0" lang="en-US" sz="3200" b="0" i="1" u="none" strike="noStrike" kern="1200" cap="none" spc="0" normalizeH="0" baseline="0" noProof="0" dirty="0" err="1" smtClean="0">
                <a:ln>
                  <a:noFill/>
                </a:ln>
                <a:solidFill>
                  <a:srgbClr val="00B050"/>
                </a:solidFill>
                <a:effectLst/>
                <a:uLnTx/>
                <a:uFillTx/>
                <a:latin typeface="+mn-lt"/>
                <a:ea typeface="+mn-ea"/>
                <a:cs typeface="+mn-cs"/>
              </a:rPr>
              <a:t>Burnell</a:t>
            </a:r>
            <a:endParaRPr kumimoji="0" lang="en-US" sz="3200" b="0" i="0" u="none" strike="noStrike" kern="1200" cap="none" spc="0" normalizeH="0" baseline="0" noProof="0" dirty="0">
              <a:ln>
                <a:noFill/>
              </a:ln>
              <a:solidFill>
                <a:srgbClr val="00B050"/>
              </a:solidFill>
              <a:effectLst/>
              <a:uLnTx/>
              <a:uFillTx/>
              <a:latin typeface="+mn-lt"/>
              <a:ea typeface="+mn-ea"/>
              <a:cs typeface="+mn-cs"/>
            </a:endParaRPr>
          </a:p>
        </p:txBody>
      </p:sp>
      <p:cxnSp>
        <p:nvCxnSpPr>
          <p:cNvPr id="14" name="Straight Arrow Connector 13"/>
          <p:cNvCxnSpPr/>
          <p:nvPr/>
        </p:nvCxnSpPr>
        <p:spPr>
          <a:xfrm>
            <a:off x="2971800" y="3352800"/>
            <a:ext cx="990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867400" y="3657600"/>
            <a:ext cx="990600"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572000" y="3962400"/>
            <a:ext cx="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971800" y="3733800"/>
            <a:ext cx="9906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600200"/>
            <a:ext cx="1905000" cy="584775"/>
          </a:xfrm>
          <a:prstGeom prst="rect">
            <a:avLst/>
          </a:prstGeom>
          <a:noFill/>
          <a:ln>
            <a:solidFill>
              <a:schemeClr val="tx1"/>
            </a:solidFill>
          </a:ln>
        </p:spPr>
        <p:txBody>
          <a:bodyPr wrap="square" rtlCol="0">
            <a:spAutoFit/>
          </a:bodyPr>
          <a:lstStyle/>
          <a:p>
            <a:r>
              <a:rPr lang="en-US" b="1" u="sng" dirty="0" smtClean="0"/>
              <a:t>Income</a:t>
            </a:r>
          </a:p>
          <a:p>
            <a:r>
              <a:rPr lang="en-US" sz="1400" dirty="0" smtClean="0"/>
              <a:t>+CD Interest</a:t>
            </a:r>
            <a:endParaRPr lang="en-US" dirty="0"/>
          </a:p>
        </p:txBody>
      </p:sp>
      <p:sp>
        <p:nvSpPr>
          <p:cNvPr id="3" name="TextBox 2"/>
          <p:cNvSpPr txBox="1"/>
          <p:nvPr/>
        </p:nvSpPr>
        <p:spPr>
          <a:xfrm>
            <a:off x="1524000" y="2209800"/>
            <a:ext cx="1905000" cy="1138773"/>
          </a:xfrm>
          <a:prstGeom prst="rect">
            <a:avLst/>
          </a:prstGeom>
          <a:noFill/>
          <a:ln>
            <a:solidFill>
              <a:schemeClr val="tx1"/>
            </a:solidFill>
          </a:ln>
        </p:spPr>
        <p:txBody>
          <a:bodyPr wrap="square" rtlCol="0">
            <a:spAutoFit/>
          </a:bodyPr>
          <a:lstStyle/>
          <a:p>
            <a:r>
              <a:rPr lang="en-US" b="1" u="sng" dirty="0" smtClean="0"/>
              <a:t>Expenses</a:t>
            </a:r>
          </a:p>
          <a:p>
            <a:pPr>
              <a:buFontTx/>
              <a:buChar char="-"/>
            </a:pPr>
            <a:r>
              <a:rPr lang="en-US" sz="1600" dirty="0" smtClean="0"/>
              <a:t>Mortgage Interest</a:t>
            </a:r>
          </a:p>
          <a:p>
            <a:pPr>
              <a:buFontTx/>
              <a:buChar char="-"/>
            </a:pPr>
            <a:r>
              <a:rPr lang="en-US" sz="1600" dirty="0" smtClean="0"/>
              <a:t>Credit Card Interest</a:t>
            </a:r>
          </a:p>
          <a:p>
            <a:endParaRPr lang="en-US" dirty="0"/>
          </a:p>
        </p:txBody>
      </p:sp>
      <p:sp>
        <p:nvSpPr>
          <p:cNvPr id="4" name="TextBox 3"/>
          <p:cNvSpPr txBox="1"/>
          <p:nvPr/>
        </p:nvSpPr>
        <p:spPr>
          <a:xfrm>
            <a:off x="1524000" y="3352800"/>
            <a:ext cx="1905000" cy="369332"/>
          </a:xfrm>
          <a:prstGeom prst="rect">
            <a:avLst/>
          </a:prstGeom>
          <a:noFill/>
          <a:ln>
            <a:solidFill>
              <a:schemeClr val="tx1"/>
            </a:solidFill>
          </a:ln>
        </p:spPr>
        <p:txBody>
          <a:bodyPr wrap="square" rtlCol="0">
            <a:spAutoFit/>
          </a:bodyPr>
          <a:lstStyle/>
          <a:p>
            <a:r>
              <a:rPr lang="en-US" b="1" dirty="0" smtClean="0"/>
              <a:t>= Net Income</a:t>
            </a:r>
            <a:endParaRPr lang="en-US" b="1" dirty="0"/>
          </a:p>
        </p:txBody>
      </p:sp>
      <p:sp>
        <p:nvSpPr>
          <p:cNvPr id="5" name="TextBox 4"/>
          <p:cNvSpPr txBox="1"/>
          <p:nvPr/>
        </p:nvSpPr>
        <p:spPr>
          <a:xfrm>
            <a:off x="1524000" y="990600"/>
            <a:ext cx="1905000" cy="646331"/>
          </a:xfrm>
          <a:prstGeom prst="rect">
            <a:avLst/>
          </a:prstGeom>
          <a:noFill/>
          <a:ln>
            <a:noFill/>
          </a:ln>
        </p:spPr>
        <p:txBody>
          <a:bodyPr wrap="square" rtlCol="0">
            <a:spAutoFit/>
          </a:bodyPr>
          <a:lstStyle/>
          <a:p>
            <a:r>
              <a:rPr lang="en-US" b="1" dirty="0" smtClean="0"/>
              <a:t>Your Income Statement</a:t>
            </a:r>
            <a:endParaRPr lang="en-US" b="1" dirty="0"/>
          </a:p>
        </p:txBody>
      </p:sp>
      <p:sp>
        <p:nvSpPr>
          <p:cNvPr id="6" name="TextBox 5"/>
          <p:cNvSpPr txBox="1"/>
          <p:nvPr/>
        </p:nvSpPr>
        <p:spPr>
          <a:xfrm>
            <a:off x="5105400" y="1676400"/>
            <a:ext cx="1905000" cy="1354217"/>
          </a:xfrm>
          <a:prstGeom prst="rect">
            <a:avLst/>
          </a:prstGeom>
          <a:noFill/>
          <a:ln>
            <a:solidFill>
              <a:schemeClr val="tx1"/>
            </a:solidFill>
          </a:ln>
        </p:spPr>
        <p:txBody>
          <a:bodyPr wrap="square" rtlCol="0">
            <a:spAutoFit/>
          </a:bodyPr>
          <a:lstStyle/>
          <a:p>
            <a:r>
              <a:rPr lang="en-US" b="1" u="sng" dirty="0" smtClean="0"/>
              <a:t>Income</a:t>
            </a:r>
          </a:p>
          <a:p>
            <a:r>
              <a:rPr lang="en-US" sz="1600" dirty="0" smtClean="0"/>
              <a:t>+Mortgage Interest</a:t>
            </a:r>
          </a:p>
          <a:p>
            <a:r>
              <a:rPr lang="en-US" sz="1600" dirty="0" smtClean="0"/>
              <a:t>+Credit Card Interest</a:t>
            </a:r>
          </a:p>
          <a:p>
            <a:r>
              <a:rPr lang="en-US" sz="1600" dirty="0" smtClean="0"/>
              <a:t>+ Fees</a:t>
            </a:r>
          </a:p>
          <a:p>
            <a:endParaRPr lang="en-US" sz="1600" dirty="0"/>
          </a:p>
        </p:txBody>
      </p:sp>
      <p:sp>
        <p:nvSpPr>
          <p:cNvPr id="7" name="TextBox 6"/>
          <p:cNvSpPr txBox="1"/>
          <p:nvPr/>
        </p:nvSpPr>
        <p:spPr>
          <a:xfrm>
            <a:off x="5105400" y="2743200"/>
            <a:ext cx="1905000" cy="584775"/>
          </a:xfrm>
          <a:prstGeom prst="rect">
            <a:avLst/>
          </a:prstGeom>
          <a:noFill/>
          <a:ln>
            <a:solidFill>
              <a:schemeClr val="tx1"/>
            </a:solidFill>
          </a:ln>
        </p:spPr>
        <p:txBody>
          <a:bodyPr wrap="square" rtlCol="0">
            <a:spAutoFit/>
          </a:bodyPr>
          <a:lstStyle/>
          <a:p>
            <a:r>
              <a:rPr lang="en-US" b="1" u="sng" dirty="0" smtClean="0"/>
              <a:t>Expenses</a:t>
            </a:r>
          </a:p>
          <a:p>
            <a:pPr>
              <a:buFontTx/>
              <a:buChar char="-"/>
            </a:pPr>
            <a:r>
              <a:rPr lang="en-US" sz="1400" dirty="0" smtClean="0"/>
              <a:t>CD Interest</a:t>
            </a:r>
            <a:endParaRPr lang="en-US" dirty="0"/>
          </a:p>
        </p:txBody>
      </p:sp>
      <p:sp>
        <p:nvSpPr>
          <p:cNvPr id="8" name="TextBox 7"/>
          <p:cNvSpPr txBox="1"/>
          <p:nvPr/>
        </p:nvSpPr>
        <p:spPr>
          <a:xfrm>
            <a:off x="5105400" y="3352800"/>
            <a:ext cx="1905000" cy="646331"/>
          </a:xfrm>
          <a:prstGeom prst="rect">
            <a:avLst/>
          </a:prstGeom>
          <a:noFill/>
          <a:ln>
            <a:solidFill>
              <a:schemeClr val="tx1"/>
            </a:solidFill>
          </a:ln>
        </p:spPr>
        <p:txBody>
          <a:bodyPr wrap="square" rtlCol="0">
            <a:spAutoFit/>
          </a:bodyPr>
          <a:lstStyle/>
          <a:p>
            <a:r>
              <a:rPr lang="en-US" b="1" dirty="0" smtClean="0"/>
              <a:t>= Net Income</a:t>
            </a:r>
          </a:p>
          <a:p>
            <a:endParaRPr lang="en-US" b="1" dirty="0"/>
          </a:p>
        </p:txBody>
      </p:sp>
      <p:sp>
        <p:nvSpPr>
          <p:cNvPr id="9" name="TextBox 8"/>
          <p:cNvSpPr txBox="1"/>
          <p:nvPr/>
        </p:nvSpPr>
        <p:spPr>
          <a:xfrm>
            <a:off x="5105400" y="990600"/>
            <a:ext cx="1905000" cy="646331"/>
          </a:xfrm>
          <a:prstGeom prst="rect">
            <a:avLst/>
          </a:prstGeom>
          <a:noFill/>
          <a:ln>
            <a:noFill/>
          </a:ln>
        </p:spPr>
        <p:txBody>
          <a:bodyPr wrap="square" rtlCol="0">
            <a:spAutoFit/>
          </a:bodyPr>
          <a:lstStyle/>
          <a:p>
            <a:r>
              <a:rPr lang="en-US" b="1" dirty="0" smtClean="0"/>
              <a:t>Bank’s Income Statement</a:t>
            </a:r>
            <a:endParaRPr lang="en-US" b="1" dirty="0"/>
          </a:p>
        </p:txBody>
      </p:sp>
      <p:sp>
        <p:nvSpPr>
          <p:cNvPr id="10" name="TextBox 9"/>
          <p:cNvSpPr txBox="1"/>
          <p:nvPr/>
        </p:nvSpPr>
        <p:spPr>
          <a:xfrm>
            <a:off x="1524000" y="5105401"/>
            <a:ext cx="1219200" cy="584775"/>
          </a:xfrm>
          <a:prstGeom prst="rect">
            <a:avLst/>
          </a:prstGeom>
          <a:noFill/>
          <a:ln>
            <a:solidFill>
              <a:schemeClr val="tx1"/>
            </a:solidFill>
          </a:ln>
        </p:spPr>
        <p:txBody>
          <a:bodyPr wrap="square" rtlCol="0">
            <a:spAutoFit/>
          </a:bodyPr>
          <a:lstStyle/>
          <a:p>
            <a:r>
              <a:rPr lang="en-US" b="1" u="sng" dirty="0" smtClean="0"/>
              <a:t>Assets</a:t>
            </a:r>
          </a:p>
          <a:p>
            <a:pPr>
              <a:buFont typeface="Arial" pitchFamily="34" charset="0"/>
              <a:buChar char="•"/>
            </a:pPr>
            <a:r>
              <a:rPr lang="en-US" sz="1400" dirty="0" smtClean="0"/>
              <a:t>Deposits</a:t>
            </a:r>
            <a:endParaRPr lang="en-US" sz="1400" dirty="0"/>
          </a:p>
        </p:txBody>
      </p:sp>
      <p:sp>
        <p:nvSpPr>
          <p:cNvPr id="11" name="TextBox 10"/>
          <p:cNvSpPr txBox="1"/>
          <p:nvPr/>
        </p:nvSpPr>
        <p:spPr>
          <a:xfrm>
            <a:off x="1524000" y="4343400"/>
            <a:ext cx="1905000" cy="646331"/>
          </a:xfrm>
          <a:prstGeom prst="rect">
            <a:avLst/>
          </a:prstGeom>
          <a:noFill/>
          <a:ln>
            <a:noFill/>
          </a:ln>
        </p:spPr>
        <p:txBody>
          <a:bodyPr wrap="square" rtlCol="0">
            <a:spAutoFit/>
          </a:bodyPr>
          <a:lstStyle/>
          <a:p>
            <a:r>
              <a:rPr lang="en-US" b="1" dirty="0" smtClean="0"/>
              <a:t>Your Balance Sheet</a:t>
            </a:r>
            <a:endParaRPr lang="en-US" b="1" dirty="0"/>
          </a:p>
        </p:txBody>
      </p:sp>
      <p:sp>
        <p:nvSpPr>
          <p:cNvPr id="12" name="TextBox 11"/>
          <p:cNvSpPr txBox="1"/>
          <p:nvPr/>
        </p:nvSpPr>
        <p:spPr>
          <a:xfrm>
            <a:off x="5105400" y="4343400"/>
            <a:ext cx="1905000" cy="646331"/>
          </a:xfrm>
          <a:prstGeom prst="rect">
            <a:avLst/>
          </a:prstGeom>
          <a:noFill/>
          <a:ln>
            <a:noFill/>
          </a:ln>
        </p:spPr>
        <p:txBody>
          <a:bodyPr wrap="square" rtlCol="0">
            <a:spAutoFit/>
          </a:bodyPr>
          <a:lstStyle/>
          <a:p>
            <a:r>
              <a:rPr lang="en-US" b="1" dirty="0" smtClean="0"/>
              <a:t>Bank’s Balance Sheet</a:t>
            </a:r>
            <a:endParaRPr lang="en-US" b="1" dirty="0"/>
          </a:p>
        </p:txBody>
      </p:sp>
      <p:sp>
        <p:nvSpPr>
          <p:cNvPr id="13" name="TextBox 12"/>
          <p:cNvSpPr txBox="1"/>
          <p:nvPr/>
        </p:nvSpPr>
        <p:spPr>
          <a:xfrm>
            <a:off x="2743200" y="5105400"/>
            <a:ext cx="1295400" cy="1200329"/>
          </a:xfrm>
          <a:prstGeom prst="rect">
            <a:avLst/>
          </a:prstGeom>
          <a:noFill/>
          <a:ln>
            <a:solidFill>
              <a:schemeClr val="tx1"/>
            </a:solidFill>
          </a:ln>
        </p:spPr>
        <p:txBody>
          <a:bodyPr wrap="square" rtlCol="0">
            <a:spAutoFit/>
          </a:bodyPr>
          <a:lstStyle/>
          <a:p>
            <a:r>
              <a:rPr lang="en-US" b="1" u="sng" dirty="0" smtClean="0"/>
              <a:t>Liabilities</a:t>
            </a:r>
          </a:p>
          <a:p>
            <a:pPr>
              <a:buFont typeface="Arial" pitchFamily="34" charset="0"/>
              <a:buChar char="•"/>
            </a:pPr>
            <a:r>
              <a:rPr lang="en-US" dirty="0" smtClean="0">
                <a:solidFill>
                  <a:srgbClr val="FF0000"/>
                </a:solidFill>
              </a:rPr>
              <a:t>Mortgage</a:t>
            </a:r>
          </a:p>
          <a:p>
            <a:pPr>
              <a:buFont typeface="Arial" pitchFamily="34" charset="0"/>
              <a:buChar char="•"/>
            </a:pPr>
            <a:r>
              <a:rPr lang="en-US" dirty="0" smtClean="0">
                <a:solidFill>
                  <a:srgbClr val="FF0000"/>
                </a:solidFill>
              </a:rPr>
              <a:t>Credit Cards</a:t>
            </a:r>
          </a:p>
        </p:txBody>
      </p:sp>
      <p:sp>
        <p:nvSpPr>
          <p:cNvPr id="14" name="TextBox 13"/>
          <p:cNvSpPr txBox="1"/>
          <p:nvPr/>
        </p:nvSpPr>
        <p:spPr>
          <a:xfrm>
            <a:off x="2743200" y="6324600"/>
            <a:ext cx="1295400" cy="369332"/>
          </a:xfrm>
          <a:prstGeom prst="rect">
            <a:avLst/>
          </a:prstGeom>
          <a:noFill/>
          <a:ln>
            <a:solidFill>
              <a:schemeClr val="tx1"/>
            </a:solidFill>
          </a:ln>
        </p:spPr>
        <p:txBody>
          <a:bodyPr wrap="square" rtlCol="0">
            <a:spAutoFit/>
          </a:bodyPr>
          <a:lstStyle/>
          <a:p>
            <a:r>
              <a:rPr lang="en-US" b="1" dirty="0" smtClean="0">
                <a:solidFill>
                  <a:srgbClr val="0070C0"/>
                </a:solidFill>
              </a:rPr>
              <a:t>Net Worth</a:t>
            </a:r>
            <a:endParaRPr lang="en-US" b="1" dirty="0">
              <a:solidFill>
                <a:srgbClr val="0070C0"/>
              </a:solidFill>
            </a:endParaRPr>
          </a:p>
        </p:txBody>
      </p:sp>
      <p:sp>
        <p:nvSpPr>
          <p:cNvPr id="15" name="TextBox 14"/>
          <p:cNvSpPr txBox="1"/>
          <p:nvPr/>
        </p:nvSpPr>
        <p:spPr>
          <a:xfrm>
            <a:off x="5105400" y="5105400"/>
            <a:ext cx="1219200" cy="1524000"/>
          </a:xfrm>
          <a:prstGeom prst="rect">
            <a:avLst/>
          </a:prstGeom>
          <a:noFill/>
          <a:ln>
            <a:solidFill>
              <a:schemeClr val="tx1"/>
            </a:solidFill>
          </a:ln>
        </p:spPr>
        <p:txBody>
          <a:bodyPr wrap="square" rtlCol="0">
            <a:spAutoFit/>
          </a:bodyPr>
          <a:lstStyle/>
          <a:p>
            <a:r>
              <a:rPr lang="en-US" b="1" u="sng" dirty="0" smtClean="0"/>
              <a:t>Assets</a:t>
            </a:r>
          </a:p>
          <a:p>
            <a:pPr>
              <a:buFont typeface="Arial" pitchFamily="34" charset="0"/>
              <a:buChar char="•"/>
            </a:pPr>
            <a:r>
              <a:rPr lang="en-US" dirty="0" smtClean="0">
                <a:solidFill>
                  <a:srgbClr val="FF0000"/>
                </a:solidFill>
              </a:rPr>
              <a:t>Mortgage</a:t>
            </a:r>
          </a:p>
          <a:p>
            <a:pPr>
              <a:buFont typeface="Arial" pitchFamily="34" charset="0"/>
              <a:buChar char="•"/>
            </a:pPr>
            <a:r>
              <a:rPr lang="en-US" dirty="0" smtClean="0">
                <a:solidFill>
                  <a:srgbClr val="FF0000"/>
                </a:solidFill>
              </a:rPr>
              <a:t>Credit Cards</a:t>
            </a:r>
          </a:p>
          <a:p>
            <a:endParaRPr lang="en-US" dirty="0"/>
          </a:p>
        </p:txBody>
      </p:sp>
      <p:sp>
        <p:nvSpPr>
          <p:cNvPr id="16" name="TextBox 15"/>
          <p:cNvSpPr txBox="1"/>
          <p:nvPr/>
        </p:nvSpPr>
        <p:spPr>
          <a:xfrm>
            <a:off x="6324600" y="5105400"/>
            <a:ext cx="1295400" cy="584775"/>
          </a:xfrm>
          <a:prstGeom prst="rect">
            <a:avLst/>
          </a:prstGeom>
          <a:noFill/>
          <a:ln>
            <a:solidFill>
              <a:schemeClr val="tx1"/>
            </a:solidFill>
          </a:ln>
        </p:spPr>
        <p:txBody>
          <a:bodyPr wrap="square" rtlCol="0">
            <a:spAutoFit/>
          </a:bodyPr>
          <a:lstStyle/>
          <a:p>
            <a:r>
              <a:rPr lang="en-US" b="1" u="sng" dirty="0" smtClean="0"/>
              <a:t>Liabilities</a:t>
            </a:r>
          </a:p>
          <a:p>
            <a:pPr>
              <a:buFont typeface="Arial" pitchFamily="34" charset="0"/>
              <a:buChar char="•"/>
            </a:pPr>
            <a:r>
              <a:rPr lang="en-US" sz="1400" dirty="0" smtClean="0"/>
              <a:t>Deposits</a:t>
            </a:r>
            <a:endParaRPr lang="en-US" sz="1400" dirty="0"/>
          </a:p>
        </p:txBody>
      </p:sp>
      <p:sp>
        <p:nvSpPr>
          <p:cNvPr id="17" name="TextBox 16"/>
          <p:cNvSpPr txBox="1"/>
          <p:nvPr/>
        </p:nvSpPr>
        <p:spPr>
          <a:xfrm>
            <a:off x="6324600" y="5715000"/>
            <a:ext cx="1295400" cy="923330"/>
          </a:xfrm>
          <a:prstGeom prst="rect">
            <a:avLst/>
          </a:prstGeom>
          <a:noFill/>
          <a:ln>
            <a:solidFill>
              <a:schemeClr val="tx1"/>
            </a:solidFill>
          </a:ln>
        </p:spPr>
        <p:txBody>
          <a:bodyPr wrap="square" rtlCol="0">
            <a:spAutoFit/>
          </a:bodyPr>
          <a:lstStyle/>
          <a:p>
            <a:r>
              <a:rPr lang="en-US" b="1" dirty="0" smtClean="0">
                <a:solidFill>
                  <a:srgbClr val="008000"/>
                </a:solidFill>
              </a:rPr>
              <a:t>Net Worth</a:t>
            </a:r>
          </a:p>
          <a:p>
            <a:endParaRPr lang="en-US" b="1" dirty="0" smtClean="0">
              <a:solidFill>
                <a:srgbClr val="008000"/>
              </a:solidFill>
            </a:endParaRPr>
          </a:p>
          <a:p>
            <a:endParaRPr lang="en-US" dirty="0"/>
          </a:p>
        </p:txBody>
      </p:sp>
      <p:cxnSp>
        <p:nvCxnSpPr>
          <p:cNvPr id="19" name="Elbow Connector 18"/>
          <p:cNvCxnSpPr>
            <a:stCxn id="3" idx="3"/>
            <a:endCxn id="6" idx="1"/>
          </p:cNvCxnSpPr>
          <p:nvPr/>
        </p:nvCxnSpPr>
        <p:spPr>
          <a:xfrm flipV="1">
            <a:off x="3429000" y="2353509"/>
            <a:ext cx="1676400" cy="42567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7" idx="1"/>
            <a:endCxn id="2" idx="1"/>
          </p:cNvCxnSpPr>
          <p:nvPr/>
        </p:nvCxnSpPr>
        <p:spPr>
          <a:xfrm rot="10800000">
            <a:off x="1524000" y="1892588"/>
            <a:ext cx="3581400" cy="1143000"/>
          </a:xfrm>
          <a:prstGeom prst="bentConnector3">
            <a:avLst>
              <a:gd name="adj1" fmla="val 106383"/>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5" name="Right Arrow 34"/>
          <p:cNvSpPr/>
          <p:nvPr/>
        </p:nvSpPr>
        <p:spPr>
          <a:xfrm>
            <a:off x="4114800" y="5715000"/>
            <a:ext cx="838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p:cNvSpPr txBox="1">
            <a:spLocks/>
          </p:cNvSpPr>
          <p:nvPr/>
        </p:nvSpPr>
        <p:spPr>
          <a:xfrm>
            <a:off x="457200"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Your Loan is the Bank’s Asset</a:t>
            </a:r>
            <a:endParaRPr kumimoji="0" lang="en-US" sz="44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smtClean="0"/>
              <a:t>What is Wrong with Banking Today?</a:t>
            </a:r>
            <a:endParaRPr lang="en-US" b="1" dirty="0"/>
          </a:p>
        </p:txBody>
      </p:sp>
      <p:sp>
        <p:nvSpPr>
          <p:cNvPr id="3" name="Content Placeholder 2"/>
          <p:cNvSpPr>
            <a:spLocks noGrp="1"/>
          </p:cNvSpPr>
          <p:nvPr>
            <p:ph idx="1"/>
          </p:nvPr>
        </p:nvSpPr>
        <p:spPr>
          <a:xfrm>
            <a:off x="228600" y="1524001"/>
            <a:ext cx="5105400" cy="3810000"/>
          </a:xfrm>
        </p:spPr>
        <p:txBody>
          <a:bodyPr>
            <a:normAutofit fontScale="55000" lnSpcReduction="20000"/>
          </a:bodyPr>
          <a:lstStyle/>
          <a:p>
            <a:pPr>
              <a:buNone/>
            </a:pPr>
            <a:r>
              <a:rPr lang="en-US" sz="3600" b="1" dirty="0" smtClean="0">
                <a:solidFill>
                  <a:srgbClr val="FF0000"/>
                </a:solidFill>
              </a:rPr>
              <a:t>Banks Suck the Life Out of You Via Interest!</a:t>
            </a:r>
          </a:p>
          <a:p>
            <a:endParaRPr lang="en-US" sz="2400" dirty="0" smtClean="0"/>
          </a:p>
          <a:p>
            <a:pPr>
              <a:buNone/>
            </a:pPr>
            <a:r>
              <a:rPr lang="en-US" sz="2900" b="1" u="sng" dirty="0" smtClean="0"/>
              <a:t>Have you ever tried to qualify for a loan?</a:t>
            </a:r>
          </a:p>
          <a:p>
            <a:pPr lvl="0"/>
            <a:r>
              <a:rPr lang="en-US" sz="2800" dirty="0" smtClean="0"/>
              <a:t>Need </a:t>
            </a:r>
            <a:r>
              <a:rPr lang="en-US" sz="2800" dirty="0"/>
              <a:t>a Job</a:t>
            </a:r>
          </a:p>
          <a:p>
            <a:pPr lvl="0"/>
            <a:r>
              <a:rPr lang="en-US" sz="2800" dirty="0" smtClean="0"/>
              <a:t>Need </a:t>
            </a:r>
            <a:r>
              <a:rPr lang="en-US" sz="2800" dirty="0"/>
              <a:t>sufficient Income</a:t>
            </a:r>
          </a:p>
          <a:p>
            <a:pPr lvl="0"/>
            <a:r>
              <a:rPr lang="en-US" sz="2800" dirty="0" smtClean="0"/>
              <a:t>Need </a:t>
            </a:r>
            <a:r>
              <a:rPr lang="en-US" sz="2800" dirty="0"/>
              <a:t>a good Credit </a:t>
            </a:r>
            <a:r>
              <a:rPr lang="en-US" sz="2800" dirty="0" smtClean="0"/>
              <a:t>Score </a:t>
            </a:r>
            <a:r>
              <a:rPr lang="en-US" sz="2800" dirty="0"/>
              <a:t>and </a:t>
            </a:r>
            <a:r>
              <a:rPr lang="en-US" sz="2800" dirty="0" smtClean="0"/>
              <a:t>Credit </a:t>
            </a:r>
            <a:r>
              <a:rPr lang="en-US" sz="2800" dirty="0"/>
              <a:t>History</a:t>
            </a:r>
          </a:p>
          <a:p>
            <a:pPr lvl="0"/>
            <a:r>
              <a:rPr lang="en-US" sz="2800" dirty="0" smtClean="0"/>
              <a:t>Need </a:t>
            </a:r>
            <a:r>
              <a:rPr lang="en-US" sz="2800" dirty="0"/>
              <a:t>sufficient Down Payment</a:t>
            </a:r>
          </a:p>
          <a:p>
            <a:pPr lvl="0"/>
            <a:r>
              <a:rPr lang="en-US" sz="2800" dirty="0" smtClean="0"/>
              <a:t>Need </a:t>
            </a:r>
            <a:r>
              <a:rPr lang="en-US" sz="2800" dirty="0"/>
              <a:t>a W-2 and paystubs </a:t>
            </a:r>
          </a:p>
          <a:p>
            <a:pPr lvl="0"/>
            <a:r>
              <a:rPr lang="en-US" sz="2800" dirty="0" smtClean="0"/>
              <a:t>Provide </a:t>
            </a:r>
            <a:r>
              <a:rPr lang="en-US" sz="2800" dirty="0"/>
              <a:t>other documentation – bank statements, K-1’s, 1099’s, tax returns, etc.</a:t>
            </a:r>
          </a:p>
          <a:p>
            <a:pPr lvl="0"/>
            <a:r>
              <a:rPr lang="en-US" sz="2800" dirty="0"/>
              <a:t>Subjective Review (human standards from bank to bank) and Objective “Box” of Requirements does not allow for flexibility. </a:t>
            </a:r>
          </a:p>
          <a:p>
            <a:pPr lvl="0"/>
            <a:r>
              <a:rPr lang="en-US" sz="2800" dirty="0"/>
              <a:t>An appraisal – in the case where you are buying a home.</a:t>
            </a:r>
          </a:p>
          <a:p>
            <a:pPr lvl="0"/>
            <a:r>
              <a:rPr lang="en-US" sz="2800" dirty="0"/>
              <a:t>Cash on hand to pay for closing costs, title fees, loan origination fees, etc. </a:t>
            </a:r>
          </a:p>
          <a:p>
            <a:pPr>
              <a:buNone/>
            </a:pPr>
            <a:endParaRPr lang="en-US" sz="2800" dirty="0"/>
          </a:p>
        </p:txBody>
      </p:sp>
      <p:sp>
        <p:nvSpPr>
          <p:cNvPr id="5" name="Content Placeholder 2"/>
          <p:cNvSpPr txBox="1">
            <a:spLocks/>
          </p:cNvSpPr>
          <p:nvPr/>
        </p:nvSpPr>
        <p:spPr>
          <a:xfrm>
            <a:off x="304800" y="5105400"/>
            <a:ext cx="8839200" cy="1524000"/>
          </a:xfrm>
          <a:prstGeom prst="rect">
            <a:avLst/>
          </a:prstGeom>
        </p:spPr>
        <p:txBody>
          <a:bodyPr vert="horz" lIns="91440" tIns="45720" rIns="91440" bIns="45720" rtlCol="0">
            <a:noAutofit/>
          </a:bodyPr>
          <a:lstStyle/>
          <a:p>
            <a:pPr>
              <a:buNone/>
            </a:pPr>
            <a:r>
              <a:rPr lang="en-US" i="1" dirty="0" smtClean="0">
                <a:solidFill>
                  <a:srgbClr val="00B050"/>
                </a:solidFill>
              </a:rPr>
              <a:t>“</a:t>
            </a:r>
            <a:r>
              <a:rPr lang="en-US" i="1" dirty="0">
                <a:solidFill>
                  <a:srgbClr val="00B050"/>
                </a:solidFill>
              </a:rPr>
              <a:t>Obtaining a loan from a financial institution is a process that requires time and a lot of documentation. You jump through hoops to meet the requirements your lender imposes so you can use their money. You borrow money from others and pay their fees, service charges, and possibly high loan interest because you don’t have access to your own money without even greater </a:t>
            </a:r>
            <a:r>
              <a:rPr lang="en-US" i="1" dirty="0" smtClean="0">
                <a:solidFill>
                  <a:srgbClr val="00B050"/>
                </a:solidFill>
              </a:rPr>
              <a:t>penalty.”</a:t>
            </a:r>
            <a:r>
              <a:rPr lang="en-US" dirty="0" smtClean="0">
                <a:solidFill>
                  <a:srgbClr val="00B050"/>
                </a:solidFill>
              </a:rPr>
              <a:t> – Dwayne </a:t>
            </a:r>
            <a:r>
              <a:rPr lang="en-US" dirty="0" err="1" smtClean="0">
                <a:solidFill>
                  <a:srgbClr val="00B050"/>
                </a:solidFill>
              </a:rPr>
              <a:t>Burnell</a:t>
            </a:r>
            <a:endParaRPr lang="en-US" dirty="0">
              <a:solidFill>
                <a:srgbClr val="00B050"/>
              </a:solidFill>
            </a:endParaRPr>
          </a:p>
        </p:txBody>
      </p:sp>
      <p:pic>
        <p:nvPicPr>
          <p:cNvPr id="7" name="Picture 6" descr="banker.jpg"/>
          <p:cNvPicPr>
            <a:picLocks noChangeAspect="1"/>
          </p:cNvPicPr>
          <p:nvPr/>
        </p:nvPicPr>
        <p:blipFill>
          <a:blip r:embed="rId2" cstate="print"/>
          <a:stretch>
            <a:fillRect/>
          </a:stretch>
        </p:blipFill>
        <p:spPr>
          <a:xfrm>
            <a:off x="5257800" y="2057400"/>
            <a:ext cx="3657600" cy="2057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smtClean="0"/>
              <a:t>The Golden Rule</a:t>
            </a:r>
            <a:endParaRPr lang="en-US" b="1" dirty="0"/>
          </a:p>
        </p:txBody>
      </p:sp>
      <p:sp>
        <p:nvSpPr>
          <p:cNvPr id="3" name="Content Placeholder 2"/>
          <p:cNvSpPr>
            <a:spLocks noGrp="1"/>
          </p:cNvSpPr>
          <p:nvPr>
            <p:ph idx="1"/>
          </p:nvPr>
        </p:nvSpPr>
        <p:spPr>
          <a:xfrm>
            <a:off x="228600" y="1219200"/>
            <a:ext cx="5562600" cy="3657600"/>
          </a:xfrm>
        </p:spPr>
        <p:txBody>
          <a:bodyPr>
            <a:normAutofit fontScale="92500" lnSpcReduction="10000"/>
          </a:bodyPr>
          <a:lstStyle/>
          <a:p>
            <a:pPr>
              <a:buNone/>
            </a:pPr>
            <a:r>
              <a:rPr lang="en-US" sz="2400" i="1" dirty="0">
                <a:solidFill>
                  <a:srgbClr val="7030A0"/>
                </a:solidFill>
              </a:rPr>
              <a:t>The Golden Rule – </a:t>
            </a:r>
            <a:r>
              <a:rPr lang="en-US" sz="2400" i="1" dirty="0" smtClean="0">
                <a:solidFill>
                  <a:srgbClr val="7030A0"/>
                </a:solidFill>
              </a:rPr>
              <a:t>“Those </a:t>
            </a:r>
            <a:r>
              <a:rPr lang="en-US" sz="2400" i="1" dirty="0">
                <a:solidFill>
                  <a:srgbClr val="7030A0"/>
                </a:solidFill>
              </a:rPr>
              <a:t>who have the Gold make the rules</a:t>
            </a:r>
            <a:r>
              <a:rPr lang="en-US" sz="2400" i="1" dirty="0" smtClean="0">
                <a:solidFill>
                  <a:srgbClr val="7030A0"/>
                </a:solidFill>
              </a:rPr>
              <a:t>!” – </a:t>
            </a:r>
            <a:r>
              <a:rPr lang="en-US" sz="2400" i="1" dirty="0">
                <a:solidFill>
                  <a:srgbClr val="7030A0"/>
                </a:solidFill>
              </a:rPr>
              <a:t>Nelson </a:t>
            </a:r>
            <a:r>
              <a:rPr lang="en-US" sz="2400" i="1" dirty="0" smtClean="0">
                <a:solidFill>
                  <a:srgbClr val="7030A0"/>
                </a:solidFill>
              </a:rPr>
              <a:t>Nash</a:t>
            </a:r>
          </a:p>
          <a:p>
            <a:pPr>
              <a:buNone/>
            </a:pPr>
            <a:r>
              <a:rPr lang="en-US" sz="2300" b="1" u="sng" dirty="0" smtClean="0"/>
              <a:t>Why It is Important to Save Money to Create Capital</a:t>
            </a:r>
          </a:p>
          <a:p>
            <a:r>
              <a:rPr lang="en-US" sz="1800" i="1" dirty="0">
                <a:solidFill>
                  <a:srgbClr val="7030A0"/>
                </a:solidFill>
              </a:rPr>
              <a:t>“The importance of saving – of creating capital – is all but a lost value.  As a result someone else must provide the capital that is necessary to sustain our way of life.  This strategy </a:t>
            </a:r>
            <a:r>
              <a:rPr lang="en-US" sz="1800" i="1" dirty="0" smtClean="0">
                <a:solidFill>
                  <a:srgbClr val="7030A0"/>
                </a:solidFill>
              </a:rPr>
              <a:t>carries </a:t>
            </a:r>
            <a:r>
              <a:rPr lang="en-US" sz="1800" i="1" dirty="0">
                <a:solidFill>
                  <a:srgbClr val="7030A0"/>
                </a:solidFill>
              </a:rPr>
              <a:t>with it a very high cost.”</a:t>
            </a:r>
            <a:endParaRPr lang="en-US" sz="1800" dirty="0">
              <a:solidFill>
                <a:srgbClr val="7030A0"/>
              </a:solidFill>
            </a:endParaRPr>
          </a:p>
          <a:p>
            <a:r>
              <a:rPr lang="en-US" sz="1800" i="1" dirty="0">
                <a:solidFill>
                  <a:srgbClr val="7030A0"/>
                </a:solidFill>
              </a:rPr>
              <a:t> </a:t>
            </a:r>
            <a:r>
              <a:rPr lang="en-US" sz="1800" i="1" dirty="0" smtClean="0">
                <a:solidFill>
                  <a:srgbClr val="7030A0"/>
                </a:solidFill>
              </a:rPr>
              <a:t>“</a:t>
            </a:r>
            <a:r>
              <a:rPr lang="en-US" sz="1800" i="1" dirty="0">
                <a:solidFill>
                  <a:srgbClr val="7030A0"/>
                </a:solidFill>
              </a:rPr>
              <a:t>Capital is a responsibility and should be treated with great respect.”</a:t>
            </a:r>
            <a:endParaRPr lang="en-US" sz="1800" dirty="0">
              <a:solidFill>
                <a:srgbClr val="7030A0"/>
              </a:solidFill>
            </a:endParaRPr>
          </a:p>
          <a:p>
            <a:r>
              <a:rPr lang="en-US" sz="1800" i="1" dirty="0">
                <a:solidFill>
                  <a:srgbClr val="7030A0"/>
                </a:solidFill>
              </a:rPr>
              <a:t> </a:t>
            </a:r>
            <a:r>
              <a:rPr lang="en-US" sz="1800" i="1" dirty="0" smtClean="0">
                <a:solidFill>
                  <a:srgbClr val="7030A0"/>
                </a:solidFill>
              </a:rPr>
              <a:t>“</a:t>
            </a:r>
            <a:r>
              <a:rPr lang="en-US" sz="1800" i="1" dirty="0">
                <a:solidFill>
                  <a:srgbClr val="7030A0"/>
                </a:solidFill>
              </a:rPr>
              <a:t>When you have a large amount of cash on hand all sorts of good opportunities will appear, and you can also negotiate very favorable purchase prices</a:t>
            </a:r>
            <a:r>
              <a:rPr lang="en-US" sz="1800" i="1" dirty="0" smtClean="0">
                <a:solidFill>
                  <a:srgbClr val="7030A0"/>
                </a:solidFill>
              </a:rPr>
              <a:t>.” – Nelson Nash</a:t>
            </a:r>
            <a:endParaRPr lang="en-US" sz="1800" dirty="0">
              <a:solidFill>
                <a:srgbClr val="7030A0"/>
              </a:solidFill>
            </a:endParaRPr>
          </a:p>
          <a:p>
            <a:pPr>
              <a:buNone/>
            </a:pPr>
            <a:endParaRPr lang="en-US" sz="2800" dirty="0"/>
          </a:p>
        </p:txBody>
      </p:sp>
      <p:sp>
        <p:nvSpPr>
          <p:cNvPr id="5" name="Content Placeholder 2"/>
          <p:cNvSpPr txBox="1">
            <a:spLocks/>
          </p:cNvSpPr>
          <p:nvPr/>
        </p:nvSpPr>
        <p:spPr>
          <a:xfrm>
            <a:off x="304800" y="4876800"/>
            <a:ext cx="8839200" cy="1981200"/>
          </a:xfrm>
          <a:prstGeom prst="rect">
            <a:avLst/>
          </a:prstGeom>
        </p:spPr>
        <p:txBody>
          <a:bodyPr vert="horz" lIns="91440" tIns="45720" rIns="91440" bIns="45720" rtlCol="0">
            <a:noAutofit/>
          </a:bodyPr>
          <a:lstStyle/>
          <a:p>
            <a:pPr>
              <a:buNone/>
            </a:pPr>
            <a:r>
              <a:rPr lang="en-US" b="1" u="sng" dirty="0" smtClean="0"/>
              <a:t>Who Controls the Banking Function? You or Your Bank?</a:t>
            </a:r>
          </a:p>
          <a:p>
            <a:pPr>
              <a:buFont typeface="Arial" pitchFamily="34" charset="0"/>
              <a:buChar char="•"/>
            </a:pPr>
            <a:r>
              <a:rPr lang="en-US" sz="1600" i="1" dirty="0" smtClean="0">
                <a:solidFill>
                  <a:srgbClr val="7030A0"/>
                </a:solidFill>
              </a:rPr>
              <a:t>“</a:t>
            </a:r>
            <a:r>
              <a:rPr lang="en-US" sz="1600" i="1" dirty="0">
                <a:solidFill>
                  <a:srgbClr val="7030A0"/>
                </a:solidFill>
              </a:rPr>
              <a:t>People have abdicated their opportunity/responsibility as it pertains to the banking function in the economy.  They are depending on someone else to perform that job – and that character in the play is making most of the money</a:t>
            </a:r>
            <a:r>
              <a:rPr lang="en-US" sz="1600" i="1" dirty="0" smtClean="0">
                <a:solidFill>
                  <a:srgbClr val="7030A0"/>
                </a:solidFill>
              </a:rPr>
              <a:t>!”</a:t>
            </a:r>
          </a:p>
          <a:p>
            <a:pPr>
              <a:buFont typeface="Arial" pitchFamily="34" charset="0"/>
              <a:buChar char="•"/>
            </a:pPr>
            <a:r>
              <a:rPr lang="en-US" sz="1600" i="1" dirty="0" smtClean="0">
                <a:solidFill>
                  <a:srgbClr val="7030A0"/>
                </a:solidFill>
              </a:rPr>
              <a:t>“Everyone </a:t>
            </a:r>
            <a:r>
              <a:rPr lang="en-US" sz="1600" i="1" dirty="0">
                <a:solidFill>
                  <a:srgbClr val="7030A0"/>
                </a:solidFill>
              </a:rPr>
              <a:t>should be in two businesses – the one in which you make your living and the other should be the banking business that finances whatever you do for a living.  Of the two businesses, banking is the most important. Businesses come and go – but banking is eternal</a:t>
            </a:r>
            <a:r>
              <a:rPr lang="en-US" sz="1600" i="1" dirty="0" smtClean="0">
                <a:solidFill>
                  <a:srgbClr val="7030A0"/>
                </a:solidFill>
              </a:rPr>
              <a:t>.” – Nelson Nash</a:t>
            </a:r>
            <a:endParaRPr lang="en-US" sz="1600" dirty="0">
              <a:solidFill>
                <a:srgbClr val="7030A0"/>
              </a:solidFill>
            </a:endParaRPr>
          </a:p>
        </p:txBody>
      </p:sp>
      <p:pic>
        <p:nvPicPr>
          <p:cNvPr id="6" name="Picture 5" descr="golden rule.jpg"/>
          <p:cNvPicPr>
            <a:picLocks noChangeAspect="1"/>
          </p:cNvPicPr>
          <p:nvPr/>
        </p:nvPicPr>
        <p:blipFill>
          <a:blip r:embed="rId2" cstate="print"/>
          <a:stretch>
            <a:fillRect/>
          </a:stretch>
        </p:blipFill>
        <p:spPr>
          <a:xfrm>
            <a:off x="6019800" y="2057400"/>
            <a:ext cx="2819400" cy="23078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smtClean="0"/>
              <a:t>Focus on The Volume of Interest</a:t>
            </a:r>
            <a:endParaRPr lang="en-US" b="1" dirty="0"/>
          </a:p>
        </p:txBody>
      </p:sp>
      <p:sp>
        <p:nvSpPr>
          <p:cNvPr id="3" name="Content Placeholder 2"/>
          <p:cNvSpPr>
            <a:spLocks noGrp="1"/>
          </p:cNvSpPr>
          <p:nvPr>
            <p:ph idx="1"/>
          </p:nvPr>
        </p:nvSpPr>
        <p:spPr>
          <a:xfrm>
            <a:off x="228600" y="1219200"/>
            <a:ext cx="5562600" cy="3657600"/>
          </a:xfrm>
        </p:spPr>
        <p:txBody>
          <a:bodyPr>
            <a:normAutofit/>
          </a:bodyPr>
          <a:lstStyle/>
          <a:p>
            <a:pPr>
              <a:buNone/>
            </a:pPr>
            <a:r>
              <a:rPr lang="en-US" sz="2400" i="1" dirty="0" smtClean="0"/>
              <a:t>Where is All the Money Going?</a:t>
            </a:r>
          </a:p>
          <a:p>
            <a:pPr>
              <a:buNone/>
            </a:pPr>
            <a:r>
              <a:rPr lang="en-US" sz="2300" b="1" u="sng" dirty="0" smtClean="0"/>
              <a:t>Focus on Where the Interest Goes!</a:t>
            </a:r>
          </a:p>
          <a:p>
            <a:r>
              <a:rPr lang="en-US" sz="1800" i="1" dirty="0" smtClean="0"/>
              <a:t>Many people try to invest money, hoping to earn more than what they spend on interest. </a:t>
            </a:r>
          </a:p>
          <a:p>
            <a:r>
              <a:rPr lang="en-US" sz="1800" i="1" dirty="0" smtClean="0"/>
              <a:t>They focus on the rate of return, rather than the volume of interest. </a:t>
            </a:r>
            <a:endParaRPr lang="en-US" sz="1800" dirty="0"/>
          </a:p>
          <a:p>
            <a:r>
              <a:rPr lang="en-US" sz="1800" i="1" dirty="0">
                <a:solidFill>
                  <a:srgbClr val="7030A0"/>
                </a:solidFill>
              </a:rPr>
              <a:t> </a:t>
            </a:r>
            <a:r>
              <a:rPr lang="en-US" sz="1800" i="1" dirty="0" smtClean="0">
                <a:solidFill>
                  <a:srgbClr val="7030A0"/>
                </a:solidFill>
              </a:rPr>
              <a:t>“</a:t>
            </a:r>
            <a:r>
              <a:rPr lang="en-US" sz="1800" i="1" dirty="0">
                <a:solidFill>
                  <a:srgbClr val="7030A0"/>
                </a:solidFill>
              </a:rPr>
              <a:t>The volume of interest is the real issue – not the annual percentage rate</a:t>
            </a:r>
            <a:r>
              <a:rPr lang="en-US" sz="1800" i="1" dirty="0" smtClean="0">
                <a:solidFill>
                  <a:srgbClr val="7030A0"/>
                </a:solidFill>
              </a:rPr>
              <a:t>!”</a:t>
            </a:r>
            <a:endParaRPr lang="en-US" sz="1800" dirty="0">
              <a:solidFill>
                <a:srgbClr val="7030A0"/>
              </a:solidFill>
            </a:endParaRPr>
          </a:p>
          <a:p>
            <a:r>
              <a:rPr lang="en-US" sz="1800" i="1" dirty="0">
                <a:solidFill>
                  <a:srgbClr val="7030A0"/>
                </a:solidFill>
              </a:rPr>
              <a:t> </a:t>
            </a:r>
            <a:r>
              <a:rPr lang="en-US" sz="1800" i="1" dirty="0" smtClean="0">
                <a:solidFill>
                  <a:srgbClr val="7030A0"/>
                </a:solidFill>
              </a:rPr>
              <a:t>“</a:t>
            </a:r>
            <a:r>
              <a:rPr lang="en-US" sz="1800" i="1" dirty="0">
                <a:solidFill>
                  <a:srgbClr val="7030A0"/>
                </a:solidFill>
              </a:rPr>
              <a:t>Add up all the interest you are paying out and you find that 34.5 cents of every disposable dollar paid out is interest</a:t>
            </a:r>
            <a:r>
              <a:rPr lang="en-US" sz="1800" i="1" dirty="0" smtClean="0">
                <a:solidFill>
                  <a:srgbClr val="7030A0"/>
                </a:solidFill>
              </a:rPr>
              <a:t>.” – Nelson Nash</a:t>
            </a:r>
            <a:endParaRPr lang="en-US" sz="1800" dirty="0">
              <a:solidFill>
                <a:srgbClr val="7030A0"/>
              </a:solidFill>
            </a:endParaRPr>
          </a:p>
          <a:p>
            <a:pPr>
              <a:buNone/>
            </a:pPr>
            <a:endParaRPr lang="en-US" sz="2800" dirty="0"/>
          </a:p>
        </p:txBody>
      </p:sp>
      <p:sp>
        <p:nvSpPr>
          <p:cNvPr id="5" name="Content Placeholder 2"/>
          <p:cNvSpPr txBox="1">
            <a:spLocks/>
          </p:cNvSpPr>
          <p:nvPr/>
        </p:nvSpPr>
        <p:spPr>
          <a:xfrm>
            <a:off x="304800" y="4876800"/>
            <a:ext cx="8839200" cy="1981200"/>
          </a:xfrm>
          <a:prstGeom prst="rect">
            <a:avLst/>
          </a:prstGeom>
        </p:spPr>
        <p:txBody>
          <a:bodyPr vert="horz" lIns="91440" tIns="45720" rIns="91440" bIns="45720" rtlCol="0">
            <a:noAutofit/>
          </a:bodyPr>
          <a:lstStyle/>
          <a:p>
            <a:pPr>
              <a:buNone/>
            </a:pPr>
            <a:r>
              <a:rPr lang="en-US" b="1" u="sng" dirty="0" smtClean="0"/>
              <a:t>Is Money a Headwind or a Tailwind in Your Life?</a:t>
            </a:r>
          </a:p>
          <a:p>
            <a:pPr>
              <a:buFont typeface="Arial" pitchFamily="34" charset="0"/>
              <a:buChar char="•"/>
            </a:pPr>
            <a:r>
              <a:rPr lang="en-US" sz="1600" i="1" dirty="0" smtClean="0">
                <a:solidFill>
                  <a:srgbClr val="7030A0"/>
                </a:solidFill>
              </a:rPr>
              <a:t>“</a:t>
            </a:r>
            <a:r>
              <a:rPr lang="en-US" sz="1600" i="1" dirty="0"/>
              <a:t>Most people concentrate all their attention to trying to make an airplane go 105 mph.  They would do well to spend their energy on controlling the environment in which they fly.  You can do your environment in the financial world by controlling the “banking equation” as it relates to you.  Creating a perpetual “tailwind” to everything you do in the financial </a:t>
            </a:r>
            <a:r>
              <a:rPr lang="en-US" sz="1600" i="1" dirty="0" smtClean="0"/>
              <a:t>world</a:t>
            </a:r>
            <a:r>
              <a:rPr lang="en-US" sz="1600" i="1" dirty="0" smtClean="0">
                <a:solidFill>
                  <a:srgbClr val="7030A0"/>
                </a:solidFill>
              </a:rPr>
              <a:t>.” – Nelson Nash</a:t>
            </a:r>
          </a:p>
          <a:p>
            <a:pPr>
              <a:buFont typeface="Arial" pitchFamily="34" charset="0"/>
              <a:buChar char="•"/>
            </a:pPr>
            <a:r>
              <a:rPr lang="en-US" sz="1600" i="1" dirty="0" smtClean="0"/>
              <a:t>“Learning </a:t>
            </a:r>
            <a:r>
              <a:rPr lang="en-US" sz="1600" i="1" dirty="0"/>
              <a:t>to control </a:t>
            </a:r>
            <a:r>
              <a:rPr lang="en-US" sz="1600" i="1" dirty="0" smtClean="0"/>
              <a:t>the financial environment in which you operate </a:t>
            </a:r>
            <a:r>
              <a:rPr lang="en-US" sz="1600" i="1" dirty="0"/>
              <a:t>is the most profitable thing that you can do over a lifetime.” </a:t>
            </a:r>
            <a:endParaRPr lang="en-US" sz="1600" dirty="0">
              <a:solidFill>
                <a:srgbClr val="7030A0"/>
              </a:solidFill>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248400" y="2470404"/>
            <a:ext cx="2218944" cy="1155192"/>
          </a:xfrm>
          <a:prstGeom prst="rect">
            <a:avLst/>
          </a:prstGeom>
        </p:spPr>
      </p:pic>
      <p:sp>
        <p:nvSpPr>
          <p:cNvPr id="6" name="Right Arrow 5"/>
          <p:cNvSpPr/>
          <p:nvPr/>
        </p:nvSpPr>
        <p:spPr>
          <a:xfrm>
            <a:off x="5524500" y="26670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7620000" y="3625596"/>
            <a:ext cx="1066800" cy="336804"/>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543550" y="2285738"/>
            <a:ext cx="876300" cy="369332"/>
          </a:xfrm>
          <a:prstGeom prst="rect">
            <a:avLst/>
          </a:prstGeom>
          <a:noFill/>
        </p:spPr>
        <p:txBody>
          <a:bodyPr wrap="square" rtlCol="0">
            <a:spAutoFit/>
          </a:bodyPr>
          <a:lstStyle/>
          <a:p>
            <a:r>
              <a:rPr lang="en-US" b="1" dirty="0" smtClean="0"/>
              <a:t>Debt</a:t>
            </a:r>
            <a:endParaRPr lang="en-US" b="1" dirty="0"/>
          </a:p>
        </p:txBody>
      </p:sp>
      <p:sp>
        <p:nvSpPr>
          <p:cNvPr id="9" name="TextBox 8"/>
          <p:cNvSpPr txBox="1"/>
          <p:nvPr/>
        </p:nvSpPr>
        <p:spPr>
          <a:xfrm>
            <a:off x="7010400" y="3962400"/>
            <a:ext cx="1828800" cy="369332"/>
          </a:xfrm>
          <a:prstGeom prst="rect">
            <a:avLst/>
          </a:prstGeom>
          <a:noFill/>
        </p:spPr>
        <p:txBody>
          <a:bodyPr wrap="square" rtlCol="0">
            <a:spAutoFit/>
          </a:bodyPr>
          <a:lstStyle/>
          <a:p>
            <a:pPr algn="r"/>
            <a:r>
              <a:rPr lang="en-US" b="1" dirty="0" smtClean="0"/>
              <a:t>Your Own Bank</a:t>
            </a:r>
            <a:endParaRPr lang="en-US"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2859</TotalTime>
  <Words>3759</Words>
  <Application>Microsoft Office PowerPoint</Application>
  <PresentationFormat>On-screen Show (4:3)</PresentationFormat>
  <Paragraphs>314</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FINANCIAL SECURITY SEMINAR “Become Your Own Bank”</vt:lpstr>
      <vt:lpstr>FINANCIAL SECURITY SEMINAR</vt:lpstr>
      <vt:lpstr>LESSON 5: TRADITIONAL BANKING VS “YOUR OWN BANK”</vt:lpstr>
      <vt:lpstr>Breakthrough Thought: Do Not Confuse Assets &amp; Liabilities!</vt:lpstr>
      <vt:lpstr>How Traditional Bank Works</vt:lpstr>
      <vt:lpstr>Slide 6</vt:lpstr>
      <vt:lpstr>What is Wrong with Banking Today?</vt:lpstr>
      <vt:lpstr>The Golden Rule</vt:lpstr>
      <vt:lpstr>Focus on The Volume of Interest</vt:lpstr>
      <vt:lpstr>Debtor, Saver, or Wealth Creator?</vt:lpstr>
      <vt:lpstr>Debtor</vt:lpstr>
      <vt:lpstr>Debtor – Years 1-25</vt:lpstr>
      <vt:lpstr>Debtor – Years 26-50</vt:lpstr>
      <vt:lpstr>Saver</vt:lpstr>
      <vt:lpstr>Saver – Years 1-25</vt:lpstr>
      <vt:lpstr>Saver – Years 26-50</vt:lpstr>
      <vt:lpstr>Wealth Creator</vt:lpstr>
      <vt:lpstr>Wealth Creator – Years 1-25</vt:lpstr>
      <vt:lpstr>Wealth Creator – Years 26-50</vt:lpstr>
      <vt:lpstr>Debtor, Saver, or Wealth Creator?</vt:lpstr>
      <vt:lpstr>What is the Solution to Be  Financially Free?</vt:lpstr>
      <vt:lpstr>Piensa en el Banco Como  Una Obra de Teatro con Personajes</vt:lpstr>
      <vt:lpstr>Como Trabaja el Banco Tradicional</vt:lpstr>
      <vt:lpstr>Como Ser Tu Propio Banco Funciona</vt:lpstr>
      <vt:lpstr>El Dueño Esta en Control–¡Esa es la CLAVE!</vt:lpstr>
      <vt:lpstr>Para Entender Cómo Ser Tu Propio Banco Tienes que Verlo Desde Dos Perspectivas</vt:lpstr>
      <vt:lpstr>Obteniendo un Préstamo Tradicional de un Banco: Una Pesadilla Garantizada</vt:lpstr>
      <vt:lpstr>Obteniendo un Préstamo Tradicional de un Banco: Una Pesadilla Garantizada</vt:lpstr>
      <vt:lpstr>La Bendición de Tener tu Propia Facilidad de Crédito Garantizada </vt:lpstr>
      <vt:lpstr>Por qué Préstamos de Pólizas?</vt:lpstr>
      <vt:lpstr>Resumen de la estrategia de REEMPLAZAR A TU BANCO</vt:lpstr>
      <vt:lpstr>Resumen de Beneficios de la estrategia de REEMPLAZAR A TU BANCO</vt:lpstr>
      <vt:lpstr>Resumen de Beneficios de la estrategia de REEMPLAZAR A TU BANCO (cont.)</vt:lpstr>
      <vt:lpstr>Slide 34</vt:lpstr>
      <vt:lpstr>Slide 35</vt:lpstr>
      <vt:lpstr>What is Fractional Reserve Banking?</vt:lpstr>
      <vt:lpstr>Purchasing Power of US Dollar Over Time</vt:lpstr>
      <vt:lpstr>How Safe is Money in Your Bank?</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BECOME YOUR OWN BANK SEMINAR</dc:title>
  <dc:creator>abarron</dc:creator>
  <cp:lastModifiedBy>abarron</cp:lastModifiedBy>
  <cp:revision>106</cp:revision>
  <dcterms:created xsi:type="dcterms:W3CDTF">2015-12-21T02:38:16Z</dcterms:created>
  <dcterms:modified xsi:type="dcterms:W3CDTF">2018-06-02T23:22:37Z</dcterms:modified>
</cp:coreProperties>
</file>