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0" d="100"/>
          <a:sy n="40" d="100"/>
        </p:scale>
        <p:origin x="84" y="7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0"/>
            <a:ext cx="12192000" cy="1588168"/>
          </a:xfrm>
        </p:spPr>
        <p:txBody>
          <a:bodyPr>
            <a:noAutofit/>
          </a:bodyPr>
          <a:lstStyle/>
          <a:p>
            <a:r>
              <a:rPr lang="es-AR" sz="4400" dirty="0">
                <a:latin typeface="Times New Roman" panose="02020603050405020304" pitchFamily="18" charset="0"/>
                <a:cs typeface="Times New Roman" panose="02020603050405020304" pitchFamily="18" charset="0"/>
              </a:rPr>
              <a:t>Unidad 5: </a:t>
            </a:r>
            <a:r>
              <a:rPr lang="es-AR" sz="4400" b="1" u="sng" dirty="0">
                <a:latin typeface="Times New Roman" panose="02020603050405020304" pitchFamily="18" charset="0"/>
                <a:cs typeface="Times New Roman" panose="02020603050405020304" pitchFamily="18" charset="0"/>
              </a:rPr>
              <a:t>Enseñando limites en tu vida y en la vida de los que amas</a:t>
            </a:r>
            <a:r>
              <a:rPr lang="es-AR" sz="4400" dirty="0">
                <a:latin typeface="Times New Roman" panose="02020603050405020304" pitchFamily="18" charset="0"/>
                <a:cs typeface="Times New Roman" panose="02020603050405020304" pitchFamily="18" charset="0"/>
              </a:rPr>
              <a:t>(Presentación 15)</a:t>
            </a: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0" y="1845427"/>
            <a:ext cx="12192000" cy="1655762"/>
          </a:xfrm>
        </p:spPr>
        <p:txBody>
          <a:bodyPr>
            <a:normAutofit/>
          </a:bodyPr>
          <a:lstStyle/>
          <a:p>
            <a:r>
              <a:rPr lang="es-AR" sz="4400" b="1" u="sng" dirty="0">
                <a:latin typeface="Times New Roman" panose="02020603050405020304" pitchFamily="18" charset="0"/>
                <a:cs typeface="Times New Roman" panose="02020603050405020304" pitchFamily="18" charset="0"/>
              </a:rPr>
              <a:t>¿Que son los Limites comunes que son violados en la Iglesia?</a:t>
            </a:r>
          </a:p>
        </p:txBody>
      </p:sp>
      <p:pic>
        <p:nvPicPr>
          <p:cNvPr id="1030" name="Picture 6" descr="Image result for Limites">
            <a:extLst>
              <a:ext uri="{FF2B5EF4-FFF2-40B4-BE49-F238E27FC236}">
                <a16:creationId xmlns:a16="http://schemas.microsoft.com/office/drawing/2014/main" id="{2BA17DE6-A1D2-41F3-9503-AA492AA3D4D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941" t="4842" r="5140" b="5895"/>
          <a:stretch/>
        </p:blipFill>
        <p:spPr bwMode="auto">
          <a:xfrm>
            <a:off x="0" y="3176336"/>
            <a:ext cx="12192000" cy="36816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4949E8C-7936-4EDC-8D2F-F052580877BD}"/>
              </a:ext>
            </a:extLst>
          </p:cNvPr>
          <p:cNvSpPr txBox="1"/>
          <p:nvPr/>
        </p:nvSpPr>
        <p:spPr>
          <a:xfrm>
            <a:off x="8085221" y="6027002"/>
            <a:ext cx="2430379" cy="830997"/>
          </a:xfrm>
          <a:prstGeom prst="rect">
            <a:avLst/>
          </a:prstGeom>
          <a:noFill/>
        </p:spPr>
        <p:txBody>
          <a:bodyPr wrap="square" rtlCol="0">
            <a:spAutoFit/>
          </a:bodyPr>
          <a:lstStyle/>
          <a:p>
            <a:r>
              <a:rPr lang="es-AR" sz="2400" b="1">
                <a:latin typeface="Times New Roman" panose="02020603050405020304" pitchFamily="18" charset="0"/>
                <a:cs typeface="Times New Roman" panose="02020603050405020304" pitchFamily="18" charset="0"/>
              </a:rPr>
              <a:t>Miembro de la iglesia</a:t>
            </a:r>
          </a:p>
        </p:txBody>
      </p:sp>
      <p:sp>
        <p:nvSpPr>
          <p:cNvPr id="7" name="TextBox 6">
            <a:extLst>
              <a:ext uri="{FF2B5EF4-FFF2-40B4-BE49-F238E27FC236}">
                <a16:creationId xmlns:a16="http://schemas.microsoft.com/office/drawing/2014/main" id="{E3D9EEC4-D4C1-4BC8-BFDF-4EF62381D3A4}"/>
              </a:ext>
            </a:extLst>
          </p:cNvPr>
          <p:cNvSpPr txBox="1"/>
          <p:nvPr/>
        </p:nvSpPr>
        <p:spPr>
          <a:xfrm>
            <a:off x="585537" y="5611503"/>
            <a:ext cx="2430379" cy="830997"/>
          </a:xfrm>
          <a:prstGeom prst="rect">
            <a:avLst/>
          </a:prstGeom>
          <a:noFill/>
        </p:spPr>
        <p:txBody>
          <a:bodyPr wrap="square" rtlCol="0">
            <a:spAutoFit/>
          </a:bodyPr>
          <a:lstStyle/>
          <a:p>
            <a:r>
              <a:rPr lang="es-AR" sz="2400" b="1" dirty="0">
                <a:latin typeface="Times New Roman" panose="02020603050405020304" pitchFamily="18" charset="0"/>
                <a:cs typeface="Times New Roman" panose="02020603050405020304" pitchFamily="18" charset="0"/>
              </a:rPr>
              <a:t>Pastor de la iglesia</a:t>
            </a:r>
          </a:p>
        </p:txBody>
      </p:sp>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601579"/>
          </a:xfrm>
        </p:spPr>
        <p:txBody>
          <a:bodyPr>
            <a:normAutofit fontScale="90000"/>
          </a:bodyPr>
          <a:lstStyle/>
          <a:p>
            <a:pPr algn="ctr"/>
            <a:r>
              <a:rPr lang="es-AR" sz="4800" b="1" u="sng" dirty="0">
                <a:latin typeface="Times New Roman" panose="02020603050405020304" pitchFamily="18" charset="0"/>
                <a:cs typeface="Times New Roman" panose="02020603050405020304" pitchFamily="18" charset="0"/>
              </a:rPr>
              <a:t>Finanzas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553452"/>
            <a:ext cx="12192000" cy="7146759"/>
          </a:xfrm>
        </p:spPr>
        <p:txBody>
          <a:bodyPr>
            <a:normAutofit/>
          </a:bodyPr>
          <a:lstStyle/>
          <a:p>
            <a:r>
              <a:rPr lang="es-AR" sz="3600" b="1" dirty="0">
                <a:latin typeface="Times New Roman" panose="02020603050405020304" pitchFamily="18" charset="0"/>
                <a:cs typeface="Times New Roman" panose="02020603050405020304" pitchFamily="18" charset="0"/>
              </a:rPr>
              <a:t>Trabajamos en una organización no lucrativa y tu cheque viene de la donación de personas entonces debes tener autoridad moral en tus finanzas. Debes practicar buena mayordomía. Si quieres liderar gente genuina, debes ser genuino. </a:t>
            </a:r>
          </a:p>
          <a:p>
            <a:r>
              <a:rPr lang="es-AR" sz="3600" b="1" dirty="0">
                <a:latin typeface="Times New Roman" panose="02020603050405020304" pitchFamily="18" charset="0"/>
                <a:cs typeface="Times New Roman" panose="02020603050405020304" pitchFamily="18" charset="0"/>
              </a:rPr>
              <a:t>Dave Ramsey: “Da, ahorra y vive con el resto” La iglesia esta bien siempre que vive estos principios. La iglesia no es afectada mucho por la economía del mundo porque vive estos principios, pero con lo que batalla la iglesia es con aquellos que no viven estos principios. Debemos vivir y modelar esto cuando hablamos de finanzas.</a:t>
            </a:r>
            <a:endParaRPr lang="es-AR"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7940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601579"/>
          </a:xfrm>
        </p:spPr>
        <p:txBody>
          <a:bodyPr>
            <a:normAutofit fontScale="90000"/>
          </a:bodyPr>
          <a:lstStyle/>
          <a:p>
            <a:pPr algn="ctr"/>
            <a:r>
              <a:rPr lang="es-AR" sz="4800" b="1" u="sng" dirty="0">
                <a:latin typeface="Times New Roman" panose="02020603050405020304" pitchFamily="18" charset="0"/>
                <a:cs typeface="Times New Roman" panose="02020603050405020304" pitchFamily="18" charset="0"/>
              </a:rPr>
              <a:t>Resumen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553453"/>
            <a:ext cx="12192000" cy="6304548"/>
          </a:xfrm>
        </p:spPr>
        <p:txBody>
          <a:bodyPr>
            <a:normAutofit lnSpcReduction="10000"/>
          </a:bodyPr>
          <a:lstStyle/>
          <a:p>
            <a:r>
              <a:rPr lang="es-AR" sz="3600" b="1" dirty="0">
                <a:latin typeface="Times New Roman" panose="02020603050405020304" pitchFamily="18" charset="0"/>
                <a:cs typeface="Times New Roman" panose="02020603050405020304" pitchFamily="18" charset="0"/>
              </a:rPr>
              <a:t>La decisión mas difícil que hizo Nehemías al ir entrando a Jerusalén fue que no tomaría ni demandaría nada. Confiaran como lideres si somos auténticos si lo que decimos lo cumplimos si tenemos autoridad moral. </a:t>
            </a:r>
          </a:p>
          <a:p>
            <a:r>
              <a:rPr lang="es-AR" sz="3600" b="1" dirty="0">
                <a:latin typeface="Times New Roman" panose="02020603050405020304" pitchFamily="18" charset="0"/>
                <a:cs typeface="Times New Roman" panose="02020603050405020304" pitchFamily="18" charset="0"/>
              </a:rPr>
              <a:t>Si no tenemos esto bien nadie seguirá nuestro consejo.</a:t>
            </a:r>
          </a:p>
          <a:p>
            <a:r>
              <a:rPr lang="es-AR" sz="4000" b="1" dirty="0">
                <a:latin typeface="Times New Roman" panose="02020603050405020304" pitchFamily="18" charset="0"/>
                <a:cs typeface="Times New Roman" panose="02020603050405020304" pitchFamily="18" charset="0"/>
              </a:rPr>
              <a:t>Esto es fundamental: para proclamar con autoridad moral debemos poner limites en nuestras vidas</a:t>
            </a:r>
          </a:p>
          <a:p>
            <a:r>
              <a:rPr lang="es-AR" sz="4000" b="1" dirty="0">
                <a:latin typeface="Times New Roman" panose="02020603050405020304" pitchFamily="18" charset="0"/>
                <a:cs typeface="Times New Roman" panose="02020603050405020304" pitchFamily="18" charset="0"/>
              </a:rPr>
              <a:t>Phillip Brooks: “El Carácter es formado en los pequeños momentos en nuestra vidas”</a:t>
            </a:r>
          </a:p>
          <a:p>
            <a:r>
              <a:rPr lang="es-AR" sz="3600" b="1" dirty="0">
                <a:latin typeface="Times New Roman" panose="02020603050405020304" pitchFamily="18" charset="0"/>
                <a:cs typeface="Times New Roman" panose="02020603050405020304" pitchFamily="18" charset="0"/>
              </a:rPr>
              <a:t>Por eso debemos hacer bien esos pequeños momentos bien sin importar que tan insignificantes se miren, eso nos da autoridad moral y podremos ministrar en la iglesia de Dios</a:t>
            </a:r>
          </a:p>
        </p:txBody>
      </p:sp>
    </p:spTree>
    <p:extLst>
      <p:ext uri="{BB962C8B-B14F-4D97-AF65-F5344CB8AC3E}">
        <p14:creationId xmlns:p14="http://schemas.microsoft.com/office/powerpoint/2010/main" val="3774242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Hablaremos de los limites que debemos establecer en la iglesia o en los ministerios en los que estemos a cargo.</a:t>
            </a:r>
          </a:p>
          <a:p>
            <a:r>
              <a:rPr lang="es-AR" sz="3600" b="1" dirty="0">
                <a:latin typeface="Times New Roman" panose="02020603050405020304" pitchFamily="18" charset="0"/>
                <a:cs typeface="Times New Roman" panose="02020603050405020304" pitchFamily="18" charset="0"/>
              </a:rPr>
              <a:t>Limites son barreras que mantienen las cosas dentro y fuera.</a:t>
            </a:r>
          </a:p>
          <a:p>
            <a:r>
              <a:rPr lang="es-AR" sz="3600" b="1" dirty="0">
                <a:latin typeface="Times New Roman" panose="02020603050405020304" pitchFamily="18" charset="0"/>
                <a:cs typeface="Times New Roman" panose="02020603050405020304" pitchFamily="18" charset="0"/>
              </a:rPr>
              <a:t>Nos dan claridad</a:t>
            </a:r>
          </a:p>
          <a:p>
            <a:r>
              <a:rPr lang="es-AR" sz="3600" b="1" dirty="0">
                <a:latin typeface="Times New Roman" panose="02020603050405020304" pitchFamily="18" charset="0"/>
                <a:cs typeface="Times New Roman" panose="02020603050405020304" pitchFamily="18" charset="0"/>
              </a:rPr>
              <a:t>Y dan barreras apropiadas a gente y actividades y nosotros las establecemos esos limites.</a:t>
            </a:r>
          </a:p>
          <a:p>
            <a:r>
              <a:rPr lang="es-AR" sz="3600" b="1" dirty="0">
                <a:latin typeface="Times New Roman" panose="02020603050405020304" pitchFamily="18" charset="0"/>
                <a:cs typeface="Times New Roman" panose="02020603050405020304" pitchFamily="18" charset="0"/>
              </a:rPr>
              <a:t>Hablaremos de un personaje bíblico: </a:t>
            </a:r>
            <a:r>
              <a:rPr lang="es-AR" sz="3600" b="1" dirty="0" err="1">
                <a:latin typeface="Times New Roman" panose="02020603050405020304" pitchFamily="18" charset="0"/>
                <a:cs typeface="Times New Roman" panose="02020603050405020304" pitchFamily="18" charset="0"/>
              </a:rPr>
              <a:t>Nehemias</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Limites: En La Iglesia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3600" b="1" dirty="0">
                <a:latin typeface="Times New Roman" panose="02020603050405020304" pitchFamily="18" charset="0"/>
                <a:cs typeface="Times New Roman" panose="02020603050405020304" pitchFamily="18" charset="0"/>
              </a:rPr>
              <a:t>Nehemías: </a:t>
            </a:r>
          </a:p>
          <a:p>
            <a:r>
              <a:rPr lang="es-AR" sz="3600" b="1" dirty="0">
                <a:latin typeface="Times New Roman" panose="02020603050405020304" pitchFamily="18" charset="0"/>
                <a:cs typeface="Times New Roman" panose="02020603050405020304" pitchFamily="18" charset="0"/>
              </a:rPr>
              <a:t>Paso de ser un total desconocido a ser el gobernador de Jerusalén por lo que hizo</a:t>
            </a:r>
          </a:p>
          <a:p>
            <a:r>
              <a:rPr lang="es-AR" sz="3600" b="1" u="sng" dirty="0">
                <a:latin typeface="Times New Roman" panose="02020603050405020304" pitchFamily="18" charset="0"/>
                <a:cs typeface="Times New Roman" panose="02020603050405020304" pitchFamily="18" charset="0"/>
              </a:rPr>
              <a:t>1) El hizo que le pedía a los demás hacer</a:t>
            </a:r>
          </a:p>
          <a:p>
            <a:r>
              <a:rPr lang="es-AR" sz="3600" i="1" dirty="0">
                <a:latin typeface="Times New Roman" panose="02020603050405020304" pitchFamily="18" charset="0"/>
                <a:cs typeface="Times New Roman" panose="02020603050405020304" pitchFamily="18" charset="0"/>
              </a:rPr>
              <a:t>Un hombre le dijo al presidente Roosevelt: “usted es un buen hombre” a lo que contesto: “solo soy un hombre ordinario que es grandemente motivado” Esto describiría a Nehemías y a todos los grandes lideres</a:t>
            </a:r>
          </a:p>
          <a:p>
            <a:r>
              <a:rPr lang="es-AR" sz="3600" i="1" dirty="0">
                <a:latin typeface="Times New Roman" panose="02020603050405020304" pitchFamily="18" charset="0"/>
                <a:cs typeface="Times New Roman" panose="02020603050405020304" pitchFamily="18" charset="0"/>
              </a:rPr>
              <a:t>Nehemías es un ejemplo a seguir por personas que estamos de lideres en el ministerio</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770021"/>
          </a:xfrm>
        </p:spPr>
        <p:txBody>
          <a:bodyPr/>
          <a:lstStyle/>
          <a:p>
            <a:pPr algn="ctr"/>
            <a:r>
              <a:rPr lang="es-AR" b="1" u="sng" dirty="0">
                <a:latin typeface="Times New Roman" panose="02020603050405020304" pitchFamily="18" charset="0"/>
                <a:cs typeface="Times New Roman" panose="02020603050405020304" pitchFamily="18" charset="0"/>
              </a:rPr>
              <a:t>Contexto Histórico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70022"/>
            <a:ext cx="12192000" cy="6087978"/>
          </a:xfrm>
        </p:spPr>
        <p:txBody>
          <a:bodyPr>
            <a:normAutofit fontScale="85000" lnSpcReduction="20000"/>
          </a:bodyPr>
          <a:lstStyle/>
          <a:p>
            <a:r>
              <a:rPr lang="es-AR" sz="3600" b="1" dirty="0">
                <a:latin typeface="Times New Roman" panose="02020603050405020304" pitchFamily="18" charset="0"/>
                <a:cs typeface="Times New Roman" panose="02020603050405020304" pitchFamily="18" charset="0"/>
              </a:rPr>
              <a:t>En 586 BC babilonia invadió Jerusalén y los israelitas fueron tomados cautivos. Los babilonios quemaron el templo y destruyeron los muros que protegían la ciudad de mas ataques. (esto lo puedes leer en 2 Crónicas 36). Cuando Persia conquisto Babilonia, su rey Siro fue usado por Dios y mando reconstruir el Templo, pero quedo desprotegido por 90 años hasta que Dios hablo a Nehemías. El libro de Nehemías explica este proyecto de construcción y el impacto del liderazgo de Nehemías para llevar acabo este proyecto. Nehemías trabajaba para el Rey Artajerjes, de quien recibió el permiso de regresar a y construir el muro y vino como Gobernador ya que le Rey le dio ese permiso. Jerusalén no tenia un sistema económico establecido, y la gente le debía a la gente y no se podían pagar ya que los intereses eran grandísimos. Entregaban sus casas, esposas e hijos. Era devastador. Nehemías no podían dejar sus trabajos pues debían mucho y Nehemías pago la deuda. Y cayeron en deber otra vez. Los ricos trataban de detener a Nehemías. Pero estos hombres ESCUCHARON a Nehemías. Los animo a reconstruir el muro.</a:t>
            </a: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Nehemías hacia lo que les pedía a los demás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ES" sz="3600" b="1" dirty="0">
                <a:latin typeface="Times New Roman" panose="02020603050405020304" pitchFamily="18" charset="0"/>
                <a:cs typeface="Times New Roman" panose="02020603050405020304" pitchFamily="18" charset="0"/>
              </a:rPr>
              <a:t>Este principio es excelente para establecer limites en la iglesia</a:t>
            </a:r>
          </a:p>
          <a:p>
            <a:r>
              <a:rPr lang="es-ES" sz="3600" b="1" dirty="0">
                <a:latin typeface="Times New Roman" panose="02020603050405020304" pitchFamily="18" charset="0"/>
                <a:cs typeface="Times New Roman" panose="02020603050405020304" pitchFamily="18" charset="0"/>
              </a:rPr>
              <a:t>Todas las mañana estaba construyendo y les pedía  que salieran a construir, El no tomo tierra para el ni tomo ventaja de la situación económica para enriquecerse al cobrar impuestos por los que ayudo, que era algo que pudo hacer. Nehemías daba de comer de su bolsa a 150 personas, no del dinero como gobernador. Por eso podía levantarse y reclamar a los Ricos. </a:t>
            </a:r>
          </a:p>
          <a:p>
            <a:r>
              <a:rPr lang="es-ES" sz="3600" b="1" dirty="0">
                <a:latin typeface="Times New Roman" panose="02020603050405020304" pitchFamily="18" charset="0"/>
                <a:cs typeface="Times New Roman" panose="02020603050405020304" pitchFamily="18" charset="0"/>
              </a:rPr>
              <a:t>Cuando te levantes a establecer los limites respetaran lo que dices porque lo haces. Esto nos da autoridad Moral.</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Autoridad Moral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3600" b="1" dirty="0">
                <a:latin typeface="Times New Roman" panose="02020603050405020304" pitchFamily="18" charset="0"/>
                <a:cs typeface="Times New Roman" panose="02020603050405020304" pitchFamily="18" charset="0"/>
              </a:rPr>
              <a:t>En USA esperan que sus lideres eclesiásticos tengan mas autoridad moral. Si hay un escandalo moral en la iglesia es mas grande porque se espera que tengan un estándar mas alto ya que representamos a Dios. No les pedimos algo que nosotros no haríamos.</a:t>
            </a:r>
          </a:p>
          <a:p>
            <a:r>
              <a:rPr lang="es-AR" sz="3600" b="1" dirty="0">
                <a:latin typeface="Times New Roman" panose="02020603050405020304" pitchFamily="18" charset="0"/>
                <a:cs typeface="Times New Roman" panose="02020603050405020304" pitchFamily="18" charset="0"/>
              </a:rPr>
              <a:t>La autoridad moral es influencia</a:t>
            </a:r>
          </a:p>
          <a:p>
            <a:r>
              <a:rPr lang="es-AR" sz="3600" b="1" dirty="0">
                <a:latin typeface="Times New Roman" panose="02020603050405020304" pitchFamily="18" charset="0"/>
                <a:cs typeface="Times New Roman" panose="02020603050405020304" pitchFamily="18" charset="0"/>
              </a:rPr>
              <a:t>Si no hay alineamiento en lo que lidereas y lo que crees se te tomara como un hipócrita. Debemos ser intencionales en mejorar el carácter. Y tener visión y mantenerla.</a:t>
            </a:r>
          </a:p>
          <a:p>
            <a:r>
              <a:rPr lang="es-AR" sz="3600" b="1" dirty="0">
                <a:latin typeface="Times New Roman" panose="02020603050405020304" pitchFamily="18" charset="0"/>
                <a:cs typeface="Times New Roman" panose="02020603050405020304" pitchFamily="18" charset="0"/>
              </a:rPr>
              <a:t>¿En que clase de persona me quiero convertir?</a:t>
            </a:r>
          </a:p>
          <a:p>
            <a:r>
              <a:rPr lang="es-AR" sz="3600" b="1" dirty="0">
                <a:latin typeface="Times New Roman" panose="02020603050405020304" pitchFamily="18" charset="0"/>
                <a:cs typeface="Times New Roman" panose="02020603050405020304" pitchFamily="18" charset="0"/>
              </a:rPr>
              <a:t>¿Que clase de carácter quiero mostrar a otros?</a:t>
            </a:r>
          </a:p>
          <a:p>
            <a:r>
              <a:rPr lang="es-AR" sz="3600" b="1" dirty="0">
                <a:latin typeface="Times New Roman" panose="02020603050405020304" pitchFamily="18" charset="0"/>
                <a:cs typeface="Times New Roman" panose="02020603050405020304" pitchFamily="18" charset="0"/>
              </a:rPr>
              <a:t>¿Que quiero que salga de mi si me aplastaran para ver de que estoy echo internamente?</a:t>
            </a:r>
          </a:p>
        </p:txBody>
      </p:sp>
    </p:spTree>
    <p:extLst>
      <p:ext uri="{BB962C8B-B14F-4D97-AF65-F5344CB8AC3E}">
        <p14:creationId xmlns:p14="http://schemas.microsoft.com/office/powerpoint/2010/main" val="406672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Autoridad Moral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42211"/>
            <a:ext cx="12192000" cy="6400800"/>
          </a:xfrm>
        </p:spPr>
        <p:txBody>
          <a:bodyPr>
            <a:normAutofit lnSpcReduction="10000"/>
          </a:bodyPr>
          <a:lstStyle/>
          <a:p>
            <a:r>
              <a:rPr lang="es-AR" sz="5400" b="1" dirty="0">
                <a:latin typeface="Times New Roman" panose="02020603050405020304" pitchFamily="18" charset="0"/>
                <a:cs typeface="Times New Roman" panose="02020603050405020304" pitchFamily="18" charset="0"/>
              </a:rPr>
              <a:t>John Maxwell: “En cualquier época que se quiebra un principio moral, se crea una pequeña quebradura en el fundamento de tu integridad…. El carácter no es creado en la crisis, mas bien sale a la luz. Todo lo que has hecho en el pasado, y que algunas cosas que has abandonado al dejar de hacerlas- salen a flote cuando estas bajo presión.”</a:t>
            </a:r>
          </a:p>
        </p:txBody>
      </p:sp>
    </p:spTree>
    <p:extLst>
      <p:ext uri="{BB962C8B-B14F-4D97-AF65-F5344CB8AC3E}">
        <p14:creationId xmlns:p14="http://schemas.microsoft.com/office/powerpoint/2010/main" val="256860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La integridad</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7500" lnSpcReduction="20000"/>
          </a:bodyPr>
          <a:lstStyle/>
          <a:p>
            <a:r>
              <a:rPr lang="es-AR" sz="5400" b="1" dirty="0">
                <a:latin typeface="Times New Roman" panose="02020603050405020304" pitchFamily="18" charset="0"/>
                <a:cs typeface="Times New Roman" panose="02020603050405020304" pitchFamily="18" charset="0"/>
              </a:rPr>
              <a:t>La integridad nunca es determinada por nuestras circunstancias a nuestro alrededor. Eres responsable por las decisiones que tu tomas. No las circunstancias. Pones limites o haces malas decisiones. Por eso practicamos las actividades espirituales. </a:t>
            </a:r>
          </a:p>
          <a:p>
            <a:r>
              <a:rPr lang="es-AR" sz="5400" b="1" dirty="0">
                <a:latin typeface="Times New Roman" panose="02020603050405020304" pitchFamily="18" charset="0"/>
                <a:cs typeface="Times New Roman" panose="02020603050405020304" pitchFamily="18" charset="0"/>
              </a:rPr>
              <a:t>Si eres líder te han traicionado, no te reconocen cuando deben y Cristo nos recuerda que eso viene al servir. El siervo no es mas grande que su maestro, si el sufrió, ¿que esperas tu? </a:t>
            </a:r>
          </a:p>
        </p:txBody>
      </p:sp>
    </p:spTree>
    <p:extLst>
      <p:ext uri="{BB962C8B-B14F-4D97-AF65-F5344CB8AC3E}">
        <p14:creationId xmlns:p14="http://schemas.microsoft.com/office/powerpoint/2010/main" val="513136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Perdonar a Otros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AR" sz="4000" b="1" dirty="0">
                <a:latin typeface="Times New Roman" panose="02020603050405020304" pitchFamily="18" charset="0"/>
                <a:cs typeface="Times New Roman" panose="02020603050405020304" pitchFamily="18" charset="0"/>
              </a:rPr>
              <a:t>Cuando te enojas pierdes tu autoridad moral. Cuando eres lastimado debes sanar, no traigas problemas no resueltos, debes perdonar a otros.</a:t>
            </a:r>
          </a:p>
          <a:p>
            <a:r>
              <a:rPr lang="es-AR" sz="4000" b="1" dirty="0">
                <a:latin typeface="Times New Roman" panose="02020603050405020304" pitchFamily="18" charset="0"/>
                <a:cs typeface="Times New Roman" panose="02020603050405020304" pitchFamily="18" charset="0"/>
              </a:rPr>
              <a:t>El movimiento mas fuerte que puedes hacer es caer de rodillas y orar y sacar todo a los que no has perdonado.  </a:t>
            </a:r>
          </a:p>
          <a:p>
            <a:r>
              <a:rPr lang="es-AR" sz="4000" b="1" dirty="0">
                <a:latin typeface="Times New Roman" panose="02020603050405020304" pitchFamily="18" charset="0"/>
                <a:cs typeface="Times New Roman" panose="02020603050405020304" pitchFamily="18" charset="0"/>
              </a:rPr>
              <a:t>Si vas hablar o aconsejar o animar en el área del perdón, necesitas perdonar o saber pedir perdón. Eso te da autoridad moral. ¿Que tanto dejas que otros te controlen porque no puedes perdonarles lo que te hicieron?  Es una pregunta que debes contestar. Perdonar a esos que no se lo merecen es poder en tu vida. </a:t>
            </a:r>
          </a:p>
        </p:txBody>
      </p:sp>
    </p:spTree>
    <p:extLst>
      <p:ext uri="{BB962C8B-B14F-4D97-AF65-F5344CB8AC3E}">
        <p14:creationId xmlns:p14="http://schemas.microsoft.com/office/powerpoint/2010/main" val="1158989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3102</TotalTime>
  <Words>1117</Words>
  <Application>Microsoft Office PowerPoint</Application>
  <PresentationFormat>Widescreen</PresentationFormat>
  <Paragraphs>47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Unidad 5: Enseñando limites en tu vida y en la vida de los que amas(Presentación 15)</vt:lpstr>
      <vt:lpstr>Introducción</vt:lpstr>
      <vt:lpstr>Limites: En La Iglesia</vt:lpstr>
      <vt:lpstr>Contexto Histórico</vt:lpstr>
      <vt:lpstr>Nehemías hacia lo que les pedía a los demás</vt:lpstr>
      <vt:lpstr>Autoridad Moral</vt:lpstr>
      <vt:lpstr>Autoridad Moral</vt:lpstr>
      <vt:lpstr>La integridad</vt:lpstr>
      <vt:lpstr>Perdonar a Otros</vt:lpstr>
      <vt:lpstr>Finanzas</vt:lpstr>
      <vt:lpstr>Resumen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55</cp:revision>
  <dcterms:created xsi:type="dcterms:W3CDTF">2017-10-03T19:37:14Z</dcterms:created>
  <dcterms:modified xsi:type="dcterms:W3CDTF">2017-10-24T19:51:10Z</dcterms:modified>
</cp:coreProperties>
</file>