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25" roundtripDataSignature="AMtx7mg/B3hBG6D5lpAv/ybxIDJ9XJGtj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5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0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9" name="Google Shape;149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>
                <a:solidFill>
                  <a:srgbClr val="000000"/>
                </a:solidFill>
              </a:rPr>
              <a:t>Раб стає принцом – народження всупереч держполітики контролю народжуваності</a:t>
            </a:r>
            <a:endParaRPr sz="12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>
                <a:solidFill>
                  <a:srgbClr val="000000"/>
                </a:solidFill>
              </a:rPr>
              <a:t>Принц стає пастухом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>
                <a:solidFill>
                  <a:srgbClr val="000000"/>
                </a:solidFill>
              </a:rPr>
              <a:t>Пастух стає рятівником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150" name="Google Shape;150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6" name="Google Shape;156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БОЖЕ ОБРАННЯ В ДІЇ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Народився всупереч політиці контролю народжуваності (новонародженних хлопчиків топили в Нілі), серед народу, які мали статус державних рабів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Боже керівництво в тому, що завдяки винахідливості мами, Мойсей не помер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Але виріс в палаці фараона, а годувальницею йому була рідна мати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Невдала спроба допомогти людям у їх стражданнях призвела до вбивства єгиптянина і втечею з Єгипту (після повного розчарування)</a:t>
            </a:r>
            <a:endParaRPr/>
          </a:p>
          <a:p>
            <a:pPr indent="-952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Біля тернини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Бог привертає увагу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Звертається через формулу: Бог Авраама, Ісака, Якова (3:6)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Посилає з місією до фараона </a:t>
            </a:r>
            <a:endParaRPr/>
          </a:p>
          <a:p>
            <a:pPr indent="-952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952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952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952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3" name="Google Shape;163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1" lang="ru-RU"/>
              <a:t>Заперечення 1: Хто я?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ru-RU"/>
              <a:t>Потерпів крах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ru-RU"/>
              <a:t>самооцінка і самосприйняття, чи самозацикленість?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ru-RU"/>
              <a:t>Я буду з тобою!</a:t>
            </a:r>
            <a:endParaRPr/>
          </a:p>
        </p:txBody>
      </p:sp>
      <p:sp>
        <p:nvSpPr>
          <p:cNvPr id="164" name="Google Shape;164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0" name="Google Shape;170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rPr b="1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Заперечення 2</a:t>
            </a: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Що я їм скажу? Яке Твоє і’мя?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 b="0" i="0" sz="14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Дізнатися ім'я людини означало </a:t>
            </a:r>
            <a:r>
              <a:rPr b="1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увійти в зв'язок </a:t>
            </a: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 самим її існуванням.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b="0" i="0" sz="14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Таким чином, насправді Мойсей запитує: "Яке відношення Бога до людей? Чи є Він" Богом батьків? Хто Він зараз?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 b="0" i="0" sz="14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rPr b="1" i="0" lang="ru-RU" sz="14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Єврейська фраза, що переказується "Я є Той, Хто Я є"</a:t>
            </a: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1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Невизначеність</a:t>
            </a: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- сталий вираз, коли особа не хоче, або не має можливості бути більш точним.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1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Конкретика</a:t>
            </a: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- </a:t>
            </a:r>
            <a:r>
              <a:rPr b="0" i="0" lang="ru-RU" sz="1400" u="sng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"Я є Той, Хто є (для вас) - дійсно і істинно Присутній, Готовий допомогти і діяти".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b="0" i="0" sz="14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Таке тлумачень підтримується тим очікуванням, яким пронизаний </a:t>
            </a:r>
            <a:r>
              <a:rPr b="1" i="0" lang="ru-RU" sz="1400" u="sng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контекст</a:t>
            </a:r>
            <a:endParaRPr/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Народ Ізраїлю були в безнадійному становищі і потребували саме цих Божественних слів. </a:t>
            </a:r>
            <a:endParaRPr/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Відкривши Своє особисте ім'я, Бог вказує на те, що Він відкриває людству Самого Себе і відкриває доступ до Себе як до Спасителя.</a:t>
            </a:r>
            <a:endParaRPr/>
          </a:p>
          <a:p>
            <a:pPr indent="-825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b="0" i="0" sz="14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 b="0" i="0" sz="14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 sz="1400"/>
          </a:p>
        </p:txBody>
      </p:sp>
      <p:sp>
        <p:nvSpPr>
          <p:cNvPr id="171" name="Google Shape;171;p1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4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7" name="Google Shape;177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1" lang="ru-RU"/>
              <a:t>Заперечення 3:  </a:t>
            </a:r>
            <a:r>
              <a:rPr lang="ru-RU"/>
              <a:t>я не промовець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ru-RU"/>
              <a:t>Господь – Я буду з твоїми устами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1" lang="ru-RU"/>
              <a:t>Заперечення 4:</a:t>
            </a:r>
            <a:r>
              <a:rPr lang="ru-RU"/>
              <a:t> Мойсей – пошли іншого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ru-RU"/>
              <a:t>Господь – запалав гнів, Аарон піде з тобою</a:t>
            </a:r>
            <a:endParaRPr/>
          </a:p>
        </p:txBody>
      </p:sp>
      <p:sp>
        <p:nvSpPr>
          <p:cNvPr id="178" name="Google Shape;178;p1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5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4" name="Google Shape;184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1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6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1" name="Google Shape;191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Повеління Бога і наступні події показали, що незабаром повинно було статися щось дуже важливе.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Протягом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триденного періоду 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відбувалося освячення людей.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Кожен повин був приготуватися: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попрати одяг,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утриматися від статевих стосунків з жінками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остерігатися торкатися гори 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(19:9-15).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Потім вони постали біля підніжжя гори (19:17), в той час як Бог проявив Себе в Своїй величі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/>
          </a:p>
        </p:txBody>
      </p:sp>
      <p:sp>
        <p:nvSpPr>
          <p:cNvPr id="192" name="Google Shape;192;p1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7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8" name="Google Shape;198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Заповіт є засобом встановлення відносин (що не існують природно),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скріплюються клятвою,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виголошуються на урочистій церемонії його прийняття.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Всі складові завіту присутні на Синаї.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Ізраїль запрошується Богом, вступити з Ним в особливі відносини (Вих.19:3-8),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Три фрази, що зарактеризують особливі відносини: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особливий спадок серед народів – через стосунки з Богом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царство священиків - місія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народ святий – якість життя, стосунки 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952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Царство священників: як священник відділений від ін людей (спосіб життя) так і народ має бути відділеним для Бога і Його місії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952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1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18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5" name="Google Shape;205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Відносини цього завіту відрізняються від завіту Авраама лише тим, яка зі сторін присягою приймає на себе зобов'язання.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Відмінності між Заповітом з Авраамом і Синайським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 заповіті Авраама Бог Сам дає клятву, пов'язуючи Себе безумовними обіцянками Аврааму і його потомству.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 Синайському Завіті Ізраїль дає клятву дотримуватися всі пункти Завіту, присутній елемент зобов'язань, для виконання народом Ізраїля.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206" name="Google Shape;206;p1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9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2" name="Google Shape;212;p1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Точно слідує літературній формі і структурі міжнародного договору на стародавньому Близькому Сході між володарем (сюзереном) і його підданим народом (васалами).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Преамбула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(визначальна автора і яка веде його титули): "Я Господь, Бог твій" (19:2а).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Історичний пролог 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(вказує попередні відносини між сторонами і підкреслює щедрість сюзерена по відношенню до васала; ця щедрість є підставою для подяки васала і його майбутньої вірності і слухняності): "Який вивів тебе з землі Єгипетської, з дому рабства" (19:2б).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Умови договору – 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 заповідей (Вих.20:1-17)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1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p1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3" name="Google Shape;93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20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9" name="Google Shape;219;p2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rPr lang="ru-RU" sz="1200">
                <a:solidFill>
                  <a:schemeClr val="lt1"/>
                </a:solidFill>
              </a:rPr>
              <a:t>Отож, Бог запрошує у Заповітні стосунки ізраїльтян, але що це конкретно означає?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sz="1200">
              <a:solidFill>
                <a:schemeClr val="lt1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rPr lang="ru-RU" sz="1200">
                <a:solidFill>
                  <a:schemeClr val="lt1"/>
                </a:solidFill>
              </a:rPr>
              <a:t>В наступній книзі Левит Бог роз’яснить людям</a:t>
            </a:r>
            <a:endParaRPr sz="1200">
              <a:solidFill>
                <a:schemeClr val="lt1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sz="1200">
              <a:solidFill>
                <a:schemeClr val="lt1"/>
              </a:solidFill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</a:pPr>
            <a:r>
              <a:rPr lang="ru-RU" sz="1200">
                <a:solidFill>
                  <a:schemeClr val="lt1"/>
                </a:solidFill>
              </a:rPr>
              <a:t>Як наближатися до Нього - правила принесення жертв (1-16) та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sz="1200">
              <a:solidFill>
                <a:schemeClr val="lt1"/>
              </a:solidFill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</a:pPr>
            <a:r>
              <a:rPr lang="ru-RU" sz="1200">
                <a:solidFill>
                  <a:schemeClr val="lt1"/>
                </a:solidFill>
              </a:rPr>
              <a:t>І як проявляти святість у стосунках з людьими - різноманітні закони про святість (17-27).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i="1">
              <a:solidFill>
                <a:srgbClr val="FFFF00"/>
              </a:solidFill>
            </a:endParaRPr>
          </a:p>
        </p:txBody>
      </p:sp>
      <p:sp>
        <p:nvSpPr>
          <p:cNvPr id="220" name="Google Shape;220;p2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0" name="Google Shape;100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/>
              <a:t>В Бут – Бог обирає людину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/>
              <a:t>У Вих – Бог обирає народ </a:t>
            </a:r>
            <a:endParaRPr/>
          </a:p>
        </p:txBody>
      </p:sp>
      <p:sp>
        <p:nvSpPr>
          <p:cNvPr id="101" name="Google Shape;101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7" name="Google Shape;107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5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4" name="Google Shape;114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/>
              <a:t>Червоне море – через кров єгиптян які там загинули?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/>
              <a:t>Єврейською – тростинне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/>
              <a:t>Єгиптяни називають його – зеленим </a:t>
            </a:r>
            <a:endParaRPr/>
          </a:p>
        </p:txBody>
      </p:sp>
      <p:sp>
        <p:nvSpPr>
          <p:cNvPr id="115" name="Google Shape;115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6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1" name="Google Shape;121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952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22" name="Google Shape;122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7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8" name="Google Shape;128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8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5" name="Google Shape;135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9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2" name="Google Shape;142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2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2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2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1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31"/>
          <p:cNvSpPr txBox="1"/>
          <p:nvPr>
            <p:ph idx="1" type="body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31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31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3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2"/>
          <p:cNvSpPr txBox="1"/>
          <p:nvPr>
            <p:ph type="title"/>
          </p:nvPr>
        </p:nvSpPr>
        <p:spPr>
          <a:xfrm rot="5400000">
            <a:off x="2741216" y="2531666"/>
            <a:ext cx="5811838" cy="14787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32"/>
          <p:cNvSpPr txBox="1"/>
          <p:nvPr>
            <p:ph idx="1" type="body"/>
          </p:nvPr>
        </p:nvSpPr>
        <p:spPr>
          <a:xfrm rot="5400000">
            <a:off x="-273446" y="1110060"/>
            <a:ext cx="5811838" cy="43219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3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3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3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3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23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23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3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23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4"/>
          <p:cNvSpPr txBox="1"/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4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30" name="Google Shape;30;p24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24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24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5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5"/>
          <p:cNvSpPr txBox="1"/>
          <p:nvPr>
            <p:ph idx="1" type="body"/>
          </p:nvPr>
        </p:nvSpPr>
        <p:spPr>
          <a:xfrm>
            <a:off x="471487" y="1825625"/>
            <a:ext cx="2900363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25"/>
          <p:cNvSpPr txBox="1"/>
          <p:nvPr>
            <p:ph idx="2" type="body"/>
          </p:nvPr>
        </p:nvSpPr>
        <p:spPr>
          <a:xfrm>
            <a:off x="3486150" y="1825625"/>
            <a:ext cx="2900363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25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5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5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6"/>
          <p:cNvSpPr txBox="1"/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26"/>
          <p:cNvSpPr txBox="1"/>
          <p:nvPr>
            <p:ph idx="1" type="body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26"/>
          <p:cNvSpPr txBox="1"/>
          <p:nvPr>
            <p:ph idx="2" type="body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26"/>
          <p:cNvSpPr txBox="1"/>
          <p:nvPr>
            <p:ph idx="3" type="body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26"/>
          <p:cNvSpPr txBox="1"/>
          <p:nvPr>
            <p:ph idx="4" type="body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26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6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6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7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7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7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7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8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8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8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9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9"/>
          <p:cNvSpPr txBox="1"/>
          <p:nvPr>
            <p:ph idx="1" type="body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29"/>
          <p:cNvSpPr txBox="1"/>
          <p:nvPr>
            <p:ph idx="2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29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9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9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0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30"/>
          <p:cNvSpPr/>
          <p:nvPr>
            <p:ph idx="2" type="pic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30"/>
          <p:cNvSpPr txBox="1"/>
          <p:nvPr>
            <p:ph idx="1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30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30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30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1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21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21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21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2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</a:pPr>
            <a:r>
              <a:rPr lang="ru-RU">
                <a:solidFill>
                  <a:schemeClr val="lt1"/>
                </a:solidFill>
              </a:rPr>
              <a:t>ВИХІД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90" name="Google Shape;90;p1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ru-RU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Лекція 4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0"/>
          <p:cNvSpPr txBox="1"/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</a:pPr>
            <a:r>
              <a:rPr lang="ru-RU">
                <a:solidFill>
                  <a:schemeClr val="lt1"/>
                </a:solidFill>
              </a:rPr>
              <a:t>МОЙСЕЙ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53" name="Google Shape;153;p10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1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60" name="Google Shape;160;p11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720"/>
              <a:buChar char="•"/>
            </a:pPr>
            <a:r>
              <a:rPr i="1" lang="ru-RU" sz="2720">
                <a:solidFill>
                  <a:srgbClr val="FFFF00"/>
                </a:solidFill>
              </a:rPr>
              <a:t>І явився йому Ангол Господній у полум'ї огняному з-посеред тернового куща. І побачив він, що та тернина горить огнем, але не згорає кущ (3:2)</a:t>
            </a:r>
            <a:endParaRPr i="1" sz="2720">
              <a:solidFill>
                <a:srgbClr val="FFFF00"/>
              </a:solidFill>
            </a:endParaRPr>
          </a:p>
          <a:p>
            <a:pPr indent="-55879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720"/>
              <a:buNone/>
            </a:pPr>
            <a:r>
              <a:t/>
            </a:r>
            <a:endParaRPr i="1" sz="2720">
              <a:solidFill>
                <a:srgbClr val="FFFF00"/>
              </a:solidFill>
            </a:endParaRPr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2720"/>
              <a:buChar char="•"/>
            </a:pPr>
            <a:r>
              <a:rPr i="1" lang="ru-RU" sz="2720">
                <a:solidFill>
                  <a:srgbClr val="FFFF00"/>
                </a:solidFill>
              </a:rPr>
              <a:t>І сказав: Я Бог батька твого, Бог Авраама, Бог Ісака й Бог Якова! І сховав Мойсей обличчя своє, бо боявся споглянуть на Бога! (3:6)</a:t>
            </a:r>
            <a:endParaRPr/>
          </a:p>
          <a:p>
            <a:pPr indent="-55879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720"/>
              <a:buNone/>
            </a:pPr>
            <a:r>
              <a:t/>
            </a:r>
            <a:endParaRPr i="1" sz="2720">
              <a:solidFill>
                <a:srgbClr val="FFFF00"/>
              </a:solidFill>
            </a:endParaRPr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2720"/>
              <a:buChar char="•"/>
            </a:pPr>
            <a:r>
              <a:rPr i="1" lang="ru-RU" sz="2720">
                <a:solidFill>
                  <a:srgbClr val="FFFF00"/>
                </a:solidFill>
              </a:rPr>
              <a:t>А тепер іди ж, і Я пошлю тебе до фараона, і виведи з Єгипту народ Мій, синів Ізраїлевих! (3:10)</a:t>
            </a:r>
            <a:endParaRPr i="1" sz="2720">
              <a:solidFill>
                <a:srgbClr val="FFFF00"/>
              </a:solidFill>
            </a:endParaRPr>
          </a:p>
          <a:p>
            <a:pPr indent="-55879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720"/>
              <a:buNone/>
            </a:pPr>
            <a:r>
              <a:t/>
            </a:r>
            <a:endParaRPr i="1" sz="2720">
              <a:solidFill>
                <a:srgbClr val="FFFF00"/>
              </a:solidFill>
            </a:endParaRPr>
          </a:p>
          <a:p>
            <a:pPr indent="-55879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720"/>
              <a:buNone/>
            </a:pPr>
            <a:r>
              <a:t/>
            </a:r>
            <a:endParaRPr i="1" sz="272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2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67" name="Google Shape;167;p12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800"/>
              <a:buNone/>
            </a:pPr>
            <a:r>
              <a:rPr i="1" lang="ru-RU">
                <a:solidFill>
                  <a:srgbClr val="FFFF00"/>
                </a:solidFill>
              </a:rPr>
              <a:t>І сказав Мойсей до Бога: Хто я, що піду до фараона, і що виведу з Єгипту синів Ізраїлевих? (3:11)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i="1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2800"/>
              <a:buNone/>
            </a:pPr>
            <a:r>
              <a:rPr i="1" lang="ru-RU">
                <a:solidFill>
                  <a:srgbClr val="FFFF00"/>
                </a:solidFill>
              </a:rPr>
              <a:t>А Він відказав: Та Я буду з тобою! А це тобі знак, що Я послав тебе: коли ти виведеш народ із Єгипту, то ви будете служити Богові на оцій горі (3:12)</a:t>
            </a:r>
            <a:endParaRPr i="1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i="1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i="1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i="1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i="1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3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74" name="Google Shape;174;p13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800"/>
              <a:buNone/>
            </a:pPr>
            <a:r>
              <a:rPr i="1" lang="ru-RU">
                <a:solidFill>
                  <a:srgbClr val="FFFF00"/>
                </a:solidFill>
              </a:rPr>
              <a:t>Ото я прийду до Ізраїлевих синів та й скажу їм: Бог ваших батьків послав мене до вас, то вони запитають мене: Яке Ім'я Його? Що я скажу їм? (3:13)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i="1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2800"/>
              <a:buNone/>
            </a:pPr>
            <a:r>
              <a:rPr i="1" lang="ru-RU">
                <a:solidFill>
                  <a:srgbClr val="FFFF00"/>
                </a:solidFill>
              </a:rPr>
              <a:t>І сказав Бог Мойсеєві: Я Той, що є. І сказав: Отак скажеш Ізраїлевим синам: Сущий послав мене до вас (3:14)</a:t>
            </a:r>
            <a:endParaRPr i="1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i="1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i="1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i="1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i="1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i="1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4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81" name="Google Shape;181;p14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800"/>
              <a:buNone/>
            </a:pPr>
            <a:r>
              <a:rPr i="1" lang="ru-RU">
                <a:solidFill>
                  <a:srgbClr val="FFFF00"/>
                </a:solidFill>
              </a:rPr>
              <a:t>Та Мойсей сказав до Господа: О Господи я не промовець ні від учора, ні від позавчора, ані відтоді, коли Ти говорив був до Свойого раба, бо я тяжкоустий та тяжкоязикий (4:10)</a:t>
            </a:r>
            <a:endParaRPr i="1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i="1">
              <a:solidFill>
                <a:srgbClr val="FFFF00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2800"/>
              <a:buChar char="•"/>
            </a:pPr>
            <a:r>
              <a:rPr i="1" lang="ru-RU">
                <a:solidFill>
                  <a:srgbClr val="FFFF00"/>
                </a:solidFill>
              </a:rPr>
              <a:t>Я буду з устами твоїми, і буду навчати тебе, що ти маєш говорити (4:12)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2800"/>
              <a:buChar char="•"/>
            </a:pPr>
            <a:r>
              <a:rPr i="1" lang="ru-RU">
                <a:solidFill>
                  <a:srgbClr val="FFFF00"/>
                </a:solidFill>
              </a:rPr>
              <a:t>І запалав гнів Господній на Мойсея, і Він сказав: Чи ж не Аарон твій брат, Левит? (4:14)</a:t>
            </a:r>
            <a:endParaRPr i="1">
              <a:solidFill>
                <a:srgbClr val="FFFF00"/>
              </a:solidFill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i="1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i="1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i="1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i="1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1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1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5"/>
          <p:cNvSpPr txBox="1"/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</a:pPr>
            <a:r>
              <a:rPr lang="ru-RU">
                <a:solidFill>
                  <a:schemeClr val="lt1"/>
                </a:solidFill>
              </a:rPr>
              <a:t>ЗАПОВІТ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88" name="Google Shape;188;p15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6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4400"/>
              <a:buFont typeface="Calibri"/>
              <a:buNone/>
            </a:pPr>
            <a:r>
              <a:rPr lang="ru-RU">
                <a:solidFill>
                  <a:srgbClr val="00B0F0"/>
                </a:solidFill>
              </a:rPr>
              <a:t>Підготовка</a:t>
            </a:r>
            <a:endParaRPr>
              <a:solidFill>
                <a:srgbClr val="00B0F0"/>
              </a:solidFill>
            </a:endParaRPr>
          </a:p>
        </p:txBody>
      </p:sp>
      <p:sp>
        <p:nvSpPr>
          <p:cNvPr id="195" name="Google Shape;195;p16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800"/>
              <a:buChar char="•"/>
            </a:pPr>
            <a:r>
              <a:rPr i="1" lang="ru-RU">
                <a:solidFill>
                  <a:srgbClr val="FFFF00"/>
                </a:solidFill>
              </a:rPr>
              <a:t>"І сталося третього дня, коли ра́нок настав, — і знялися гро́ми та бли́скавки, і густа хмара над горою та сильний голос сурми! І затремтів увесь народ, що був у табо́рі... І вивів Мойсей наро́д із табо́ру назустріч Богові, і вони стали під горою. А гора Сіна́й — уся вона димува́ла через те, що Господь зійшов на неї в огні! І піднявся дим її, немов дим вапня́рки, і сильно затремтіла вся гора"</a:t>
            </a:r>
            <a:r>
              <a:rPr lang="ru-RU">
                <a:solidFill>
                  <a:srgbClr val="FFFF00"/>
                </a:solidFill>
              </a:rPr>
              <a:t> </a:t>
            </a:r>
            <a:r>
              <a:rPr i="1" lang="ru-RU">
                <a:solidFill>
                  <a:srgbClr val="FFFF00"/>
                </a:solidFill>
              </a:rPr>
              <a:t>(19:16-18).</a:t>
            </a:r>
            <a:endParaRPr>
              <a:solidFill>
                <a:srgbClr val="FFFF00"/>
              </a:solidFill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7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4400"/>
              <a:buFont typeface="Calibri"/>
              <a:buNone/>
            </a:pPr>
            <a:r>
              <a:rPr lang="ru-RU">
                <a:solidFill>
                  <a:srgbClr val="00B0F0"/>
                </a:solidFill>
              </a:rPr>
              <a:t>Заключення Заповіту</a:t>
            </a:r>
            <a:endParaRPr>
              <a:solidFill>
                <a:srgbClr val="00B0F0"/>
              </a:solidFill>
            </a:endParaRPr>
          </a:p>
        </p:txBody>
      </p:sp>
      <p:sp>
        <p:nvSpPr>
          <p:cNvPr id="202" name="Google Shape;202;p17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800"/>
              <a:buChar char="•"/>
            </a:pPr>
            <a:r>
              <a:rPr i="1" lang="ru-RU">
                <a:solidFill>
                  <a:srgbClr val="FFFF00"/>
                </a:solidFill>
              </a:rPr>
              <a:t>Ви бачили, що Я зробив був Єгиптові, і носив вас на крилах орлиних, і привів вас до Себе. А тепер, коли справді послухаєте Мого голосу, і будете дотримувати заповіту Мого, то станете Мені </a:t>
            </a:r>
            <a:r>
              <a:rPr i="1" lang="ru-RU">
                <a:solidFill>
                  <a:schemeClr val="lt1"/>
                </a:solidFill>
              </a:rPr>
              <a:t>власністю більше всіх народів</a:t>
            </a:r>
            <a:r>
              <a:rPr i="1" lang="ru-RU">
                <a:solidFill>
                  <a:srgbClr val="FFFF00"/>
                </a:solidFill>
              </a:rPr>
              <a:t>, бо вся земля то Моя! А ви станете Мені </a:t>
            </a:r>
            <a:r>
              <a:rPr i="1" lang="ru-RU">
                <a:solidFill>
                  <a:schemeClr val="lt1"/>
                </a:solidFill>
              </a:rPr>
              <a:t>царством священиків </a:t>
            </a:r>
            <a:r>
              <a:rPr i="1" lang="ru-RU">
                <a:solidFill>
                  <a:srgbClr val="FFFF00"/>
                </a:solidFill>
              </a:rPr>
              <a:t>та </a:t>
            </a:r>
            <a:r>
              <a:rPr i="1" lang="ru-RU">
                <a:solidFill>
                  <a:schemeClr val="lt1"/>
                </a:solidFill>
              </a:rPr>
              <a:t>народом святим </a:t>
            </a:r>
            <a:r>
              <a:rPr i="1" lang="ru-RU">
                <a:solidFill>
                  <a:srgbClr val="FFFF00"/>
                </a:solidFill>
              </a:rPr>
              <a:t>(19:4-6)</a:t>
            </a:r>
            <a:endParaRPr i="1">
              <a:solidFill>
                <a:srgbClr val="FFFF00"/>
              </a:solidFill>
            </a:endParaRPr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2800"/>
              <a:buChar char="•"/>
            </a:pPr>
            <a:r>
              <a:rPr i="1" lang="ru-RU">
                <a:solidFill>
                  <a:srgbClr val="FFFF00"/>
                </a:solidFill>
              </a:rPr>
              <a:t>І відповів увесь народ разом, та й сказав: Усе, що Господь говорив, зробимо! А Мойсей </a:t>
            </a:r>
            <a:r>
              <a:rPr lang="ru-RU">
                <a:solidFill>
                  <a:srgbClr val="FFFF00"/>
                </a:solidFill>
              </a:rPr>
              <a:t>доніс слова народу до Господа (19:8)</a:t>
            </a:r>
            <a:endParaRPr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i="1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18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4400"/>
              <a:buFont typeface="Calibri"/>
              <a:buNone/>
            </a:pPr>
            <a:r>
              <a:rPr lang="ru-RU">
                <a:solidFill>
                  <a:srgbClr val="00B0F0"/>
                </a:solidFill>
              </a:rPr>
              <a:t>Особливості Заповіту</a:t>
            </a:r>
            <a:endParaRPr/>
          </a:p>
        </p:txBody>
      </p:sp>
      <p:sp>
        <p:nvSpPr>
          <p:cNvPr id="209" name="Google Shape;209;p18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Безумовні обіцянки Аврааму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Клятва ізраїльтян у дотриманні Заповіту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9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4400"/>
              <a:buFont typeface="Calibri"/>
              <a:buNone/>
            </a:pPr>
            <a:r>
              <a:rPr lang="ru-RU">
                <a:solidFill>
                  <a:srgbClr val="00B0F0"/>
                </a:solidFill>
              </a:rPr>
              <a:t>Форма Заповіту</a:t>
            </a:r>
            <a:endParaRPr/>
          </a:p>
        </p:txBody>
      </p:sp>
      <p:sp>
        <p:nvSpPr>
          <p:cNvPr id="216" name="Google Shape;216;p19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Преамбула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Історичний пролог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Умови договору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Правила зберігання тексту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Гарантії дотримання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Список свідків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Благословення і прокляття 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97" name="Google Shape;97;p2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10 кар єгипетських</a:t>
            </a:r>
            <a:endParaRPr sz="3200">
              <a:solidFill>
                <a:schemeClr val="lt1"/>
              </a:solidFill>
            </a:endParaRPr>
          </a:p>
          <a:p>
            <a:pPr indent="-254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3200"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10 заповідей</a:t>
            </a:r>
            <a:endParaRPr sz="32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32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20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223" name="Google Shape;223;p20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ru-RU">
                <a:solidFill>
                  <a:schemeClr val="lt1"/>
                </a:solidFill>
              </a:rPr>
              <a:t>Особливі акценти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04" name="Google Shape;104;p3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Основна тема: Вихід з Єгипту</a:t>
            </a:r>
            <a:endParaRPr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Ключове слово: Викуплнння 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Ключовий текст: </a:t>
            </a:r>
            <a:r>
              <a:rPr i="1" lang="ru-RU">
                <a:solidFill>
                  <a:srgbClr val="FFFF00"/>
                </a:solidFill>
              </a:rPr>
              <a:t>Тому скажи синам Ізраїлевим: Я — Господь! І Я виведу вас з-під тягарів Єгипту, і визволю вас від їхньої роботи, і звільню́ вас витягненим раме́ном та великими при́судами (2 М.6:6)</a:t>
            </a:r>
            <a:endParaRPr i="1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"/>
          <p:cNvSpPr txBox="1"/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</a:pPr>
            <a:r>
              <a:rPr lang="ru-RU">
                <a:solidFill>
                  <a:schemeClr val="lt1"/>
                </a:solidFill>
              </a:rPr>
              <a:t>Структура 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11" name="Google Shape;111;p4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5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118" name="Google Shape;118;p5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ru-RU" sz="3200">
                <a:solidFill>
                  <a:schemeClr val="lt1"/>
                </a:solidFill>
              </a:rPr>
              <a:t>1). Визволення з Єгипту і подорож до Синаю (1:1-18:27) </a:t>
            </a:r>
            <a:endParaRPr sz="3200"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Пригнічення євреїв в Єгипті 1:1-22 </a:t>
            </a:r>
            <a:endParaRPr/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Народження і ранні роки, покликання Мойсея і місія до фараона (2:1-6:27) </a:t>
            </a:r>
            <a:endParaRPr/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10 кар і Пасха (6:28-13:16) </a:t>
            </a:r>
            <a:endParaRPr/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Вихід з Єгипту і звільнення у Тростинного моря (13:17-15:21) </a:t>
            </a:r>
            <a:endParaRPr/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Подорож до Синаю (15:22-18:27) 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32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8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6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25" name="Google Shape;125;p6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ru-RU" sz="3200">
                <a:solidFill>
                  <a:schemeClr val="lt1"/>
                </a:solidFill>
              </a:rPr>
              <a:t>2). Заповіт біля Синаю (19:1-24:18) </a:t>
            </a:r>
            <a:endParaRPr sz="3200"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Богоявлення на Синаї (19:1-25) 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Дарування Завіту (20:1-21) 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Книга Завіту (20:22-23:33) 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Затвердження Завіту (24:1-18) 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Вказівки про скинію і поклоніння (25:1-31:18)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32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7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32" name="Google Shape;132;p7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ru-RU" sz="3200">
                <a:solidFill>
                  <a:schemeClr val="lt1"/>
                </a:solidFill>
              </a:rPr>
              <a:t>3). Скинія і її приналежності (25.1-27.21; 29.36-30.38) </a:t>
            </a:r>
            <a:endParaRPr sz="3200"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Священики і їх освячення (28:1-29:35) 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Майстри для скинії (31:1-11) 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Дотримання Суботи (31:12-18) </a:t>
            </a:r>
            <a:endParaRPr/>
          </a:p>
          <a:p>
            <a:pPr indent="-254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32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8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39" name="Google Shape;139;p8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ru-RU" sz="3200">
                <a:solidFill>
                  <a:schemeClr val="lt1"/>
                </a:solidFill>
              </a:rPr>
              <a:t>4). Порушення і відновлення Завіту (32:1-34:35) </a:t>
            </a:r>
            <a:endParaRPr sz="3200"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Золоте теля (32:1-35) 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Присутність Бога з Мойсеєм і народом (33:1-23) 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Поновлення Завіту (34:1-35) 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9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46" name="Google Shape;146;p9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ru-RU" sz="3200">
                <a:solidFill>
                  <a:schemeClr val="lt1"/>
                </a:solidFill>
              </a:rPr>
              <a:t>5). Спорудження скинії (35:1-40.38) </a:t>
            </a:r>
            <a:endParaRPr sz="3200"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Добровільні приношення (35:1-29) 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Призначення майстрів (35:30-36:1) 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Спорудження скинії і виготовлення оснащення (36:2-39:43) 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Завершення і освячення скинії (40:1-38). 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32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2020-08-04T14:31:53Z</dcterms:created>
  <dc:creator>Вася</dc:creator>
</cp:coreProperties>
</file>