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2" r:id="rId3"/>
    <p:sldId id="274" r:id="rId4"/>
    <p:sldId id="273" r:id="rId5"/>
    <p:sldId id="276" r:id="rId6"/>
    <p:sldId id="277" r:id="rId7"/>
    <p:sldId id="278" r:id="rId8"/>
    <p:sldId id="279" r:id="rId9"/>
    <p:sldId id="280" r:id="rId10"/>
    <p:sldId id="266" r:id="rId11"/>
    <p:sldId id="271"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32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442521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874864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737602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77977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BF2AA5-92CA-DA4E-BA40-DB41B76AED61}" type="datetimeFigureOut">
              <a:rPr lang="en-US" smtClean="0"/>
              <a:t>6/3/19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275240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BF2AA5-92CA-DA4E-BA40-DB41B76AED61}" type="datetimeFigureOut">
              <a:rPr lang="en-US" smtClean="0"/>
              <a:t>6/3/19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3512295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BF2AA5-92CA-DA4E-BA40-DB41B76AED61}" type="datetimeFigureOut">
              <a:rPr lang="en-US" smtClean="0"/>
              <a:t>6/3/19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339187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BF2AA5-92CA-DA4E-BA40-DB41B76AED61}" type="datetimeFigureOut">
              <a:rPr lang="en-US" smtClean="0"/>
              <a:t>6/3/19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04491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BF2AA5-92CA-DA4E-BA40-DB41B76AED61}" type="datetimeFigureOut">
              <a:rPr lang="en-US" smtClean="0"/>
              <a:t>6/3/19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817404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6/3/19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031323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6/3/19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1361373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F2AA5-92CA-DA4E-BA40-DB41B76AED61}" type="datetimeFigureOut">
              <a:rPr lang="en-US" smtClean="0"/>
              <a:t>6/3/19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25CD52-72AD-0C46-86A6-BF45B76A60FB}" type="slidenum">
              <a:rPr lang="en-US" smtClean="0"/>
              <a:t>‹#›</a:t>
            </a:fld>
            <a:endParaRPr lang="en-US"/>
          </a:p>
        </p:txBody>
      </p:sp>
    </p:spTree>
    <p:extLst>
      <p:ext uri="{BB962C8B-B14F-4D97-AF65-F5344CB8AC3E}">
        <p14:creationId xmlns:p14="http://schemas.microsoft.com/office/powerpoint/2010/main" val="2472970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Life changing </a:t>
            </a:r>
            <a:r>
              <a:rPr lang="en-US" dirty="0" smtClean="0"/>
              <a:t>coaching Part 2</a:t>
            </a:r>
            <a:endParaRPr lang="en-US" dirty="0"/>
          </a:p>
        </p:txBody>
      </p:sp>
      <p:sp>
        <p:nvSpPr>
          <p:cNvPr id="3" name="Subtitle 2"/>
          <p:cNvSpPr>
            <a:spLocks noGrp="1"/>
          </p:cNvSpPr>
          <p:nvPr>
            <p:ph type="subTitle" idx="1"/>
          </p:nvPr>
        </p:nvSpPr>
        <p:spPr/>
        <p:txBody>
          <a:bodyPr/>
          <a:lstStyle/>
          <a:p>
            <a:r>
              <a:rPr lang="en-US" dirty="0" smtClean="0"/>
              <a:t>Steve Elzinga</a:t>
            </a:r>
            <a:endParaRPr lang="en-US" dirty="0"/>
          </a:p>
        </p:txBody>
      </p:sp>
    </p:spTree>
    <p:extLst>
      <p:ext uri="{BB962C8B-B14F-4D97-AF65-F5344CB8AC3E}">
        <p14:creationId xmlns:p14="http://schemas.microsoft.com/office/powerpoint/2010/main" val="21148015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7238"/>
            <a:ext cx="8229600" cy="1161717"/>
          </a:xfrm>
        </p:spPr>
        <p:txBody>
          <a:bodyPr>
            <a:normAutofit fontScale="90000"/>
          </a:bodyPr>
          <a:lstStyle/>
          <a:p>
            <a:pPr algn="l"/>
            <a:r>
              <a:rPr lang="en-US" b="1" dirty="0" smtClean="0"/>
              <a:t>The issue of “client” centered coaching and/or counseling</a:t>
            </a:r>
            <a:br>
              <a:rPr lang="en-US" b="1" dirty="0" smtClean="0"/>
            </a:br>
            <a:endParaRPr lang="en-US" b="1" dirty="0"/>
          </a:p>
        </p:txBody>
      </p:sp>
      <p:sp>
        <p:nvSpPr>
          <p:cNvPr id="3" name="Content Placeholder 2"/>
          <p:cNvSpPr>
            <a:spLocks noGrp="1"/>
          </p:cNvSpPr>
          <p:nvPr>
            <p:ph idx="1"/>
          </p:nvPr>
        </p:nvSpPr>
        <p:spPr>
          <a:xfrm>
            <a:off x="457200" y="1765809"/>
            <a:ext cx="8229600" cy="4360354"/>
          </a:xfrm>
        </p:spPr>
        <p:txBody>
          <a:bodyPr>
            <a:normAutofit/>
          </a:bodyPr>
          <a:lstStyle/>
          <a:p>
            <a:pPr marL="514350" indent="-514350">
              <a:buFont typeface="+mj-lt"/>
              <a:buAutoNum type="arabicPeriod"/>
            </a:pPr>
            <a:r>
              <a:rPr lang="en-US" dirty="0" smtClean="0"/>
              <a:t>Assumes mankind is good.</a:t>
            </a:r>
          </a:p>
          <a:p>
            <a:pPr marL="514350" indent="-514350">
              <a:buFont typeface="+mj-lt"/>
              <a:buAutoNum type="arabicPeriod"/>
            </a:pPr>
            <a:r>
              <a:rPr lang="en-US" dirty="0" smtClean="0"/>
              <a:t>Assumes the answers to one’s problems are within oneself.</a:t>
            </a:r>
          </a:p>
          <a:p>
            <a:pPr marL="514350" indent="-514350">
              <a:buFont typeface="+mj-lt"/>
              <a:buAutoNum type="arabicPeriod"/>
            </a:pPr>
            <a:r>
              <a:rPr lang="en-US" dirty="0" smtClean="0"/>
              <a:t>Assumes the client actually has positive dreams and desires.</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976423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Why it can work with Christians</a:t>
            </a:r>
            <a:endParaRPr lang="en-US" b="1" dirty="0"/>
          </a:p>
        </p:txBody>
      </p:sp>
      <p:sp>
        <p:nvSpPr>
          <p:cNvPr id="3" name="Content Placeholder 2"/>
          <p:cNvSpPr>
            <a:spLocks noGrp="1"/>
          </p:cNvSpPr>
          <p:nvPr>
            <p:ph idx="1"/>
          </p:nvPr>
        </p:nvSpPr>
        <p:spPr>
          <a:xfrm>
            <a:off x="457200" y="1417638"/>
            <a:ext cx="8229600" cy="4708525"/>
          </a:xfrm>
        </p:spPr>
        <p:txBody>
          <a:bodyPr>
            <a:normAutofit/>
          </a:bodyPr>
          <a:lstStyle/>
          <a:p>
            <a:pPr marL="514350" indent="-514350">
              <a:buFont typeface="+mj-lt"/>
              <a:buAutoNum type="arabicPeriod"/>
            </a:pPr>
            <a:r>
              <a:rPr lang="en-US" dirty="0" smtClean="0"/>
              <a:t>The client is a Christian. Christ is in him or her. </a:t>
            </a:r>
            <a:r>
              <a:rPr lang="en-US" dirty="0" smtClean="0"/>
              <a:t>The client has potential</a:t>
            </a:r>
            <a:r>
              <a:rPr lang="en-US" dirty="0" smtClean="0"/>
              <a:t>. </a:t>
            </a:r>
            <a:r>
              <a:rPr lang="en-US" dirty="0"/>
              <a:t>The client has gifts</a:t>
            </a:r>
            <a:r>
              <a:rPr lang="en-US" dirty="0" smtClean="0"/>
              <a:t>. God has a plan for </a:t>
            </a:r>
            <a:r>
              <a:rPr lang="en-US" dirty="0" smtClean="0"/>
              <a:t>the client. </a:t>
            </a:r>
            <a:r>
              <a:rPr lang="en-US" dirty="0" smtClean="0"/>
              <a:t>Therefore the coach can believe in the potential of the client and help draw it out. </a:t>
            </a:r>
            <a:endParaRPr lang="en-US" dirty="0"/>
          </a:p>
          <a:p>
            <a:pPr marL="514350" indent="-514350">
              <a:buFont typeface="+mj-lt"/>
              <a:buAutoNum type="arabicPeriod"/>
            </a:pPr>
            <a:r>
              <a:rPr lang="en-US" dirty="0" smtClean="0"/>
              <a:t>There is not the potential conflict of world views between the coach and the client.</a:t>
            </a:r>
          </a:p>
          <a:p>
            <a:pPr marL="514350" indent="-514350">
              <a:buFont typeface="+mj-lt"/>
              <a:buAutoNum type="arabicPeriod"/>
            </a:pPr>
            <a:r>
              <a:rPr lang="en-US" dirty="0" smtClean="0"/>
              <a:t>Prayer and Bible helps can be used in the process.</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1952003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How this client centered Christian coaching can help in ministry</a:t>
            </a:r>
            <a:endParaRPr lang="en-US" b="1" dirty="0"/>
          </a:p>
        </p:txBody>
      </p:sp>
      <p:sp>
        <p:nvSpPr>
          <p:cNvPr id="3" name="Content Placeholder 2"/>
          <p:cNvSpPr>
            <a:spLocks noGrp="1"/>
          </p:cNvSpPr>
          <p:nvPr>
            <p:ph idx="1"/>
          </p:nvPr>
        </p:nvSpPr>
        <p:spPr>
          <a:xfrm>
            <a:off x="457200" y="1822824"/>
            <a:ext cx="8229600" cy="4303339"/>
          </a:xfrm>
        </p:spPr>
        <p:txBody>
          <a:bodyPr>
            <a:normAutofit/>
          </a:bodyPr>
          <a:lstStyle/>
          <a:p>
            <a:pPr marL="514350" indent="-514350">
              <a:buFont typeface="+mj-lt"/>
              <a:buAutoNum type="arabicPeriod"/>
            </a:pPr>
            <a:r>
              <a:rPr lang="en-US" dirty="0" smtClean="0"/>
              <a:t>Can help leaders deal with dependents</a:t>
            </a:r>
          </a:p>
          <a:p>
            <a:pPr lvl="1"/>
            <a:r>
              <a:rPr lang="en-US" sz="3200" dirty="0" smtClean="0"/>
              <a:t>Dependents sometimes really do not want to be fixed. They like the attention the counseling affords them. Coaching puts the focus on action. If the dependent never wants to do anything (action) about their problems then the coach has a basis to </a:t>
            </a:r>
            <a:r>
              <a:rPr lang="en-US" sz="3200" dirty="0" smtClean="0"/>
              <a:t>terminate the </a:t>
            </a:r>
            <a:r>
              <a:rPr lang="en-US" sz="3200" smtClean="0"/>
              <a:t>coaching process.</a:t>
            </a:r>
            <a:endParaRPr lang="en-US" sz="3200" dirty="0" smtClean="0"/>
          </a:p>
          <a:p>
            <a:pPr marL="400050" lvl="1" indent="0">
              <a:buNone/>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1917211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b="1" dirty="0"/>
          </a:p>
        </p:txBody>
      </p:sp>
      <p:sp>
        <p:nvSpPr>
          <p:cNvPr id="3" name="Content Placeholder 2"/>
          <p:cNvSpPr>
            <a:spLocks noGrp="1"/>
          </p:cNvSpPr>
          <p:nvPr>
            <p:ph idx="1"/>
          </p:nvPr>
        </p:nvSpPr>
        <p:spPr>
          <a:xfrm>
            <a:off x="457200" y="418353"/>
            <a:ext cx="8229600" cy="6021294"/>
          </a:xfrm>
        </p:spPr>
        <p:txBody>
          <a:bodyPr>
            <a:normAutofit lnSpcReduction="10000"/>
          </a:bodyPr>
          <a:lstStyle/>
          <a:p>
            <a:pPr marL="514350" indent="-514350">
              <a:buFont typeface="+mj-lt"/>
              <a:buAutoNum type="arabicPeriod" startAt="2"/>
            </a:pPr>
            <a:r>
              <a:rPr lang="en-US" dirty="0" smtClean="0"/>
              <a:t>Can help leaders spend time with the people that have the most potential</a:t>
            </a:r>
          </a:p>
          <a:p>
            <a:pPr lvl="1"/>
            <a:r>
              <a:rPr lang="en-US" sz="3200" dirty="0" smtClean="0"/>
              <a:t>Often it is the </a:t>
            </a:r>
            <a:r>
              <a:rPr lang="en-US" sz="3200" dirty="0" err="1" smtClean="0"/>
              <a:t>sqeaky</a:t>
            </a:r>
            <a:r>
              <a:rPr lang="en-US" sz="3200" dirty="0" smtClean="0"/>
              <a:t> wheel that gets the attention of church leaders. 80% of ministry leader effort goes into the 20% that does very little ministry in the church. And almost no effort goes into helping the 20% of the people who do 80% of the ministry.</a:t>
            </a:r>
          </a:p>
          <a:p>
            <a:pPr lvl="1"/>
            <a:r>
              <a:rPr lang="en-US" sz="3200" dirty="0" smtClean="0"/>
              <a:t>Coaching can focus on the people that show promise.</a:t>
            </a:r>
          </a:p>
          <a:p>
            <a:pPr lvl="1"/>
            <a:r>
              <a:rPr lang="en-US" sz="3200" dirty="0" smtClean="0"/>
              <a:t>Coaching can focus on the people that have a passion for ministry.</a:t>
            </a:r>
          </a:p>
          <a:p>
            <a:pPr lvl="1"/>
            <a:endParaRPr lang="en-US" dirty="0" smtClean="0"/>
          </a:p>
          <a:p>
            <a:pPr marL="400050" lvl="1" indent="0">
              <a:buNone/>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a:p>
        </p:txBody>
      </p:sp>
    </p:spTree>
    <p:extLst>
      <p:ext uri="{BB962C8B-B14F-4D97-AF65-F5344CB8AC3E}">
        <p14:creationId xmlns:p14="http://schemas.microsoft.com/office/powerpoint/2010/main" val="28552608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b="1" dirty="0"/>
          </a:p>
        </p:txBody>
      </p:sp>
      <p:sp>
        <p:nvSpPr>
          <p:cNvPr id="3" name="Content Placeholder 2"/>
          <p:cNvSpPr>
            <a:spLocks noGrp="1"/>
          </p:cNvSpPr>
          <p:nvPr>
            <p:ph idx="1"/>
          </p:nvPr>
        </p:nvSpPr>
        <p:spPr>
          <a:xfrm>
            <a:off x="457200" y="1417638"/>
            <a:ext cx="8229600" cy="4708525"/>
          </a:xfrm>
        </p:spPr>
        <p:txBody>
          <a:bodyPr>
            <a:normAutofit/>
          </a:bodyPr>
          <a:lstStyle/>
          <a:p>
            <a:pPr marL="0" indent="0">
              <a:buNone/>
            </a:pPr>
            <a:r>
              <a:rPr lang="en-US" dirty="0" smtClean="0"/>
              <a:t>Ephesians 4</a:t>
            </a:r>
          </a:p>
          <a:p>
            <a:pPr marL="0" indent="0">
              <a:buNone/>
            </a:pPr>
            <a:endParaRPr lang="en-US" dirty="0"/>
          </a:p>
          <a:p>
            <a:pPr marL="0" indent="0">
              <a:buNone/>
            </a:pPr>
            <a:r>
              <a:rPr lang="en-US" dirty="0" smtClean="0"/>
              <a:t>i.e. church plant in Vancouver Carol Dow</a:t>
            </a:r>
          </a:p>
          <a:p>
            <a:pPr marL="0" indent="0">
              <a:buNone/>
            </a:pPr>
            <a:r>
              <a:rPr lang="en-US" dirty="0" smtClean="0"/>
              <a:t>i.e. Highland Church counseling</a:t>
            </a:r>
          </a:p>
          <a:p>
            <a:pPr lvl="1"/>
            <a:endParaRPr lang="en-US" dirty="0" smtClean="0"/>
          </a:p>
          <a:p>
            <a:pPr marL="400050" lvl="1" indent="0">
              <a:buNone/>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a:p>
        </p:txBody>
      </p:sp>
    </p:spTree>
    <p:extLst>
      <p:ext uri="{BB962C8B-B14F-4D97-AF65-F5344CB8AC3E}">
        <p14:creationId xmlns:p14="http://schemas.microsoft.com/office/powerpoint/2010/main" val="12145100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Why a Ministry coach can be </a:t>
            </a:r>
            <a:br>
              <a:rPr lang="en-US" b="1" dirty="0" smtClean="0"/>
            </a:br>
            <a:r>
              <a:rPr lang="en-US" b="1" dirty="0" smtClean="0"/>
              <a:t>client centered</a:t>
            </a:r>
            <a:endParaRPr lang="en-US" b="1" dirty="0"/>
          </a:p>
        </p:txBody>
      </p:sp>
      <p:sp>
        <p:nvSpPr>
          <p:cNvPr id="3" name="Content Placeholder 2"/>
          <p:cNvSpPr>
            <a:spLocks noGrp="1"/>
          </p:cNvSpPr>
          <p:nvPr>
            <p:ph idx="1"/>
          </p:nvPr>
        </p:nvSpPr>
        <p:spPr>
          <a:xfrm>
            <a:off x="457200" y="1417638"/>
            <a:ext cx="8229600" cy="4708525"/>
          </a:xfrm>
        </p:spPr>
        <p:txBody>
          <a:bodyPr>
            <a:normAutofit/>
          </a:bodyPr>
          <a:lstStyle/>
          <a:p>
            <a:pPr marL="400050" lvl="1" indent="0">
              <a:buNone/>
            </a:pPr>
            <a:endParaRPr lang="en-US" dirty="0" smtClean="0"/>
          </a:p>
          <a:p>
            <a:pPr marL="514350" indent="-514350">
              <a:buFont typeface="+mj-lt"/>
              <a:buAutoNum type="arabicPeriod"/>
            </a:pPr>
            <a:r>
              <a:rPr lang="en-US" dirty="0"/>
              <a:t>The client  </a:t>
            </a:r>
            <a:r>
              <a:rPr lang="en-US" dirty="0" smtClean="0"/>
              <a:t>is called to ministry.</a:t>
            </a:r>
          </a:p>
          <a:p>
            <a:pPr marL="514350" indent="-514350">
              <a:buFont typeface="+mj-lt"/>
              <a:buAutoNum type="arabicPeriod"/>
            </a:pPr>
            <a:r>
              <a:rPr lang="en-US" dirty="0" smtClean="0"/>
              <a:t>The client has ministry gifts.</a:t>
            </a:r>
          </a:p>
          <a:p>
            <a:pPr marL="514350" indent="-514350">
              <a:buFont typeface="+mj-lt"/>
              <a:buAutoNum type="arabicPeriod"/>
            </a:pPr>
            <a:r>
              <a:rPr lang="en-US" dirty="0" smtClean="0"/>
              <a:t>The client has the power of the Holy Spirit.</a:t>
            </a:r>
          </a:p>
          <a:p>
            <a:pPr marL="514350" indent="-514350">
              <a:buFont typeface="+mj-lt"/>
              <a:buAutoNum type="arabicPeriod"/>
            </a:pPr>
            <a:r>
              <a:rPr lang="en-US" dirty="0" smtClean="0"/>
              <a:t>The client has resurrection power.</a:t>
            </a:r>
          </a:p>
          <a:p>
            <a:pPr marL="514350" indent="-514350">
              <a:buFont typeface="+mj-lt"/>
              <a:buAutoNum type="arabicPeriod"/>
            </a:pPr>
            <a:r>
              <a:rPr lang="en-US" dirty="0" smtClean="0"/>
              <a:t>The client is a new person in Christ.</a:t>
            </a:r>
          </a:p>
          <a:p>
            <a:pPr marL="514350" indent="-514350">
              <a:buFont typeface="+mj-lt"/>
              <a:buAutoNum type="arabicPeriod"/>
            </a:pPr>
            <a:r>
              <a:rPr lang="en-US" dirty="0" smtClean="0"/>
              <a:t>The client can deal with sin and failure in a potentially winning way.</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9210916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Rogerian</a:t>
            </a:r>
            <a:r>
              <a:rPr lang="en-US" b="1" dirty="0"/>
              <a:t> Therapy</a:t>
            </a:r>
            <a:r>
              <a:rPr lang="en-US" b="1" dirty="0" smtClean="0"/>
              <a:t/>
            </a:r>
            <a:br>
              <a:rPr lang="en-US" b="1" dirty="0" smtClean="0"/>
            </a:br>
            <a:endParaRPr lang="en-US" b="1" dirty="0"/>
          </a:p>
        </p:txBody>
      </p:sp>
      <p:sp>
        <p:nvSpPr>
          <p:cNvPr id="3" name="Content Placeholder 2"/>
          <p:cNvSpPr>
            <a:spLocks noGrp="1"/>
          </p:cNvSpPr>
          <p:nvPr>
            <p:ph idx="1"/>
          </p:nvPr>
        </p:nvSpPr>
        <p:spPr>
          <a:xfrm>
            <a:off x="457200" y="1417638"/>
            <a:ext cx="8229600" cy="4708525"/>
          </a:xfrm>
        </p:spPr>
        <p:txBody>
          <a:bodyPr>
            <a:normAutofit/>
          </a:bodyPr>
          <a:lstStyle/>
          <a:p>
            <a:pPr marL="0" indent="0">
              <a:buNone/>
            </a:pPr>
            <a:r>
              <a:rPr lang="en-US" dirty="0"/>
              <a:t>Person-Centered Therapy (</a:t>
            </a:r>
            <a:r>
              <a:rPr lang="en-US" dirty="0" err="1"/>
              <a:t>Rogerian</a:t>
            </a:r>
            <a:r>
              <a:rPr lang="en-US" dirty="0"/>
              <a:t> Therapy) Person-centered therapy was developed by Carl Rogers in the 1940s. This type of therapy diverged from the traditional model of the therapist as expert and moved instead toward a nondirective, empathic approach that empowers and motivates the client in the therapeutic process.</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40124575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Carl Rogers </a:t>
            </a:r>
            <a:r>
              <a:rPr lang="en-US" b="1" dirty="0" smtClean="0"/>
              <a:t/>
            </a:r>
            <a:br>
              <a:rPr lang="en-US" b="1" dirty="0" smtClean="0"/>
            </a:br>
            <a:endParaRPr lang="en-US" b="1" dirty="0"/>
          </a:p>
        </p:txBody>
      </p:sp>
      <p:sp>
        <p:nvSpPr>
          <p:cNvPr id="3" name="Content Placeholder 2"/>
          <p:cNvSpPr>
            <a:spLocks noGrp="1"/>
          </p:cNvSpPr>
          <p:nvPr>
            <p:ph idx="1"/>
          </p:nvPr>
        </p:nvSpPr>
        <p:spPr>
          <a:xfrm>
            <a:off x="457200" y="1417638"/>
            <a:ext cx="8229600" cy="4708525"/>
          </a:xfrm>
        </p:spPr>
        <p:txBody>
          <a:bodyPr>
            <a:normAutofit/>
          </a:bodyPr>
          <a:lstStyle/>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pic>
        <p:nvPicPr>
          <p:cNvPr id="4" name="Picture 3" descr="carl-rogers-client-centered-therap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5000" y="1574800"/>
            <a:ext cx="2794000" cy="3708400"/>
          </a:xfrm>
          <a:prstGeom prst="rect">
            <a:avLst/>
          </a:prstGeom>
        </p:spPr>
      </p:pic>
    </p:spTree>
    <p:extLst>
      <p:ext uri="{BB962C8B-B14F-4D97-AF65-F5344CB8AC3E}">
        <p14:creationId xmlns:p14="http://schemas.microsoft.com/office/powerpoint/2010/main" val="6977321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Quotes from Carl Rogers:</a:t>
            </a:r>
            <a:endParaRPr lang="en-US" b="1" dirty="0"/>
          </a:p>
        </p:txBody>
      </p:sp>
      <p:sp>
        <p:nvSpPr>
          <p:cNvPr id="3" name="Content Placeholder 2"/>
          <p:cNvSpPr>
            <a:spLocks noGrp="1"/>
          </p:cNvSpPr>
          <p:nvPr>
            <p:ph idx="1"/>
          </p:nvPr>
        </p:nvSpPr>
        <p:spPr>
          <a:xfrm>
            <a:off x="457200" y="1417638"/>
            <a:ext cx="8229600" cy="4708525"/>
          </a:xfrm>
        </p:spPr>
        <p:txBody>
          <a:bodyPr>
            <a:normAutofit/>
          </a:bodyPr>
          <a:lstStyle/>
          <a:p>
            <a:pPr marL="0" indent="0">
              <a:buNone/>
            </a:pPr>
            <a:r>
              <a:rPr lang="en-US" i="1" dirty="0" smtClean="0"/>
              <a:t>Experience </a:t>
            </a:r>
            <a:r>
              <a:rPr lang="en-US" i="1" dirty="0"/>
              <a:t>is, for me, the highest authority. The touchstone of validity is my own experience. No other person’s ideas, and none of my own ideas, are as authoritative as my experience. It is to experience that I must return again and again, to discover a closer approximation to truth as it is in the process of becoming in me</a:t>
            </a:r>
            <a:r>
              <a:rPr lang="en-US" i="1" dirty="0" smtClean="0"/>
              <a:t>. </a:t>
            </a:r>
            <a:r>
              <a:rPr lang="en-US" i="1" dirty="0"/>
              <a:t>– Carl Rogers</a:t>
            </a:r>
            <a:endParaRPr lang="en-US" dirty="0"/>
          </a:p>
          <a:p>
            <a:pPr marL="0" indent="0">
              <a:buNone/>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4933664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b="1" dirty="0"/>
          </a:p>
        </p:txBody>
      </p:sp>
      <p:sp>
        <p:nvSpPr>
          <p:cNvPr id="3" name="Content Placeholder 2"/>
          <p:cNvSpPr>
            <a:spLocks noGrp="1"/>
          </p:cNvSpPr>
          <p:nvPr>
            <p:ph idx="1"/>
          </p:nvPr>
        </p:nvSpPr>
        <p:spPr>
          <a:xfrm>
            <a:off x="457200" y="1417638"/>
            <a:ext cx="8229600" cy="4708525"/>
          </a:xfrm>
        </p:spPr>
        <p:txBody>
          <a:bodyPr>
            <a:normAutofit/>
          </a:bodyPr>
          <a:lstStyle/>
          <a:p>
            <a:pPr marL="0" indent="0">
              <a:buNone/>
            </a:pPr>
            <a:r>
              <a:rPr lang="en-US" i="1" dirty="0" smtClean="0"/>
              <a:t>In </a:t>
            </a:r>
            <a:r>
              <a:rPr lang="en-US" i="1" dirty="0"/>
              <a:t>my early professional years I was asking the question: How can I treat, or cure, or change this person? Now I would phrase the question in this way: How can I provide a relationship which this person may use for his own personal growth</a:t>
            </a:r>
            <a:r>
              <a:rPr lang="en-US" i="1" dirty="0" smtClean="0"/>
              <a:t>? </a:t>
            </a:r>
            <a:r>
              <a:rPr lang="en-US" i="1" dirty="0"/>
              <a:t>– Carl Rogers</a:t>
            </a:r>
            <a:endParaRPr lang="en-US" dirty="0"/>
          </a:p>
          <a:p>
            <a:pPr marL="0" indent="0">
              <a:buNone/>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3352987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b="1" dirty="0"/>
          </a:p>
        </p:txBody>
      </p:sp>
      <p:sp>
        <p:nvSpPr>
          <p:cNvPr id="3" name="Content Placeholder 2"/>
          <p:cNvSpPr>
            <a:spLocks noGrp="1"/>
          </p:cNvSpPr>
          <p:nvPr>
            <p:ph idx="1"/>
          </p:nvPr>
        </p:nvSpPr>
        <p:spPr>
          <a:xfrm>
            <a:off x="457200" y="1417638"/>
            <a:ext cx="8229600" cy="4708525"/>
          </a:xfrm>
        </p:spPr>
        <p:txBody>
          <a:bodyPr>
            <a:normAutofit/>
          </a:bodyPr>
          <a:lstStyle/>
          <a:p>
            <a:pPr marL="0" indent="0">
              <a:buNone/>
            </a:pPr>
            <a:r>
              <a:rPr lang="en-US" i="1" dirty="0" smtClean="0"/>
              <a:t>It </a:t>
            </a:r>
            <a:r>
              <a:rPr lang="en-US" i="1" dirty="0"/>
              <a:t>is the client who knows what hurts, what directions to go, what problems are crucial, what experiences have been deeply buried. It began to occur to me that unless I had a need to demonstrate my own cleverness and learning, I would do better to rely upon the client for the direction of movement in the process</a:t>
            </a:r>
            <a:r>
              <a:rPr lang="en-US" i="1" dirty="0" smtClean="0"/>
              <a:t>.</a:t>
            </a:r>
            <a:endParaRPr lang="en-US" dirty="0"/>
          </a:p>
          <a:p>
            <a:pPr marL="0" indent="0">
              <a:buNone/>
            </a:pPr>
            <a:r>
              <a:rPr lang="en-US" i="1" dirty="0" smtClean="0"/>
              <a:t>– </a:t>
            </a:r>
            <a:r>
              <a:rPr lang="en-US" i="1" dirty="0"/>
              <a:t>Carl Rogers</a:t>
            </a:r>
            <a:endParaRPr lang="en-US" dirty="0"/>
          </a:p>
          <a:p>
            <a:pPr marL="0" indent="0">
              <a:buNone/>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43785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Three key </a:t>
            </a:r>
            <a:r>
              <a:rPr lang="en-US" b="1" dirty="0"/>
              <a:t>qualities that make for a good client-centered therapist:</a:t>
            </a:r>
            <a:br>
              <a:rPr lang="en-US" b="1" dirty="0"/>
            </a:br>
            <a:endParaRPr lang="en-US" b="1" dirty="0"/>
          </a:p>
        </p:txBody>
      </p:sp>
      <p:sp>
        <p:nvSpPr>
          <p:cNvPr id="3" name="Content Placeholder 2"/>
          <p:cNvSpPr>
            <a:spLocks noGrp="1"/>
          </p:cNvSpPr>
          <p:nvPr>
            <p:ph idx="1"/>
          </p:nvPr>
        </p:nvSpPr>
        <p:spPr>
          <a:xfrm>
            <a:off x="457200" y="1417638"/>
            <a:ext cx="8229600" cy="4708525"/>
          </a:xfrm>
        </p:spPr>
        <p:txBody>
          <a:bodyPr>
            <a:normAutofit/>
          </a:bodyPr>
          <a:lstStyle/>
          <a:p>
            <a:pPr marL="514350" lvl="0" indent="-514350" fontAlgn="base">
              <a:buFont typeface="+mj-lt"/>
              <a:buAutoNum type="arabicPeriod"/>
            </a:pPr>
            <a:r>
              <a:rPr lang="en-US" b="1" dirty="0"/>
              <a:t>Unconditional </a:t>
            </a:r>
            <a:r>
              <a:rPr lang="en-US" b="1" dirty="0" smtClean="0"/>
              <a:t>Positive Regard: </a:t>
            </a:r>
            <a:r>
              <a:rPr lang="en-US" dirty="0"/>
              <a:t> </a:t>
            </a:r>
            <a:r>
              <a:rPr lang="en-US" dirty="0" smtClean="0"/>
              <a:t>An </a:t>
            </a:r>
            <a:r>
              <a:rPr lang="en-US" dirty="0"/>
              <a:t>u</a:t>
            </a:r>
            <a:r>
              <a:rPr lang="en-US" dirty="0" smtClean="0"/>
              <a:t>nconditional </a:t>
            </a:r>
            <a:r>
              <a:rPr lang="en-US" dirty="0"/>
              <a:t>positive regard is an important practice for the client-centered therapist. The therapist needs to accept the client for who s/he is and provide support and care no matter what s/he is going through.</a:t>
            </a:r>
          </a:p>
          <a:p>
            <a:pPr marL="0" indent="0">
              <a:buNone/>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5512816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b="1" dirty="0"/>
          </a:p>
        </p:txBody>
      </p:sp>
      <p:sp>
        <p:nvSpPr>
          <p:cNvPr id="3" name="Content Placeholder 2"/>
          <p:cNvSpPr>
            <a:spLocks noGrp="1"/>
          </p:cNvSpPr>
          <p:nvPr>
            <p:ph idx="1"/>
          </p:nvPr>
        </p:nvSpPr>
        <p:spPr>
          <a:xfrm>
            <a:off x="457200" y="1417638"/>
            <a:ext cx="8229600" cy="4708525"/>
          </a:xfrm>
        </p:spPr>
        <p:txBody>
          <a:bodyPr>
            <a:normAutofit/>
          </a:bodyPr>
          <a:lstStyle/>
          <a:p>
            <a:pPr marL="514350" lvl="0" indent="-514350" fontAlgn="base">
              <a:buFont typeface="+mj-lt"/>
              <a:buAutoNum type="arabicPeriod" startAt="2"/>
            </a:pPr>
            <a:r>
              <a:rPr lang="en-US" b="1" dirty="0"/>
              <a:t>Genuineness:</a:t>
            </a:r>
            <a:r>
              <a:rPr lang="en-US" dirty="0"/>
              <a:t> a client-centered therapist needs to feel comfortable sharing his or her feelings with the client. Not only will this contribute to a healthy and open relationship between the therapist and client, it provides the client with a model of </a:t>
            </a:r>
            <a:r>
              <a:rPr lang="en-US" dirty="0" smtClean="0"/>
              <a:t>good communication</a:t>
            </a:r>
            <a:r>
              <a:rPr lang="en-US" dirty="0"/>
              <a:t> and shows the client that it’s okay to be vulnerable.</a:t>
            </a:r>
          </a:p>
          <a:p>
            <a:pPr marL="0" indent="0">
              <a:buNone/>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3566033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b="1" dirty="0"/>
          </a:p>
        </p:txBody>
      </p:sp>
      <p:sp>
        <p:nvSpPr>
          <p:cNvPr id="3" name="Content Placeholder 2"/>
          <p:cNvSpPr>
            <a:spLocks noGrp="1"/>
          </p:cNvSpPr>
          <p:nvPr>
            <p:ph idx="1"/>
          </p:nvPr>
        </p:nvSpPr>
        <p:spPr>
          <a:xfrm>
            <a:off x="457200" y="1417638"/>
            <a:ext cx="8229600" cy="4708525"/>
          </a:xfrm>
        </p:spPr>
        <p:txBody>
          <a:bodyPr>
            <a:normAutofit/>
          </a:bodyPr>
          <a:lstStyle/>
          <a:p>
            <a:pPr marL="514350" lvl="0" indent="-514350" fontAlgn="base">
              <a:buFont typeface="+mj-lt"/>
              <a:buAutoNum type="arabicPeriod" startAt="3"/>
            </a:pPr>
            <a:r>
              <a:rPr lang="en-US" b="1" dirty="0"/>
              <a:t>Empathetic Understanding:</a:t>
            </a:r>
            <a:r>
              <a:rPr lang="en-US" dirty="0"/>
              <a:t> the client-centered therapist must extend </a:t>
            </a:r>
            <a:r>
              <a:rPr lang="en-US" dirty="0" smtClean="0"/>
              <a:t>empathy</a:t>
            </a:r>
            <a:r>
              <a:rPr lang="en-US" b="1" dirty="0"/>
              <a:t> </a:t>
            </a:r>
            <a:r>
              <a:rPr lang="en-US" dirty="0"/>
              <a:t>to the client, both to form a positive therapeutic relationship and to act as a sort of mirror, reflecting the client’s thoughts and feelings back to him or her; this will allow the client to better understand him- or herself.</a:t>
            </a:r>
          </a:p>
          <a:p>
            <a:pPr marL="0" indent="0">
              <a:buNone/>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0073224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2507</TotalTime>
  <Words>635</Words>
  <Application>Microsoft Macintosh PowerPoint</Application>
  <PresentationFormat>On-screen Show (4:3)</PresentationFormat>
  <Paragraphs>133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Life changing coaching Part 2</vt:lpstr>
      <vt:lpstr>Rogerian Therapy </vt:lpstr>
      <vt:lpstr>Carl Rogers  </vt:lpstr>
      <vt:lpstr>Quotes from Carl Rogers:</vt:lpstr>
      <vt:lpstr>PowerPoint Presentation</vt:lpstr>
      <vt:lpstr>PowerPoint Presentation</vt:lpstr>
      <vt:lpstr>Three key qualities that make for a good client-centered therapist: </vt:lpstr>
      <vt:lpstr>PowerPoint Presentation</vt:lpstr>
      <vt:lpstr>PowerPoint Presentation</vt:lpstr>
      <vt:lpstr>The issue of “client” centered coaching and/or counseling </vt:lpstr>
      <vt:lpstr>Why it can work with Christians</vt:lpstr>
      <vt:lpstr>How this client centered Christian coaching can help in ministry</vt:lpstr>
      <vt:lpstr>PowerPoint Presentation</vt:lpstr>
      <vt:lpstr>PowerPoint Presentation</vt:lpstr>
      <vt:lpstr>Why a Ministry coach can be  client centered</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changing coaching</dc:title>
  <dc:creator>Steve Elzinga</dc:creator>
  <cp:lastModifiedBy>Steve Elzinga</cp:lastModifiedBy>
  <cp:revision>20</cp:revision>
  <dcterms:created xsi:type="dcterms:W3CDTF">2019-03-01T19:59:18Z</dcterms:created>
  <dcterms:modified xsi:type="dcterms:W3CDTF">2019-06-04T19:45:00Z</dcterms:modified>
</cp:coreProperties>
</file>