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7912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8302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50618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01801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50491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9502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32613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89592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28524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84769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879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08056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3933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6289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13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775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408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8655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0263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4820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1645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8490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474806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400145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Christianity</a:t>
            </a:r>
            <a:endParaRPr lang="en-US" dirty="0"/>
          </a:p>
        </p:txBody>
      </p:sp>
      <p:sp>
        <p:nvSpPr>
          <p:cNvPr id="3" name="Content Placeholder 2"/>
          <p:cNvSpPr>
            <a:spLocks noGrp="1"/>
          </p:cNvSpPr>
          <p:nvPr>
            <p:ph idx="1"/>
          </p:nvPr>
        </p:nvSpPr>
        <p:spPr/>
        <p:txBody>
          <a:bodyPr/>
          <a:lstStyle/>
          <a:p>
            <a:r>
              <a:rPr lang="en-US" dirty="0" smtClean="0"/>
              <a:t>1. First generations: Jewish sect---Paul, gentile world.</a:t>
            </a:r>
          </a:p>
          <a:p>
            <a:r>
              <a:rPr lang="en-US" dirty="0" smtClean="0"/>
              <a:t>2. Popular among lower classes, and a few wealthier women</a:t>
            </a:r>
          </a:p>
          <a:p>
            <a:r>
              <a:rPr lang="en-US" dirty="0" smtClean="0"/>
              <a:t>3. Under suspicion as a “mystery cult”---not patriotic: Pliny Book 10, letters 96-97</a:t>
            </a:r>
          </a:p>
          <a:p>
            <a:r>
              <a:rPr lang="en-US" dirty="0" smtClean="0"/>
              <a:t>4. More common in East than West</a:t>
            </a:r>
          </a:p>
          <a:p>
            <a:endParaRPr lang="en-US" dirty="0" smtClean="0"/>
          </a:p>
        </p:txBody>
      </p:sp>
    </p:spTree>
    <p:extLst>
      <p:ext uri="{BB962C8B-B14F-4D97-AF65-F5344CB8AC3E}">
        <p14:creationId xmlns:p14="http://schemas.microsoft.com/office/powerpoint/2010/main" val="297704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Augustine</a:t>
            </a:r>
            <a:endParaRPr lang="en-US" dirty="0"/>
          </a:p>
        </p:txBody>
      </p:sp>
      <p:sp>
        <p:nvSpPr>
          <p:cNvPr id="3" name="Content Placeholder 2"/>
          <p:cNvSpPr>
            <a:spLocks noGrp="1"/>
          </p:cNvSpPr>
          <p:nvPr>
            <p:ph idx="1"/>
          </p:nvPr>
        </p:nvSpPr>
        <p:spPr/>
        <p:txBody>
          <a:bodyPr/>
          <a:lstStyle/>
          <a:p>
            <a:r>
              <a:rPr lang="en-US" dirty="0" smtClean="0"/>
              <a:t>Sovereignty of God:  election</a:t>
            </a:r>
          </a:p>
          <a:p>
            <a:r>
              <a:rPr lang="en-US" dirty="0" smtClean="0"/>
              <a:t>Human Sin</a:t>
            </a:r>
          </a:p>
          <a:p>
            <a:r>
              <a:rPr lang="en-US" dirty="0" smtClean="0"/>
              <a:t>Trinitarian Doctrine</a:t>
            </a:r>
          </a:p>
          <a:p>
            <a:r>
              <a:rPr lang="en-US" dirty="0" smtClean="0"/>
              <a:t>Political—City of God  </a:t>
            </a:r>
          </a:p>
          <a:p>
            <a:r>
              <a:rPr lang="en-US" dirty="0" smtClean="0"/>
              <a:t>“Church Father” Western Christian Doctrine 800 years; Reformation</a:t>
            </a:r>
          </a:p>
          <a:p>
            <a:endParaRPr lang="en-US" dirty="0"/>
          </a:p>
        </p:txBody>
      </p:sp>
    </p:spTree>
    <p:extLst>
      <p:ext uri="{BB962C8B-B14F-4D97-AF65-F5344CB8AC3E}">
        <p14:creationId xmlns:p14="http://schemas.microsoft.com/office/powerpoint/2010/main" val="201140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Medieval Europe </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“Ruled” as western part of Empire from Byzantium, but little support from East</a:t>
            </a:r>
          </a:p>
          <a:p>
            <a:pPr>
              <a:buNone/>
            </a:pPr>
            <a:r>
              <a:rPr lang="en-US" dirty="0" smtClean="0"/>
              <a:t>Constant invasions by “Barbarians”;</a:t>
            </a:r>
          </a:p>
          <a:p>
            <a:pPr>
              <a:buNone/>
            </a:pPr>
            <a:r>
              <a:rPr lang="en-US" dirty="0" smtClean="0"/>
              <a:t>Local Kingdoms; no centralized authority</a:t>
            </a:r>
          </a:p>
          <a:p>
            <a:pPr>
              <a:buNone/>
            </a:pPr>
            <a:r>
              <a:rPr lang="en-US" dirty="0" smtClean="0"/>
              <a:t>Decline of culture-Dark Ages;  little literacy </a:t>
            </a:r>
          </a:p>
          <a:p>
            <a:pPr>
              <a:buNone/>
            </a:pPr>
            <a:r>
              <a:rPr lang="en-US" dirty="0" smtClean="0"/>
              <a:t>Disease abundant—esp. the Plague and smallpox</a:t>
            </a:r>
          </a:p>
          <a:p>
            <a:pPr>
              <a:buNone/>
            </a:pPr>
            <a:endParaRPr lang="en-US" dirty="0" smtClean="0"/>
          </a:p>
          <a:p>
            <a:pPr>
              <a:buNone/>
            </a:pPr>
            <a:r>
              <a:rPr lang="en-US" dirty="0" smtClean="0"/>
              <a:t> </a:t>
            </a:r>
          </a:p>
          <a:p>
            <a:pPr>
              <a:buNone/>
            </a:pPr>
            <a:endParaRPr lang="en-US" dirty="0"/>
          </a:p>
        </p:txBody>
      </p:sp>
    </p:spTree>
    <p:extLst>
      <p:ext uri="{BB962C8B-B14F-4D97-AF65-F5344CB8AC3E}">
        <p14:creationId xmlns:p14="http://schemas.microsoft.com/office/powerpoint/2010/main" val="178011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172200"/>
            <a:ext cx="8229600" cy="1935163"/>
          </a:xfrm>
        </p:spPr>
        <p:txBody>
          <a:bodyPr>
            <a:normAutofit/>
          </a:bodyPr>
          <a:lstStyle/>
          <a:p>
            <a:r>
              <a:rPr lang="en-US" sz="1600" dirty="0" smtClean="0"/>
              <a:t>https://upload.wikimedia.org/wikipedia/commons/f/f1/Europe_map_1092.PNG</a:t>
            </a:r>
            <a:endParaRPr lang="en-US" sz="1600" dirty="0"/>
          </a:p>
        </p:txBody>
      </p:sp>
      <p:pic>
        <p:nvPicPr>
          <p:cNvPr id="1026" name="Picture 2" descr="Image result for map of early medieval europe"/>
          <p:cNvPicPr>
            <a:picLocks noChangeAspect="1" noChangeArrowheads="1"/>
          </p:cNvPicPr>
          <p:nvPr/>
        </p:nvPicPr>
        <p:blipFill>
          <a:blip r:embed="rId2" cstate="print"/>
          <a:srcRect/>
          <a:stretch>
            <a:fillRect/>
          </a:stretch>
        </p:blipFill>
        <p:spPr bwMode="auto">
          <a:xfrm>
            <a:off x="228600" y="304800"/>
            <a:ext cx="8077200" cy="5906454"/>
          </a:xfrm>
          <a:prstGeom prst="rect">
            <a:avLst/>
          </a:prstGeom>
          <a:noFill/>
        </p:spPr>
      </p:pic>
    </p:spTree>
    <p:extLst>
      <p:ext uri="{BB962C8B-B14F-4D97-AF65-F5344CB8AC3E}">
        <p14:creationId xmlns:p14="http://schemas.microsoft.com/office/powerpoint/2010/main" val="6567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Church/Rome</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Under jurisdiction of Patriarch of Constantinople: gradually Rome asserts independent authority over Church in Europe:</a:t>
            </a:r>
          </a:p>
          <a:p>
            <a:pPr>
              <a:buNone/>
            </a:pPr>
            <a:r>
              <a:rPr lang="en-US" dirty="0" smtClean="0"/>
              <a:t>Pope Gregory I (Pope from 590-604):   monastic life; emphasized sacramental worship; missionaries to Europe, esp. England; secular and military power, esp. in warring and later making peace with the Lombard tribes</a:t>
            </a:r>
          </a:p>
          <a:p>
            <a:pPr>
              <a:buNone/>
            </a:pPr>
            <a:r>
              <a:rPr lang="en-US" dirty="0" smtClean="0"/>
              <a:t>Medieval Papacy—church/state powers combine</a:t>
            </a:r>
            <a:endParaRPr lang="en-US" dirty="0"/>
          </a:p>
        </p:txBody>
      </p:sp>
    </p:spTree>
    <p:extLst>
      <p:ext uri="{BB962C8B-B14F-4D97-AF65-F5344CB8AC3E}">
        <p14:creationId xmlns:p14="http://schemas.microsoft.com/office/powerpoint/2010/main" val="2884792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Roman Empire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Christmas Day 800 A.D.  Charlemagne crowned august emperor by Pope Leo III;  Papacy needed military support, Charlemagne, King of Franks, best candidate.  Wedded Church and State in Europe spiritual/temporal affairs. Not consistent partnership: rivals…control Europe until French Revolution/Napoleon in early 19</a:t>
            </a:r>
            <a:r>
              <a:rPr lang="en-US" baseline="30000" dirty="0" smtClean="0"/>
              <a:t>th</a:t>
            </a:r>
            <a:r>
              <a:rPr lang="en-US" dirty="0" smtClean="0"/>
              <a:t> Cent.</a:t>
            </a:r>
          </a:p>
          <a:p>
            <a:pPr>
              <a:buNone/>
            </a:pPr>
            <a:r>
              <a:rPr lang="en-US" dirty="0" smtClean="0"/>
              <a:t>Break with Byzantium nearly complete</a:t>
            </a:r>
            <a:endParaRPr lang="en-US" dirty="0"/>
          </a:p>
        </p:txBody>
      </p:sp>
    </p:spTree>
    <p:extLst>
      <p:ext uri="{BB962C8B-B14F-4D97-AF65-F5344CB8AC3E}">
        <p14:creationId xmlns:p14="http://schemas.microsoft.com/office/powerpoint/2010/main" val="3232625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Nicaea, 325 A.D.</a:t>
            </a:r>
            <a:endParaRPr lang="en-US" dirty="0"/>
          </a:p>
        </p:txBody>
      </p:sp>
      <p:sp>
        <p:nvSpPr>
          <p:cNvPr id="3" name="Content Placeholder 2"/>
          <p:cNvSpPr>
            <a:spLocks noGrp="1"/>
          </p:cNvSpPr>
          <p:nvPr>
            <p:ph idx="1"/>
          </p:nvPr>
        </p:nvSpPr>
        <p:spPr/>
        <p:txBody>
          <a:bodyPr/>
          <a:lstStyle/>
          <a:p>
            <a:r>
              <a:rPr lang="en-US" dirty="0" smtClean="0"/>
              <a:t>Constantine needed to unify Empire; unified religion:  doctrinal decisions:  Council of Nicaea:   Athanasius (?) vs. Arius Christological doctrines—nature of Christ and relationship with Father;  Trinitarian doctrines, next cent.</a:t>
            </a:r>
          </a:p>
          <a:p>
            <a:r>
              <a:rPr lang="en-US" dirty="0" smtClean="0"/>
              <a:t>Political purpose.  Latin and Orthodox branches, same official doctrine---variations abounded: Coptic</a:t>
            </a:r>
            <a:endParaRPr lang="en-US" dirty="0"/>
          </a:p>
        </p:txBody>
      </p:sp>
    </p:spTree>
    <p:extLst>
      <p:ext uri="{BB962C8B-B14F-4D97-AF65-F5344CB8AC3E}">
        <p14:creationId xmlns:p14="http://schemas.microsoft.com/office/powerpoint/2010/main" val="162595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6172200"/>
            <a:ext cx="8229600" cy="4525963"/>
          </a:xfrm>
        </p:spPr>
        <p:txBody>
          <a:bodyPr>
            <a:normAutofit/>
          </a:bodyPr>
          <a:lstStyle/>
          <a:p>
            <a:r>
              <a:rPr lang="en-US" sz="1200" dirty="0" smtClean="0"/>
              <a:t>https://upload.wikimedia.org/wikipedia/commons/thumb/9/9c/Asia_Minor_ca_740_AD.svg/2000px-Asia_Minor_ca_740_AD.svg.png</a:t>
            </a:r>
            <a:endParaRPr lang="en-US" sz="1200" dirty="0"/>
          </a:p>
        </p:txBody>
      </p:sp>
      <p:pic>
        <p:nvPicPr>
          <p:cNvPr id="1026" name="Picture 2" descr="Image result for map of council of nice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750" y="990600"/>
            <a:ext cx="9059250" cy="4724399"/>
          </a:xfrm>
          <a:prstGeom prst="rect">
            <a:avLst/>
          </a:prstGeom>
          <a:noFill/>
        </p:spPr>
      </p:pic>
    </p:spTree>
    <p:extLst>
      <p:ext uri="{BB962C8B-B14F-4D97-AF65-F5344CB8AC3E}">
        <p14:creationId xmlns:p14="http://schemas.microsoft.com/office/powerpoint/2010/main" val="78513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Eastern Roman Empire--Byzantium</a:t>
            </a:r>
            <a:endParaRPr lang="en-US" dirty="0"/>
          </a:p>
        </p:txBody>
      </p:sp>
      <p:sp>
        <p:nvSpPr>
          <p:cNvPr id="3" name="Content Placeholder 2"/>
          <p:cNvSpPr>
            <a:spLocks noGrp="1"/>
          </p:cNvSpPr>
          <p:nvPr>
            <p:ph idx="1"/>
          </p:nvPr>
        </p:nvSpPr>
        <p:spPr/>
        <p:txBody>
          <a:bodyPr/>
          <a:lstStyle/>
          <a:p>
            <a:r>
              <a:rPr lang="en-US" dirty="0" smtClean="0"/>
              <a:t>Article by </a:t>
            </a:r>
            <a:r>
              <a:rPr lang="en-US" dirty="0" err="1" smtClean="0"/>
              <a:t>Livius</a:t>
            </a:r>
            <a:r>
              <a:rPr lang="en-US" dirty="0" smtClean="0"/>
              <a:t> entitled Byzantine Empire at ://www.ancient.eu/Byzantine_Empire/</a:t>
            </a:r>
            <a:endParaRPr lang="en-US" dirty="0"/>
          </a:p>
        </p:txBody>
      </p:sp>
    </p:spTree>
    <p:extLst>
      <p:ext uri="{BB962C8B-B14F-4D97-AF65-F5344CB8AC3E}">
        <p14:creationId xmlns:p14="http://schemas.microsoft.com/office/powerpoint/2010/main" val="389775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Byzantine 330-1453 A.D.</a:t>
            </a:r>
            <a:endParaRPr lang="en-US" dirty="0"/>
          </a:p>
        </p:txBody>
      </p:sp>
      <p:sp>
        <p:nvSpPr>
          <p:cNvPr id="3" name="Content Placeholder 2"/>
          <p:cNvSpPr>
            <a:spLocks noGrp="1"/>
          </p:cNvSpPr>
          <p:nvPr>
            <p:ph idx="1"/>
          </p:nvPr>
        </p:nvSpPr>
        <p:spPr/>
        <p:txBody>
          <a:bodyPr>
            <a:normAutofit lnSpcReduction="10000"/>
          </a:bodyPr>
          <a:lstStyle/>
          <a:p>
            <a:r>
              <a:rPr lang="en-US" dirty="0" smtClean="0"/>
              <a:t>Roman Empire in East</a:t>
            </a:r>
          </a:p>
          <a:p>
            <a:r>
              <a:rPr lang="en-US" dirty="0" smtClean="0"/>
              <a:t>Christian empire—center of Christianity</a:t>
            </a:r>
          </a:p>
          <a:p>
            <a:r>
              <a:rPr lang="en-US" dirty="0" smtClean="0"/>
              <a:t>Egypt, Asia Minor, Balkans, Russia</a:t>
            </a:r>
          </a:p>
          <a:p>
            <a:r>
              <a:rPr lang="en-US" dirty="0" smtClean="0"/>
              <a:t>Highly cultured—passed on Hellenistic culture—Greek</a:t>
            </a:r>
          </a:p>
          <a:p>
            <a:r>
              <a:rPr lang="en-US" dirty="0" smtClean="0"/>
              <a:t>Conflicts with West and with Islam</a:t>
            </a:r>
          </a:p>
          <a:p>
            <a:r>
              <a:rPr lang="en-US" dirty="0" smtClean="0"/>
              <a:t>Wealthy: trade over Silk Road</a:t>
            </a:r>
          </a:p>
          <a:p>
            <a:pPr>
              <a:buNone/>
            </a:pPr>
            <a:r>
              <a:rPr lang="en-US" dirty="0" smtClean="0"/>
              <a:t>   </a:t>
            </a:r>
          </a:p>
          <a:p>
            <a:endParaRPr lang="en-US" dirty="0" smtClean="0"/>
          </a:p>
          <a:p>
            <a:endParaRPr lang="en-US" dirty="0"/>
          </a:p>
        </p:txBody>
      </p:sp>
    </p:spTree>
    <p:extLst>
      <p:ext uri="{BB962C8B-B14F-4D97-AF65-F5344CB8AC3E}">
        <p14:creationId xmlns:p14="http://schemas.microsoft.com/office/powerpoint/2010/main" val="387018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Image result for map of early medieval europe"/>
          <p:cNvPicPr>
            <a:picLocks noChangeAspect="1" noChangeArrowheads="1"/>
          </p:cNvPicPr>
          <p:nvPr/>
        </p:nvPicPr>
        <p:blipFill>
          <a:blip r:embed="rId2" cstate="print"/>
          <a:srcRect/>
          <a:stretch>
            <a:fillRect/>
          </a:stretch>
        </p:blipFill>
        <p:spPr bwMode="auto">
          <a:xfrm>
            <a:off x="228600" y="304800"/>
            <a:ext cx="8077200" cy="5906454"/>
          </a:xfrm>
          <a:prstGeom prst="rect">
            <a:avLst/>
          </a:prstGeom>
          <a:noFill/>
        </p:spPr>
      </p:pic>
    </p:spTree>
    <p:extLst>
      <p:ext uri="{BB962C8B-B14F-4D97-AF65-F5344CB8AC3E}">
        <p14:creationId xmlns:p14="http://schemas.microsoft.com/office/powerpoint/2010/main" val="195732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of the Slavs</a:t>
            </a:r>
            <a:endParaRPr lang="en-US" dirty="0"/>
          </a:p>
        </p:txBody>
      </p:sp>
      <p:sp>
        <p:nvSpPr>
          <p:cNvPr id="3" name="Content Placeholder 2"/>
          <p:cNvSpPr>
            <a:spLocks noGrp="1"/>
          </p:cNvSpPr>
          <p:nvPr>
            <p:ph idx="1"/>
          </p:nvPr>
        </p:nvSpPr>
        <p:spPr/>
        <p:txBody>
          <a:bodyPr/>
          <a:lstStyle/>
          <a:p>
            <a:r>
              <a:rPr lang="en-US" dirty="0" smtClean="0"/>
              <a:t>8th-9</a:t>
            </a:r>
            <a:r>
              <a:rPr lang="en-US" baseline="30000" dirty="0" smtClean="0"/>
              <a:t>th</a:t>
            </a:r>
            <a:r>
              <a:rPr lang="en-US" dirty="0" smtClean="0"/>
              <a:t> Cent.; Slavic peoples controlled from Baltic to Balkans---Russia, Poland, Hungary—</a:t>
            </a:r>
          </a:p>
          <a:p>
            <a:pPr>
              <a:buNone/>
            </a:pPr>
            <a:r>
              <a:rPr lang="en-US" dirty="0" smtClean="0"/>
              <a:t>In 863, Byzantium sends missionaries (Cyril and Methodius) to convert Slavs… Eastern Slavs, become “Orthodox” (Greek), while western Slavs become “Latin”.  In 988, Prince Vladimir of Kiev is baptized and marries Byzantine Princess Anna.  Christianity in Russia. </a:t>
            </a:r>
            <a:endParaRPr lang="en-US" dirty="0"/>
          </a:p>
        </p:txBody>
      </p:sp>
    </p:spTree>
    <p:extLst>
      <p:ext uri="{BB962C8B-B14F-4D97-AF65-F5344CB8AC3E}">
        <p14:creationId xmlns:p14="http://schemas.microsoft.com/office/powerpoint/2010/main" val="321215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Rome </a:t>
            </a:r>
            <a:endParaRPr lang="en-US" dirty="0"/>
          </a:p>
        </p:txBody>
      </p:sp>
      <p:sp>
        <p:nvSpPr>
          <p:cNvPr id="3" name="Content Placeholder 2"/>
          <p:cNvSpPr>
            <a:spLocks noGrp="1"/>
          </p:cNvSpPr>
          <p:nvPr>
            <p:ph idx="1"/>
          </p:nvPr>
        </p:nvSpPr>
        <p:spPr/>
        <p:txBody>
          <a:bodyPr/>
          <a:lstStyle/>
          <a:p>
            <a:r>
              <a:rPr lang="en-US" dirty="0" smtClean="0"/>
              <a:t>376 A.D.—Rome constant battle with invasion of Eastern tribes:  Goths, Visigoths, Huns..</a:t>
            </a:r>
          </a:p>
          <a:p>
            <a:r>
              <a:rPr lang="en-US" dirty="0" smtClean="0"/>
              <a:t>Rome and western empire, overwhelmed by 476 A.D. by Germanic tribes…end of Western Roman Empire</a:t>
            </a:r>
          </a:p>
        </p:txBody>
      </p:sp>
    </p:spTree>
    <p:extLst>
      <p:ext uri="{BB962C8B-B14F-4D97-AF65-F5344CB8AC3E}">
        <p14:creationId xmlns:p14="http://schemas.microsoft.com/office/powerpoint/2010/main" val="245699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Saint Augustine</a:t>
            </a:r>
            <a:endParaRPr lang="en-US" dirty="0"/>
          </a:p>
        </p:txBody>
      </p:sp>
      <p:sp>
        <p:nvSpPr>
          <p:cNvPr id="3" name="Content Placeholder 2"/>
          <p:cNvSpPr>
            <a:spLocks noGrp="1"/>
          </p:cNvSpPr>
          <p:nvPr>
            <p:ph idx="1"/>
          </p:nvPr>
        </p:nvSpPr>
        <p:spPr/>
        <p:txBody>
          <a:bodyPr/>
          <a:lstStyle/>
          <a:p>
            <a:r>
              <a:rPr lang="en-US" dirty="0" smtClean="0"/>
              <a:t>354-430;  Hippo in North Africa </a:t>
            </a:r>
          </a:p>
          <a:p>
            <a:r>
              <a:rPr lang="en-US" dirty="0" smtClean="0"/>
              <a:t>Became Christian at age 31; early life pursuit of worldly pleasures; philosopher: Neo-Platonism</a:t>
            </a:r>
          </a:p>
          <a:p>
            <a:r>
              <a:rPr lang="en-US" dirty="0" smtClean="0"/>
              <a:t>Confessions: soul searching;  personalized faith </a:t>
            </a:r>
          </a:p>
          <a:p>
            <a:pPr>
              <a:buNone/>
            </a:pPr>
            <a:r>
              <a:rPr lang="en-US" dirty="0" smtClean="0"/>
              <a:t> </a:t>
            </a:r>
          </a:p>
          <a:p>
            <a:endParaRPr lang="en-US" dirty="0" smtClean="0"/>
          </a:p>
          <a:p>
            <a:endParaRPr lang="en-US" dirty="0"/>
          </a:p>
        </p:txBody>
      </p:sp>
    </p:spTree>
    <p:extLst>
      <p:ext uri="{BB962C8B-B14F-4D97-AF65-F5344CB8AC3E}">
        <p14:creationId xmlns:p14="http://schemas.microsoft.com/office/powerpoint/2010/main" val="191119180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506</Words>
  <Application>Microsoft Office PowerPoint</Application>
  <PresentationFormat>On-screen Show (4:3)</PresentationFormat>
  <Paragraphs>52</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Black</vt:lpstr>
      <vt:lpstr>1_Black</vt:lpstr>
      <vt:lpstr>Early Christianity</vt:lpstr>
      <vt:lpstr>Nicaea, 325 A.D.</vt:lpstr>
      <vt:lpstr>PowerPoint Presentation</vt:lpstr>
      <vt:lpstr>Eastern Roman Empire--Byzantium</vt:lpstr>
      <vt:lpstr>Byzantine 330-1453 A.D.</vt:lpstr>
      <vt:lpstr>PowerPoint Presentation</vt:lpstr>
      <vt:lpstr>Conversion of the Slavs</vt:lpstr>
      <vt:lpstr>Fall of Rome </vt:lpstr>
      <vt:lpstr> Saint Augustine</vt:lpstr>
      <vt:lpstr>St. Augustine</vt:lpstr>
      <vt:lpstr>Early Medieval Europe </vt:lpstr>
      <vt:lpstr>PowerPoint Presentation</vt:lpstr>
      <vt:lpstr>Church/Rome</vt:lpstr>
      <vt:lpstr>Holy Roman Empire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Christianity</dc:title>
  <dc:creator>HP</dc:creator>
  <cp:lastModifiedBy>HP</cp:lastModifiedBy>
  <cp:revision>1</cp:revision>
  <dcterms:created xsi:type="dcterms:W3CDTF">2018-05-03T18:20:47Z</dcterms:created>
  <dcterms:modified xsi:type="dcterms:W3CDTF">2018-05-03T18:21:44Z</dcterms:modified>
</cp:coreProperties>
</file>