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70" r:id="rId5"/>
    <p:sldId id="271" r:id="rId6"/>
    <p:sldId id="272" r:id="rId7"/>
    <p:sldId id="273" r:id="rId8"/>
    <p:sldId id="274" r:id="rId9"/>
    <p:sldId id="275" r:id="rId10"/>
    <p:sldId id="276" r:id="rId11"/>
    <p:sldId id="258" r:id="rId12"/>
    <p:sldId id="259" r:id="rId13"/>
    <p:sldId id="260" r:id="rId14"/>
    <p:sldId id="261" r:id="rId15"/>
    <p:sldId id="262" r:id="rId16"/>
    <p:sldId id="263" r:id="rId17"/>
    <p:sldId id="265" r:id="rId18"/>
    <p:sldId id="266" r:id="rId19"/>
    <p:sldId id="264" r:id="rId20"/>
    <p:sldId id="267" r:id="rId21"/>
    <p:sldId id="26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varScale="1">
        <p:scale>
          <a:sx n="67" d="100"/>
          <a:sy n="67" d="100"/>
        </p:scale>
        <p:origin x="69" y="561"/>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8/23/2017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2C415-CDEB-4032-8DFD-7086B52A7DBD}"/>
              </a:ext>
            </a:extLst>
          </p:cNvPr>
          <p:cNvSpPr>
            <a:spLocks noGrp="1"/>
          </p:cNvSpPr>
          <p:nvPr>
            <p:ph type="ctrTitle"/>
          </p:nvPr>
        </p:nvSpPr>
        <p:spPr/>
        <p:txBody>
          <a:bodyPr/>
          <a:lstStyle/>
          <a:p>
            <a:r>
              <a:rPr lang="en-US" dirty="0"/>
              <a:t>Implementing SWOT </a:t>
            </a:r>
            <a:r>
              <a:rPr lang="en-US" dirty="0" err="1"/>
              <a:t>pt</a:t>
            </a:r>
            <a:r>
              <a:rPr lang="en-US" dirty="0"/>
              <a:t> 3</a:t>
            </a:r>
          </a:p>
        </p:txBody>
      </p:sp>
      <p:sp>
        <p:nvSpPr>
          <p:cNvPr id="3" name="Subtitle 2">
            <a:extLst>
              <a:ext uri="{FF2B5EF4-FFF2-40B4-BE49-F238E27FC236}">
                <a16:creationId xmlns:a16="http://schemas.microsoft.com/office/drawing/2014/main" id="{6461640A-502F-46BC-8F75-BB75E07DC6C9}"/>
              </a:ext>
            </a:extLst>
          </p:cNvPr>
          <p:cNvSpPr>
            <a:spLocks noGrp="1"/>
          </p:cNvSpPr>
          <p:nvPr>
            <p:ph type="subTitle" idx="1"/>
          </p:nvPr>
        </p:nvSpPr>
        <p:spPr/>
        <p:txBody>
          <a:bodyPr>
            <a:normAutofit/>
          </a:bodyPr>
          <a:lstStyle/>
          <a:p>
            <a:r>
              <a:rPr lang="en-US" sz="3200" dirty="0"/>
              <a:t>Opportunities</a:t>
            </a:r>
          </a:p>
        </p:txBody>
      </p:sp>
    </p:spTree>
    <p:extLst>
      <p:ext uri="{BB962C8B-B14F-4D97-AF65-F5344CB8AC3E}">
        <p14:creationId xmlns:p14="http://schemas.microsoft.com/office/powerpoint/2010/main" val="596099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41D97-6632-408E-AE5D-5D008164DB86}"/>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Target audience shift.</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FF385D07-0DAD-4ABA-8C8B-DCDDDE57F734}"/>
              </a:ext>
            </a:extLst>
          </p:cNvPr>
          <p:cNvSpPr>
            <a:spLocks noGrp="1"/>
          </p:cNvSpPr>
          <p:nvPr>
            <p:ph idx="1"/>
          </p:nvPr>
        </p:nvSpPr>
        <p:spPr/>
        <p:txBody>
          <a:bodyPr>
            <a:normAutofit/>
          </a:bodyPr>
          <a:lstStyle/>
          <a:p>
            <a:r>
              <a:rPr lang="en-US" sz="3200" dirty="0">
                <a:solidFill>
                  <a:schemeClr val="tx1">
                    <a:lumMod val="85000"/>
                    <a:lumOff val="15000"/>
                  </a:schemeClr>
                </a:solidFill>
              </a:rPr>
              <a:t>Your target market might be expanding, aging, or shifting.</a:t>
            </a:r>
            <a:endParaRPr lang="en-US" sz="3200" dirty="0"/>
          </a:p>
        </p:txBody>
      </p:sp>
    </p:spTree>
    <p:extLst>
      <p:ext uri="{BB962C8B-B14F-4D97-AF65-F5344CB8AC3E}">
        <p14:creationId xmlns:p14="http://schemas.microsoft.com/office/powerpoint/2010/main" val="4042445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D391C-E6FF-4E2E-B09D-4DEB372F0429}"/>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Questions to ask to find opportunities</a:t>
            </a:r>
          </a:p>
        </p:txBody>
      </p:sp>
      <p:sp>
        <p:nvSpPr>
          <p:cNvPr id="3" name="Content Placeholder 2">
            <a:extLst>
              <a:ext uri="{FF2B5EF4-FFF2-40B4-BE49-F238E27FC236}">
                <a16:creationId xmlns:a16="http://schemas.microsoft.com/office/drawing/2014/main" id="{35D81906-DBB8-4782-ABFF-3BE9B4A15FC1}"/>
              </a:ext>
            </a:extLst>
          </p:cNvPr>
          <p:cNvSpPr>
            <a:spLocks noGrp="1"/>
          </p:cNvSpPr>
          <p:nvPr>
            <p:ph idx="1"/>
          </p:nvPr>
        </p:nvSpPr>
        <p:spPr/>
        <p:txBody>
          <a:bodyPr>
            <a:normAutofit/>
          </a:bodyPr>
          <a:lstStyle/>
          <a:p>
            <a:r>
              <a:rPr lang="en-US" sz="3200" dirty="0">
                <a:solidFill>
                  <a:schemeClr val="tx1">
                    <a:lumMod val="85000"/>
                    <a:lumOff val="15000"/>
                  </a:schemeClr>
                </a:solidFill>
              </a:rPr>
              <a:t>To help you brainstorm possibly opportunities, we’ve created a list of questions to help. </a:t>
            </a:r>
          </a:p>
          <a:p>
            <a:r>
              <a:rPr lang="en-US" sz="3200" dirty="0">
                <a:solidFill>
                  <a:schemeClr val="tx1">
                    <a:lumMod val="85000"/>
                    <a:lumOff val="15000"/>
                  </a:schemeClr>
                </a:solidFill>
              </a:rPr>
              <a:t>The questions are broken up by the categories that we just went over. </a:t>
            </a:r>
          </a:p>
          <a:p>
            <a:r>
              <a:rPr lang="en-US" sz="3200" dirty="0">
                <a:solidFill>
                  <a:schemeClr val="tx1">
                    <a:lumMod val="85000"/>
                    <a:lumOff val="15000"/>
                  </a:schemeClr>
                </a:solidFill>
              </a:rPr>
              <a:t>If a question doesn’t apply to your business, simply move on to the next.</a:t>
            </a:r>
            <a:endParaRPr lang="en-US" sz="3200" dirty="0"/>
          </a:p>
        </p:txBody>
      </p:sp>
    </p:spTree>
    <p:extLst>
      <p:ext uri="{BB962C8B-B14F-4D97-AF65-F5344CB8AC3E}">
        <p14:creationId xmlns:p14="http://schemas.microsoft.com/office/powerpoint/2010/main" val="945373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5A18C-66B9-4386-A060-92557558BAE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Economic trends:</a:t>
            </a:r>
          </a:p>
        </p:txBody>
      </p:sp>
      <p:sp>
        <p:nvSpPr>
          <p:cNvPr id="3" name="Content Placeholder 2">
            <a:extLst>
              <a:ext uri="{FF2B5EF4-FFF2-40B4-BE49-F238E27FC236}">
                <a16:creationId xmlns:a16="http://schemas.microsoft.com/office/drawing/2014/main" id="{B17115E6-6CE3-4E63-A7BE-9C40727A9853}"/>
              </a:ext>
            </a:extLst>
          </p:cNvPr>
          <p:cNvSpPr>
            <a:spLocks noGrp="1"/>
          </p:cNvSpPr>
          <p:nvPr>
            <p:ph idx="1"/>
          </p:nvPr>
        </p:nvSpPr>
        <p:spPr/>
        <p:txBody>
          <a:bodyPr>
            <a:normAutofit/>
          </a:bodyPr>
          <a:lstStyle/>
          <a:p>
            <a:r>
              <a:rPr lang="en-US" sz="3200" dirty="0">
                <a:solidFill>
                  <a:schemeClr val="tx1">
                    <a:lumMod val="85000"/>
                    <a:lumOff val="15000"/>
                  </a:schemeClr>
                </a:solidFill>
              </a:rPr>
              <a:t>Is the economy in your area looking up?</a:t>
            </a:r>
          </a:p>
          <a:p>
            <a:r>
              <a:rPr lang="en-US" sz="3200" dirty="0">
                <a:solidFill>
                  <a:schemeClr val="tx1">
                    <a:lumMod val="85000"/>
                    <a:lumOff val="15000"/>
                  </a:schemeClr>
                </a:solidFill>
              </a:rPr>
              <a:t>Will the economy enable your audience to make more purchases?</a:t>
            </a:r>
          </a:p>
          <a:p>
            <a:r>
              <a:rPr lang="en-US" sz="3200" dirty="0">
                <a:solidFill>
                  <a:schemeClr val="tx1">
                    <a:lumMod val="85000"/>
                    <a:lumOff val="15000"/>
                  </a:schemeClr>
                </a:solidFill>
              </a:rPr>
              <a:t>Are economic shifts happening that impact your target audience?</a:t>
            </a:r>
            <a:endParaRPr lang="en-US" sz="3200" dirty="0"/>
          </a:p>
        </p:txBody>
      </p:sp>
    </p:spTree>
    <p:extLst>
      <p:ext uri="{BB962C8B-B14F-4D97-AF65-F5344CB8AC3E}">
        <p14:creationId xmlns:p14="http://schemas.microsoft.com/office/powerpoint/2010/main" val="258921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95229-6CC2-427D-93D9-C941B871F32E}"/>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Market trends:</a:t>
            </a:r>
          </a:p>
        </p:txBody>
      </p:sp>
      <p:sp>
        <p:nvSpPr>
          <p:cNvPr id="3" name="Content Placeholder 2">
            <a:extLst>
              <a:ext uri="{FF2B5EF4-FFF2-40B4-BE49-F238E27FC236}">
                <a16:creationId xmlns:a16="http://schemas.microsoft.com/office/drawing/2014/main" id="{AED85FF3-7393-40E8-84E3-493FCB140478}"/>
              </a:ext>
            </a:extLst>
          </p:cNvPr>
          <p:cNvSpPr>
            <a:spLocks noGrp="1"/>
          </p:cNvSpPr>
          <p:nvPr>
            <p:ph idx="1"/>
          </p:nvPr>
        </p:nvSpPr>
        <p:spPr/>
        <p:txBody>
          <a:bodyPr>
            <a:normAutofit/>
          </a:bodyPr>
          <a:lstStyle/>
          <a:p>
            <a:r>
              <a:rPr lang="en-US" sz="3200" dirty="0">
                <a:solidFill>
                  <a:schemeClr val="tx1">
                    <a:lumMod val="85000"/>
                    <a:lumOff val="15000"/>
                  </a:schemeClr>
                </a:solidFill>
              </a:rPr>
              <a:t>How is your market changing?</a:t>
            </a:r>
          </a:p>
          <a:p>
            <a:r>
              <a:rPr lang="en-US" sz="3200" dirty="0">
                <a:solidFill>
                  <a:schemeClr val="tx1">
                    <a:lumMod val="85000"/>
                    <a:lumOff val="15000"/>
                  </a:schemeClr>
                </a:solidFill>
              </a:rPr>
              <a:t>What new trends could your company take advantage of?</a:t>
            </a:r>
          </a:p>
          <a:p>
            <a:r>
              <a:rPr lang="en-US" sz="3200" dirty="0">
                <a:solidFill>
                  <a:schemeClr val="tx1">
                    <a:lumMod val="85000"/>
                    <a:lumOff val="15000"/>
                  </a:schemeClr>
                </a:solidFill>
              </a:rPr>
              <a:t>What kind of timeframe surrounds these new trends? Could it be a long-term opportunity?</a:t>
            </a:r>
            <a:endParaRPr lang="en-US" sz="3200" dirty="0"/>
          </a:p>
        </p:txBody>
      </p:sp>
    </p:spTree>
    <p:extLst>
      <p:ext uri="{BB962C8B-B14F-4D97-AF65-F5344CB8AC3E}">
        <p14:creationId xmlns:p14="http://schemas.microsoft.com/office/powerpoint/2010/main" val="281058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3C14-5B71-426A-AB82-D5C9A641F20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Funding changes:</a:t>
            </a:r>
          </a:p>
        </p:txBody>
      </p:sp>
      <p:sp>
        <p:nvSpPr>
          <p:cNvPr id="3" name="Content Placeholder 2">
            <a:extLst>
              <a:ext uri="{FF2B5EF4-FFF2-40B4-BE49-F238E27FC236}">
                <a16:creationId xmlns:a16="http://schemas.microsoft.com/office/drawing/2014/main" id="{2062B541-B954-4A0F-950E-C46ED54977F2}"/>
              </a:ext>
            </a:extLst>
          </p:cNvPr>
          <p:cNvSpPr>
            <a:spLocks noGrp="1"/>
          </p:cNvSpPr>
          <p:nvPr>
            <p:ph idx="1"/>
          </p:nvPr>
        </p:nvSpPr>
        <p:spPr/>
        <p:txBody>
          <a:bodyPr>
            <a:normAutofit/>
          </a:bodyPr>
          <a:lstStyle/>
          <a:p>
            <a:r>
              <a:rPr lang="en-US" sz="3200" dirty="0">
                <a:solidFill>
                  <a:schemeClr val="tx1">
                    <a:lumMod val="85000"/>
                    <a:lumOff val="15000"/>
                  </a:schemeClr>
                </a:solidFill>
              </a:rPr>
              <a:t>Do you expect an increase in grant funding or donations this year?</a:t>
            </a:r>
          </a:p>
          <a:p>
            <a:r>
              <a:rPr lang="en-US" sz="3200" dirty="0">
                <a:solidFill>
                  <a:schemeClr val="tx1">
                    <a:lumMod val="85000"/>
                    <a:lumOff val="15000"/>
                  </a:schemeClr>
                </a:solidFill>
              </a:rPr>
              <a:t>How will funding changes help your business?</a:t>
            </a:r>
            <a:endParaRPr lang="en-US" sz="3200" dirty="0"/>
          </a:p>
        </p:txBody>
      </p:sp>
    </p:spTree>
    <p:extLst>
      <p:ext uri="{BB962C8B-B14F-4D97-AF65-F5344CB8AC3E}">
        <p14:creationId xmlns:p14="http://schemas.microsoft.com/office/powerpoint/2010/main" val="279131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40DB1-3691-4D66-B45C-510D3BA3A77B}"/>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Political support:</a:t>
            </a:r>
          </a:p>
        </p:txBody>
      </p:sp>
      <p:sp>
        <p:nvSpPr>
          <p:cNvPr id="3" name="Content Placeholder 2">
            <a:extLst>
              <a:ext uri="{FF2B5EF4-FFF2-40B4-BE49-F238E27FC236}">
                <a16:creationId xmlns:a16="http://schemas.microsoft.com/office/drawing/2014/main" id="{2F5D47E7-3981-457D-99F4-4F2364760EB1}"/>
              </a:ext>
            </a:extLst>
          </p:cNvPr>
          <p:cNvSpPr>
            <a:spLocks noGrp="1"/>
          </p:cNvSpPr>
          <p:nvPr>
            <p:ph idx="1"/>
          </p:nvPr>
        </p:nvSpPr>
        <p:spPr/>
        <p:txBody>
          <a:bodyPr>
            <a:normAutofit/>
          </a:bodyPr>
          <a:lstStyle/>
          <a:p>
            <a:r>
              <a:rPr lang="en-US" sz="3200" dirty="0">
                <a:solidFill>
                  <a:schemeClr val="tx1">
                    <a:lumMod val="85000"/>
                    <a:lumOff val="15000"/>
                  </a:schemeClr>
                </a:solidFill>
              </a:rPr>
              <a:t>Do you anticipate a shift in political support this year?</a:t>
            </a:r>
          </a:p>
          <a:p>
            <a:r>
              <a:rPr lang="en-US" sz="3200" dirty="0">
                <a:solidFill>
                  <a:schemeClr val="tx1">
                    <a:lumMod val="85000"/>
                    <a:lumOff val="15000"/>
                  </a:schemeClr>
                </a:solidFill>
              </a:rPr>
              <a:t>What opportunities could be created with new political partnerships?</a:t>
            </a:r>
            <a:endParaRPr lang="en-US" sz="3200" dirty="0"/>
          </a:p>
        </p:txBody>
      </p:sp>
    </p:spTree>
    <p:extLst>
      <p:ext uri="{BB962C8B-B14F-4D97-AF65-F5344CB8AC3E}">
        <p14:creationId xmlns:p14="http://schemas.microsoft.com/office/powerpoint/2010/main" val="4042679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89DCC-3DEF-433D-9EB3-8F5D449DFE63}"/>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Government regulations</a:t>
            </a:r>
          </a:p>
        </p:txBody>
      </p:sp>
      <p:sp>
        <p:nvSpPr>
          <p:cNvPr id="3" name="Content Placeholder 2">
            <a:extLst>
              <a:ext uri="{FF2B5EF4-FFF2-40B4-BE49-F238E27FC236}">
                <a16:creationId xmlns:a16="http://schemas.microsoft.com/office/drawing/2014/main" id="{AE99725E-5F5F-4F00-A17D-21985E77A550}"/>
              </a:ext>
            </a:extLst>
          </p:cNvPr>
          <p:cNvSpPr>
            <a:spLocks noGrp="1"/>
          </p:cNvSpPr>
          <p:nvPr>
            <p:ph idx="1"/>
          </p:nvPr>
        </p:nvSpPr>
        <p:spPr/>
        <p:txBody>
          <a:bodyPr>
            <a:normAutofit/>
          </a:bodyPr>
          <a:lstStyle/>
          <a:p>
            <a:r>
              <a:rPr lang="en-US" sz="3200" dirty="0">
                <a:solidFill>
                  <a:schemeClr val="tx1">
                    <a:lumMod val="85000"/>
                    <a:lumOff val="15000"/>
                  </a:schemeClr>
                </a:solidFill>
              </a:rPr>
              <a:t>Are any regulations shifting that could lead to a positive change?</a:t>
            </a:r>
            <a:endParaRPr lang="en-US" sz="3200" dirty="0"/>
          </a:p>
        </p:txBody>
      </p:sp>
    </p:spTree>
    <p:extLst>
      <p:ext uri="{BB962C8B-B14F-4D97-AF65-F5344CB8AC3E}">
        <p14:creationId xmlns:p14="http://schemas.microsoft.com/office/powerpoint/2010/main" val="2221327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8919A-2A30-4B40-A874-5C45C0BE4E14}"/>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Changing relationships:</a:t>
            </a:r>
          </a:p>
        </p:txBody>
      </p:sp>
      <p:sp>
        <p:nvSpPr>
          <p:cNvPr id="3" name="Content Placeholder 2">
            <a:extLst>
              <a:ext uri="{FF2B5EF4-FFF2-40B4-BE49-F238E27FC236}">
                <a16:creationId xmlns:a16="http://schemas.microsoft.com/office/drawing/2014/main" id="{F1709B52-7684-4CDC-9B72-C5716B1C771C}"/>
              </a:ext>
            </a:extLst>
          </p:cNvPr>
          <p:cNvSpPr>
            <a:spLocks noGrp="1"/>
          </p:cNvSpPr>
          <p:nvPr>
            <p:ph idx="1"/>
          </p:nvPr>
        </p:nvSpPr>
        <p:spPr>
          <a:xfrm>
            <a:off x="1985963" y="2133600"/>
            <a:ext cx="9808367" cy="3777622"/>
          </a:xfrm>
        </p:spPr>
        <p:txBody>
          <a:bodyPr>
            <a:normAutofit/>
          </a:bodyPr>
          <a:lstStyle/>
          <a:p>
            <a:r>
              <a:rPr lang="en-US" sz="3200" dirty="0">
                <a:solidFill>
                  <a:schemeClr val="tx1">
                    <a:lumMod val="85000"/>
                    <a:lumOff val="15000"/>
                  </a:schemeClr>
                </a:solidFill>
              </a:rPr>
              <a:t>Are there positive changes happening within any of your outside business relationships?</a:t>
            </a:r>
          </a:p>
          <a:p>
            <a:r>
              <a:rPr lang="en-US" sz="3200" dirty="0">
                <a:solidFill>
                  <a:schemeClr val="tx1">
                    <a:lumMod val="85000"/>
                    <a:lumOff val="15000"/>
                  </a:schemeClr>
                </a:solidFill>
              </a:rPr>
              <a:t>Are vendors changing or expanding?</a:t>
            </a:r>
          </a:p>
          <a:p>
            <a:r>
              <a:rPr lang="en-US" sz="3200" dirty="0">
                <a:solidFill>
                  <a:schemeClr val="tx1">
                    <a:lumMod val="85000"/>
                    <a:lumOff val="15000"/>
                  </a:schemeClr>
                </a:solidFill>
              </a:rPr>
              <a:t>Has your partner decided to move on, creating an opportunity to work with someone new?</a:t>
            </a:r>
            <a:endParaRPr lang="en-US" sz="3200" dirty="0"/>
          </a:p>
        </p:txBody>
      </p:sp>
    </p:spTree>
    <p:extLst>
      <p:ext uri="{BB962C8B-B14F-4D97-AF65-F5344CB8AC3E}">
        <p14:creationId xmlns:p14="http://schemas.microsoft.com/office/powerpoint/2010/main" val="1360862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E795-2A04-4068-8C94-ED393D013BD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Target audience shift:</a:t>
            </a:r>
          </a:p>
        </p:txBody>
      </p:sp>
      <p:sp>
        <p:nvSpPr>
          <p:cNvPr id="3" name="Content Placeholder 2">
            <a:extLst>
              <a:ext uri="{FF2B5EF4-FFF2-40B4-BE49-F238E27FC236}">
                <a16:creationId xmlns:a16="http://schemas.microsoft.com/office/drawing/2014/main" id="{68AC225E-23B1-498B-8533-5E2940D781D8}"/>
              </a:ext>
            </a:extLst>
          </p:cNvPr>
          <p:cNvSpPr>
            <a:spLocks noGrp="1"/>
          </p:cNvSpPr>
          <p:nvPr>
            <p:ph idx="1"/>
          </p:nvPr>
        </p:nvSpPr>
        <p:spPr>
          <a:xfrm>
            <a:off x="2157413" y="2133600"/>
            <a:ext cx="9347199" cy="3777622"/>
          </a:xfrm>
        </p:spPr>
        <p:txBody>
          <a:bodyPr>
            <a:normAutofit/>
          </a:bodyPr>
          <a:lstStyle/>
          <a:p>
            <a:r>
              <a:rPr lang="en-US" sz="3200" dirty="0">
                <a:solidFill>
                  <a:schemeClr val="tx1">
                    <a:lumMod val="85000"/>
                    <a:lumOff val="15000"/>
                  </a:schemeClr>
                </a:solidFill>
              </a:rPr>
              <a:t>How is your demographic shifting?</a:t>
            </a:r>
          </a:p>
          <a:p>
            <a:r>
              <a:rPr lang="en-US" sz="3200" dirty="0">
                <a:solidFill>
                  <a:schemeClr val="tx1">
                    <a:lumMod val="85000"/>
                    <a:lumOff val="15000"/>
                  </a:schemeClr>
                </a:solidFill>
              </a:rPr>
              <a:t>What opportunities can you think of that can move with these changing demographics?</a:t>
            </a:r>
          </a:p>
          <a:p>
            <a:r>
              <a:rPr lang="en-US" sz="3200" dirty="0">
                <a:solidFill>
                  <a:schemeClr val="tx1">
                    <a:lumMod val="85000"/>
                    <a:lumOff val="15000"/>
                  </a:schemeClr>
                </a:solidFill>
              </a:rPr>
              <a:t>Is your audience expanding? If so, how can you capitalize on this increase?</a:t>
            </a:r>
            <a:endParaRPr lang="en-US" sz="3200" dirty="0"/>
          </a:p>
        </p:txBody>
      </p:sp>
    </p:spTree>
    <p:extLst>
      <p:ext uri="{BB962C8B-B14F-4D97-AF65-F5344CB8AC3E}">
        <p14:creationId xmlns:p14="http://schemas.microsoft.com/office/powerpoint/2010/main" val="1925872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29C9-65CA-4DF6-8F46-D23FA66AA2AA}"/>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Tips to list your opportunities</a:t>
            </a:r>
          </a:p>
        </p:txBody>
      </p:sp>
      <p:sp>
        <p:nvSpPr>
          <p:cNvPr id="3" name="Content Placeholder 2">
            <a:extLst>
              <a:ext uri="{FF2B5EF4-FFF2-40B4-BE49-F238E27FC236}">
                <a16:creationId xmlns:a16="http://schemas.microsoft.com/office/drawing/2014/main" id="{5D0329CF-E0DA-4D47-A75E-49253C8C0AC3}"/>
              </a:ext>
            </a:extLst>
          </p:cNvPr>
          <p:cNvSpPr>
            <a:spLocks noGrp="1"/>
          </p:cNvSpPr>
          <p:nvPr>
            <p:ph idx="1"/>
          </p:nvPr>
        </p:nvSpPr>
        <p:spPr>
          <a:xfrm>
            <a:off x="1793081" y="2133600"/>
            <a:ext cx="9711531" cy="3777622"/>
          </a:xfrm>
        </p:spPr>
        <p:txBody>
          <a:bodyPr>
            <a:normAutofit/>
          </a:bodyPr>
          <a:lstStyle/>
          <a:p>
            <a:r>
              <a:rPr lang="en-US" sz="3200" b="1" dirty="0">
                <a:solidFill>
                  <a:schemeClr val="tx1">
                    <a:lumMod val="85000"/>
                    <a:lumOff val="15000"/>
                  </a:schemeClr>
                </a:solidFill>
              </a:rPr>
              <a:t>Do your research. </a:t>
            </a:r>
            <a:r>
              <a:rPr lang="en-US" sz="3200" dirty="0">
                <a:solidFill>
                  <a:schemeClr val="tx1">
                    <a:lumMod val="85000"/>
                    <a:lumOff val="15000"/>
                  </a:schemeClr>
                </a:solidFill>
              </a:rPr>
              <a:t>Finding answers to some of these questions might require some digging. Don’t be afraid to make some calls, set up meetings, and do some market research to gauge upcoming changes.</a:t>
            </a:r>
            <a:endParaRPr lang="en-US" sz="3200" dirty="0"/>
          </a:p>
        </p:txBody>
      </p:sp>
    </p:spTree>
    <p:extLst>
      <p:ext uri="{BB962C8B-B14F-4D97-AF65-F5344CB8AC3E}">
        <p14:creationId xmlns:p14="http://schemas.microsoft.com/office/powerpoint/2010/main" val="67995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37B19-92E3-4BA9-A5D8-1220867D32C3}"/>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How to define your company’s opportunities</a:t>
            </a:r>
          </a:p>
        </p:txBody>
      </p:sp>
      <p:sp>
        <p:nvSpPr>
          <p:cNvPr id="3" name="Content Placeholder 2">
            <a:extLst>
              <a:ext uri="{FF2B5EF4-FFF2-40B4-BE49-F238E27FC236}">
                <a16:creationId xmlns:a16="http://schemas.microsoft.com/office/drawing/2014/main" id="{C114E8AC-19DF-428D-8963-35C2F3288218}"/>
              </a:ext>
            </a:extLst>
          </p:cNvPr>
          <p:cNvSpPr>
            <a:spLocks noGrp="1"/>
          </p:cNvSpPr>
          <p:nvPr>
            <p:ph idx="1"/>
          </p:nvPr>
        </p:nvSpPr>
        <p:spPr>
          <a:xfrm>
            <a:off x="1693069" y="2133600"/>
            <a:ext cx="9811543" cy="3777622"/>
          </a:xfrm>
        </p:spPr>
        <p:txBody>
          <a:bodyPr>
            <a:normAutofit/>
          </a:bodyPr>
          <a:lstStyle/>
          <a:p>
            <a:r>
              <a:rPr lang="en-US" sz="3200" dirty="0">
                <a:solidFill>
                  <a:schemeClr val="tx1">
                    <a:lumMod val="85000"/>
                    <a:lumOff val="15000"/>
                  </a:schemeClr>
                </a:solidFill>
              </a:rPr>
              <a:t>Ok, it’s time to pull out your SWOT template. Let’s talk opportunities. Opportunities, as you might guess, are factors that can contribute to your growing success. These factors are typically outside of your control, which is why they are consider external factors.</a:t>
            </a:r>
            <a:endParaRPr lang="en-US" sz="3200" dirty="0"/>
          </a:p>
        </p:txBody>
      </p:sp>
    </p:spTree>
    <p:extLst>
      <p:ext uri="{BB962C8B-B14F-4D97-AF65-F5344CB8AC3E}">
        <p14:creationId xmlns:p14="http://schemas.microsoft.com/office/powerpoint/2010/main" val="4113965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2D71E-5B5C-4B68-90A1-186A9D7F3134}"/>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Be creative. </a:t>
            </a:r>
            <a:endParaRPr lang="en-US" sz="3600" b="0" i="0" kern="1200" dirty="0">
              <a:solidFill>
                <a:schemeClr val="tx1">
                  <a:lumMod val="85000"/>
                  <a:lumOff val="15000"/>
                </a:schemeClr>
              </a:solidFill>
              <a:effectLst/>
              <a:latin typeface="+mj-lt"/>
              <a:ea typeface="+mj-ea"/>
              <a:cs typeface="+mj-cs"/>
            </a:endParaRPr>
          </a:p>
        </p:txBody>
      </p:sp>
      <p:sp>
        <p:nvSpPr>
          <p:cNvPr id="3" name="Content Placeholder 2">
            <a:extLst>
              <a:ext uri="{FF2B5EF4-FFF2-40B4-BE49-F238E27FC236}">
                <a16:creationId xmlns:a16="http://schemas.microsoft.com/office/drawing/2014/main" id="{D49C835F-B4F2-4D09-99C0-225B12D001F6}"/>
              </a:ext>
            </a:extLst>
          </p:cNvPr>
          <p:cNvSpPr>
            <a:spLocks noGrp="1"/>
          </p:cNvSpPr>
          <p:nvPr>
            <p:ph idx="1"/>
          </p:nvPr>
        </p:nvSpPr>
        <p:spPr>
          <a:xfrm>
            <a:off x="1807369" y="2133600"/>
            <a:ext cx="9901237" cy="3777622"/>
          </a:xfrm>
        </p:spPr>
        <p:txBody>
          <a:bodyPr>
            <a:normAutofit/>
          </a:bodyPr>
          <a:lstStyle/>
          <a:p>
            <a:r>
              <a:rPr lang="en-US" sz="3200" dirty="0">
                <a:solidFill>
                  <a:schemeClr val="tx1">
                    <a:lumMod val="85000"/>
                    <a:lumOff val="15000"/>
                  </a:schemeClr>
                </a:solidFill>
              </a:rPr>
              <a:t>To find an opportunity where your competitors can’t takes skill and creativity. Don’t be afraid to think outside the box when you’re listing possible opportunities.</a:t>
            </a:r>
            <a:endParaRPr lang="en-US" sz="3200" dirty="0"/>
          </a:p>
        </p:txBody>
      </p:sp>
    </p:spTree>
    <p:extLst>
      <p:ext uri="{BB962C8B-B14F-4D97-AF65-F5344CB8AC3E}">
        <p14:creationId xmlns:p14="http://schemas.microsoft.com/office/powerpoint/2010/main" val="1769898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27157-A982-4DF8-9056-578E6300745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Keep your list of opportunities handy.</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F40869FE-120C-4BE0-A5B2-132B4ED6CF58}"/>
              </a:ext>
            </a:extLst>
          </p:cNvPr>
          <p:cNvSpPr>
            <a:spLocks noGrp="1"/>
          </p:cNvSpPr>
          <p:nvPr>
            <p:ph idx="1"/>
          </p:nvPr>
        </p:nvSpPr>
        <p:spPr>
          <a:xfrm>
            <a:off x="2143125" y="2133600"/>
            <a:ext cx="9361487" cy="3777622"/>
          </a:xfrm>
        </p:spPr>
        <p:txBody>
          <a:bodyPr>
            <a:normAutofit/>
          </a:bodyPr>
          <a:lstStyle/>
          <a:p>
            <a:r>
              <a:rPr lang="en-US" sz="3200" dirty="0">
                <a:solidFill>
                  <a:schemeClr val="tx1">
                    <a:lumMod val="85000"/>
                    <a:lumOff val="15000"/>
                  </a:schemeClr>
                </a:solidFill>
              </a:rPr>
              <a:t>We’ll add to your </a:t>
            </a:r>
            <a:r>
              <a:rPr lang="en-US" sz="3200" u="sng" dirty="0">
                <a:solidFill>
                  <a:schemeClr val="tx1">
                    <a:lumMod val="85000"/>
                    <a:lumOff val="15000"/>
                  </a:schemeClr>
                </a:solidFill>
              </a:rPr>
              <a:t>SWOT analysis</a:t>
            </a:r>
            <a:r>
              <a:rPr lang="en-US" sz="3200" dirty="0">
                <a:solidFill>
                  <a:schemeClr val="tx1">
                    <a:lumMod val="85000"/>
                    <a:lumOff val="15000"/>
                  </a:schemeClr>
                </a:solidFill>
              </a:rPr>
              <a:t> in our next lecture, so keep your list of opportunities in a safe spot.</a:t>
            </a:r>
            <a:endParaRPr lang="en-US" sz="3200" dirty="0"/>
          </a:p>
        </p:txBody>
      </p:sp>
    </p:spTree>
    <p:extLst>
      <p:ext uri="{BB962C8B-B14F-4D97-AF65-F5344CB8AC3E}">
        <p14:creationId xmlns:p14="http://schemas.microsoft.com/office/powerpoint/2010/main" val="1963930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B3687-CD00-4AAB-9621-0360EF75BDA0}"/>
              </a:ext>
            </a:extLst>
          </p:cNvPr>
          <p:cNvSpPr>
            <a:spLocks noGrp="1"/>
          </p:cNvSpPr>
          <p:nvPr>
            <p:ph type="title"/>
          </p:nvPr>
        </p:nvSpPr>
        <p:spPr/>
        <p:txBody>
          <a:bodyPr>
            <a:normAutofit/>
          </a:bodyPr>
          <a:lstStyle/>
          <a:p>
            <a:r>
              <a:rPr lang="en-US" b="1" dirty="0"/>
              <a:t>Define Your Opportunities</a:t>
            </a:r>
          </a:p>
        </p:txBody>
      </p:sp>
      <p:sp>
        <p:nvSpPr>
          <p:cNvPr id="3" name="Content Placeholder 2">
            <a:extLst>
              <a:ext uri="{FF2B5EF4-FFF2-40B4-BE49-F238E27FC236}">
                <a16:creationId xmlns:a16="http://schemas.microsoft.com/office/drawing/2014/main" id="{70EBB537-3121-4649-A4C3-2202E45DBC0D}"/>
              </a:ext>
            </a:extLst>
          </p:cNvPr>
          <p:cNvSpPr>
            <a:spLocks noGrp="1"/>
          </p:cNvSpPr>
          <p:nvPr>
            <p:ph idx="1"/>
          </p:nvPr>
        </p:nvSpPr>
        <p:spPr/>
        <p:txBody>
          <a:bodyPr>
            <a:normAutofit/>
          </a:bodyPr>
          <a:lstStyle/>
          <a:p>
            <a:r>
              <a:rPr lang="en-US" sz="3200" dirty="0">
                <a:solidFill>
                  <a:schemeClr val="tx1">
                    <a:lumMod val="85000"/>
                    <a:lumOff val="15000"/>
                  </a:schemeClr>
                </a:solidFill>
              </a:rPr>
              <a:t>Here are a few categories to consider when looking for business opportunities:</a:t>
            </a:r>
            <a:endParaRPr lang="en-US" sz="3200" dirty="0"/>
          </a:p>
        </p:txBody>
      </p:sp>
    </p:spTree>
    <p:extLst>
      <p:ext uri="{BB962C8B-B14F-4D97-AF65-F5344CB8AC3E}">
        <p14:creationId xmlns:p14="http://schemas.microsoft.com/office/powerpoint/2010/main" val="1733776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9FF60-29A1-44A4-8CA8-3CC3A8B88E94}"/>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Economic trends.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88D166DE-CCED-4DBE-8490-CF07E6B5770D}"/>
              </a:ext>
            </a:extLst>
          </p:cNvPr>
          <p:cNvSpPr>
            <a:spLocks noGrp="1"/>
          </p:cNvSpPr>
          <p:nvPr>
            <p:ph idx="1"/>
          </p:nvPr>
        </p:nvSpPr>
        <p:spPr/>
        <p:txBody>
          <a:bodyPr>
            <a:normAutofit/>
          </a:bodyPr>
          <a:lstStyle/>
          <a:p>
            <a:r>
              <a:rPr lang="en-US" sz="3200" dirty="0">
                <a:solidFill>
                  <a:schemeClr val="tx1">
                    <a:lumMod val="85000"/>
                    <a:lumOff val="15000"/>
                  </a:schemeClr>
                </a:solidFill>
              </a:rPr>
              <a:t>Look at the economy in your area.</a:t>
            </a:r>
            <a:endParaRPr lang="en-US" sz="3200" dirty="0"/>
          </a:p>
        </p:txBody>
      </p:sp>
    </p:spTree>
    <p:extLst>
      <p:ext uri="{BB962C8B-B14F-4D97-AF65-F5344CB8AC3E}">
        <p14:creationId xmlns:p14="http://schemas.microsoft.com/office/powerpoint/2010/main" val="935815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90C22-9A9B-45CD-A9F7-D398CC9DE7E0}"/>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Market trends.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EBDC71B0-15FD-4254-9BBE-F975DA766CF4}"/>
              </a:ext>
            </a:extLst>
          </p:cNvPr>
          <p:cNvSpPr>
            <a:spLocks noGrp="1"/>
          </p:cNvSpPr>
          <p:nvPr>
            <p:ph idx="1"/>
          </p:nvPr>
        </p:nvSpPr>
        <p:spPr/>
        <p:txBody>
          <a:bodyPr>
            <a:normAutofit/>
          </a:bodyPr>
          <a:lstStyle/>
          <a:p>
            <a:r>
              <a:rPr lang="en-US" sz="3200" dirty="0">
                <a:solidFill>
                  <a:schemeClr val="tx1">
                    <a:lumMod val="85000"/>
                    <a:lumOff val="15000"/>
                  </a:schemeClr>
                </a:solidFill>
              </a:rPr>
              <a:t>Your target market could be driving new trends that could open doors for your business.</a:t>
            </a:r>
            <a:endParaRPr lang="en-US" sz="3200" dirty="0"/>
          </a:p>
        </p:txBody>
      </p:sp>
    </p:spTree>
    <p:extLst>
      <p:ext uri="{BB962C8B-B14F-4D97-AF65-F5344CB8AC3E}">
        <p14:creationId xmlns:p14="http://schemas.microsoft.com/office/powerpoint/2010/main" val="87611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01AAB-086D-4C6E-8D94-40ED35FC83C4}"/>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Funding changes.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F5407BAB-23D4-4CB2-B773-B2B0D9146CA4}"/>
              </a:ext>
            </a:extLst>
          </p:cNvPr>
          <p:cNvSpPr>
            <a:spLocks noGrp="1"/>
          </p:cNvSpPr>
          <p:nvPr>
            <p:ph idx="1"/>
          </p:nvPr>
        </p:nvSpPr>
        <p:spPr/>
        <p:txBody>
          <a:bodyPr>
            <a:normAutofit/>
          </a:bodyPr>
          <a:lstStyle/>
          <a:p>
            <a:r>
              <a:rPr lang="en-US" sz="3200" dirty="0">
                <a:solidFill>
                  <a:schemeClr val="tx1">
                    <a:lumMod val="85000"/>
                    <a:lumOff val="15000"/>
                  </a:schemeClr>
                </a:solidFill>
              </a:rPr>
              <a:t>Think of donations, grants, or other sifting revenue streams that aren’t within your control.</a:t>
            </a:r>
            <a:endParaRPr lang="en-US" sz="3200" dirty="0"/>
          </a:p>
        </p:txBody>
      </p:sp>
    </p:spTree>
    <p:extLst>
      <p:ext uri="{BB962C8B-B14F-4D97-AF65-F5344CB8AC3E}">
        <p14:creationId xmlns:p14="http://schemas.microsoft.com/office/powerpoint/2010/main" val="40453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90C9C-600D-40FD-8975-B15BB57AE298}"/>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Political support.</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23B97423-8434-4DF6-827F-7DE093FB8147}"/>
              </a:ext>
            </a:extLst>
          </p:cNvPr>
          <p:cNvSpPr>
            <a:spLocks noGrp="1"/>
          </p:cNvSpPr>
          <p:nvPr>
            <p:ph idx="1"/>
          </p:nvPr>
        </p:nvSpPr>
        <p:spPr/>
        <p:txBody>
          <a:bodyPr>
            <a:normAutofit/>
          </a:bodyPr>
          <a:lstStyle/>
          <a:p>
            <a:r>
              <a:rPr lang="en-US" sz="3200" dirty="0">
                <a:solidFill>
                  <a:schemeClr val="tx1">
                    <a:lumMod val="85000"/>
                    <a:lumOff val="15000"/>
                  </a:schemeClr>
                </a:solidFill>
              </a:rPr>
              <a:t>Consider changes in political ties.</a:t>
            </a:r>
            <a:endParaRPr lang="en-US" sz="3200" dirty="0"/>
          </a:p>
        </p:txBody>
      </p:sp>
    </p:spTree>
    <p:extLst>
      <p:ext uri="{BB962C8B-B14F-4D97-AF65-F5344CB8AC3E}">
        <p14:creationId xmlns:p14="http://schemas.microsoft.com/office/powerpoint/2010/main" val="3012482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DCAE8-7528-4E87-BE81-CFDD41C90349}"/>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Government regulations.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8596E365-47D0-4071-B916-A207967F563F}"/>
              </a:ext>
            </a:extLst>
          </p:cNvPr>
          <p:cNvSpPr>
            <a:spLocks noGrp="1"/>
          </p:cNvSpPr>
          <p:nvPr>
            <p:ph idx="1"/>
          </p:nvPr>
        </p:nvSpPr>
        <p:spPr/>
        <p:txBody>
          <a:bodyPr>
            <a:normAutofit/>
          </a:bodyPr>
          <a:lstStyle/>
          <a:p>
            <a:r>
              <a:rPr lang="en-US" sz="3200" dirty="0">
                <a:solidFill>
                  <a:schemeClr val="tx1">
                    <a:lumMod val="85000"/>
                    <a:lumOff val="15000"/>
                  </a:schemeClr>
                </a:solidFill>
              </a:rPr>
              <a:t>Think of regulations that are changing that might afford you new opportunities.</a:t>
            </a:r>
            <a:endParaRPr lang="en-US" sz="3200" dirty="0"/>
          </a:p>
        </p:txBody>
      </p:sp>
    </p:spTree>
    <p:extLst>
      <p:ext uri="{BB962C8B-B14F-4D97-AF65-F5344CB8AC3E}">
        <p14:creationId xmlns:p14="http://schemas.microsoft.com/office/powerpoint/2010/main" val="3024860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51C39-9C98-4584-85C3-672BB0E33E5F}"/>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Changing relationships.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223226D5-5317-4A0C-9084-E39653774DFC}"/>
              </a:ext>
            </a:extLst>
          </p:cNvPr>
          <p:cNvSpPr>
            <a:spLocks noGrp="1"/>
          </p:cNvSpPr>
          <p:nvPr>
            <p:ph idx="1"/>
          </p:nvPr>
        </p:nvSpPr>
        <p:spPr/>
        <p:txBody>
          <a:bodyPr>
            <a:normAutofit/>
          </a:bodyPr>
          <a:lstStyle/>
          <a:p>
            <a:r>
              <a:rPr lang="en-US" sz="3200" dirty="0">
                <a:solidFill>
                  <a:schemeClr val="tx1">
                    <a:lumMod val="85000"/>
                    <a:lumOff val="15000"/>
                  </a:schemeClr>
                </a:solidFill>
              </a:rPr>
              <a:t>Consider shifting relationships with vendors, partners, or suppliers.</a:t>
            </a:r>
            <a:endParaRPr lang="en-US" sz="3200" dirty="0"/>
          </a:p>
        </p:txBody>
      </p:sp>
    </p:spTree>
    <p:extLst>
      <p:ext uri="{BB962C8B-B14F-4D97-AF65-F5344CB8AC3E}">
        <p14:creationId xmlns:p14="http://schemas.microsoft.com/office/powerpoint/2010/main" val="170187998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TotalTime>
  <Words>451</Words>
  <Application>Microsoft Office PowerPoint</Application>
  <PresentationFormat>Widescreen</PresentationFormat>
  <Paragraphs>54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Century Gothic</vt:lpstr>
      <vt:lpstr>Wingdings 3</vt:lpstr>
      <vt:lpstr>Wisp</vt:lpstr>
      <vt:lpstr>Implementing SWOT pt 3</vt:lpstr>
      <vt:lpstr>How to define your company’s opportunities</vt:lpstr>
      <vt:lpstr>Define Your Opportunities</vt:lpstr>
      <vt:lpstr>Economic trends. </vt:lpstr>
      <vt:lpstr>Market trends. </vt:lpstr>
      <vt:lpstr>Funding changes. </vt:lpstr>
      <vt:lpstr>Political support. </vt:lpstr>
      <vt:lpstr>Government regulations. </vt:lpstr>
      <vt:lpstr>Changing relationships. </vt:lpstr>
      <vt:lpstr>Target audience shift. </vt:lpstr>
      <vt:lpstr>Questions to ask to find opportunities</vt:lpstr>
      <vt:lpstr>Economic trends:</vt:lpstr>
      <vt:lpstr>Market trends:</vt:lpstr>
      <vt:lpstr>Funding changes:</vt:lpstr>
      <vt:lpstr>Political support:</vt:lpstr>
      <vt:lpstr>Government regulations</vt:lpstr>
      <vt:lpstr>Changing relationships:</vt:lpstr>
      <vt:lpstr>Target audience shift:</vt:lpstr>
      <vt:lpstr>Tips to list your opportunities</vt:lpstr>
      <vt:lpstr>Be creative. </vt:lpstr>
      <vt:lpstr>Keep your list of opportunities handy.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SWOT pt 3</dc:title>
  <dc:creator>Tom Tubergen</dc:creator>
  <cp:lastModifiedBy>Tom Tubergen</cp:lastModifiedBy>
  <cp:revision>4</cp:revision>
  <dcterms:created xsi:type="dcterms:W3CDTF">2017-08-17T14:30:47Z</dcterms:created>
  <dcterms:modified xsi:type="dcterms:W3CDTF">2017-08-23T18:39:24Z</dcterms:modified>
</cp:coreProperties>
</file>