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ppt/notesSlides/notesSlide139.xml" ContentType="application/vnd.openxmlformats-officedocument.presentationml.notesSlide+xml"/>
  <Override PartName="/ppt/notesSlides/notesSlide140.xml" ContentType="application/vnd.openxmlformats-officedocument.presentationml.notesSlide+xml"/>
  <Override PartName="/ppt/notesSlides/notesSlide141.xml" ContentType="application/vnd.openxmlformats-officedocument.presentationml.notesSlide+xml"/>
  <Override PartName="/ppt/notesSlides/notesSlide142.xml" ContentType="application/vnd.openxmlformats-officedocument.presentationml.notesSlide+xml"/>
  <Override PartName="/ppt/notesSlides/notesSlide143.xml" ContentType="application/vnd.openxmlformats-officedocument.presentationml.notesSlide+xml"/>
  <Override PartName="/ppt/notesSlides/notesSlide144.xml" ContentType="application/vnd.openxmlformats-officedocument.presentationml.notesSlide+xml"/>
  <Override PartName="/ppt/notesSlides/notesSlide145.xml" ContentType="application/vnd.openxmlformats-officedocument.presentationml.notesSlide+xml"/>
  <Override PartName="/ppt/notesSlides/notesSlide146.xml" ContentType="application/vnd.openxmlformats-officedocument.presentationml.notesSlide+xml"/>
  <Override PartName="/ppt/notesSlides/notesSlide147.xml" ContentType="application/vnd.openxmlformats-officedocument.presentationml.notesSlide+xml"/>
  <Override PartName="/ppt/notesSlides/notesSlide148.xml" ContentType="application/vnd.openxmlformats-officedocument.presentationml.notesSlide+xml"/>
  <Override PartName="/ppt/notesSlides/notesSlide149.xml" ContentType="application/vnd.openxmlformats-officedocument.presentationml.notesSlide+xml"/>
  <Override PartName="/ppt/notesSlides/notesSlide150.xml" ContentType="application/vnd.openxmlformats-officedocument.presentationml.notesSlide+xml"/>
  <Override PartName="/ppt/notesSlides/notesSlide151.xml" ContentType="application/vnd.openxmlformats-officedocument.presentationml.notesSlide+xml"/>
  <Override PartName="/ppt/notesSlides/notesSlide152.xml" ContentType="application/vnd.openxmlformats-officedocument.presentationml.notesSlide+xml"/>
  <Override PartName="/ppt/notesSlides/notesSlide153.xml" ContentType="application/vnd.openxmlformats-officedocument.presentationml.notesSlide+xml"/>
  <Override PartName="/ppt/notesSlides/notesSlide154.xml" ContentType="application/vnd.openxmlformats-officedocument.presentationml.notesSlide+xml"/>
  <Override PartName="/ppt/notesSlides/notesSlide155.xml" ContentType="application/vnd.openxmlformats-officedocument.presentationml.notesSlide+xml"/>
  <Override PartName="/ppt/notesSlides/notesSlide156.xml" ContentType="application/vnd.openxmlformats-officedocument.presentationml.notesSlide+xml"/>
  <Override PartName="/ppt/notesSlides/notesSlide157.xml" ContentType="application/vnd.openxmlformats-officedocument.presentationml.notesSlide+xml"/>
  <Override PartName="/ppt/notesSlides/notesSlide158.xml" ContentType="application/vnd.openxmlformats-officedocument.presentationml.notesSlide+xml"/>
  <Override PartName="/ppt/notesSlides/notesSlide159.xml" ContentType="application/vnd.openxmlformats-officedocument.presentationml.notesSlide+xml"/>
  <Override PartName="/ppt/notesSlides/notesSlide160.xml" ContentType="application/vnd.openxmlformats-officedocument.presentationml.notesSlide+xml"/>
  <Override PartName="/ppt/notesSlides/notesSlide161.xml" ContentType="application/vnd.openxmlformats-officedocument.presentationml.notesSlide+xml"/>
  <Override PartName="/ppt/notesSlides/notesSlide162.xml" ContentType="application/vnd.openxmlformats-officedocument.presentationml.notesSlide+xml"/>
  <Override PartName="/ppt/notesSlides/notesSlide163.xml" ContentType="application/vnd.openxmlformats-officedocument.presentationml.notesSlide+xml"/>
  <Override PartName="/ppt/notesSlides/notesSlide164.xml" ContentType="application/vnd.openxmlformats-officedocument.presentationml.notesSlide+xml"/>
  <Override PartName="/ppt/notesSlides/notesSlide165.xml" ContentType="application/vnd.openxmlformats-officedocument.presentationml.notesSlide+xml"/>
  <Override PartName="/ppt/notesSlides/notesSlide166.xml" ContentType="application/vnd.openxmlformats-officedocument.presentationml.notesSlide+xml"/>
  <Override PartName="/ppt/notesSlides/notesSlide167.xml" ContentType="application/vnd.openxmlformats-officedocument.presentationml.notesSlide+xml"/>
  <Override PartName="/ppt/notesSlides/notesSlide168.xml" ContentType="application/vnd.openxmlformats-officedocument.presentationml.notesSlide+xml"/>
  <Override PartName="/ppt/notesSlides/notesSlide169.xml" ContentType="application/vnd.openxmlformats-officedocument.presentationml.notesSlide+xml"/>
  <Override PartName="/ppt/notesSlides/notesSlide170.xml" ContentType="application/vnd.openxmlformats-officedocument.presentationml.notesSlide+xml"/>
  <Override PartName="/ppt/notesSlides/notesSlide171.xml" ContentType="application/vnd.openxmlformats-officedocument.presentationml.notesSlide+xml"/>
  <Override PartName="/ppt/notesSlides/notesSlide172.xml" ContentType="application/vnd.openxmlformats-officedocument.presentationml.notesSlide+xml"/>
  <Override PartName="/ppt/notesSlides/notesSlide173.xml" ContentType="application/vnd.openxmlformats-officedocument.presentationml.notesSlide+xml"/>
  <Override PartName="/ppt/notesSlides/notesSlide174.xml" ContentType="application/vnd.openxmlformats-officedocument.presentationml.notesSlide+xml"/>
  <Override PartName="/ppt/notesSlides/notesSlide175.xml" ContentType="application/vnd.openxmlformats-officedocument.presentationml.notesSlide+xml"/>
  <Override PartName="/ppt/notesSlides/notesSlide176.xml" ContentType="application/vnd.openxmlformats-officedocument.presentationml.notesSlide+xml"/>
  <Override PartName="/ppt/notesSlides/notesSlide177.xml" ContentType="application/vnd.openxmlformats-officedocument.presentationml.notesSlide+xml"/>
  <Override PartName="/ppt/notesSlides/notesSlide178.xml" ContentType="application/vnd.openxmlformats-officedocument.presentationml.notesSlide+xml"/>
  <Override PartName="/ppt/notesSlides/notesSlide179.xml" ContentType="application/vnd.openxmlformats-officedocument.presentationml.notesSlide+xml"/>
  <Override PartName="/ppt/notesSlides/notesSlide180.xml" ContentType="application/vnd.openxmlformats-officedocument.presentationml.notesSlide+xml"/>
  <Override PartName="/ppt/notesSlides/notesSlide181.xml" ContentType="application/vnd.openxmlformats-officedocument.presentationml.notesSlide+xml"/>
  <Override PartName="/ppt/notesSlides/notesSlide182.xml" ContentType="application/vnd.openxmlformats-officedocument.presentationml.notesSlide+xml"/>
  <Override PartName="/ppt/notesSlides/notesSlide183.xml" ContentType="application/vnd.openxmlformats-officedocument.presentationml.notesSlide+xml"/>
  <Override PartName="/ppt/notesSlides/notesSlide184.xml" ContentType="application/vnd.openxmlformats-officedocument.presentationml.notesSlide+xml"/>
  <Override PartName="/ppt/notesSlides/notesSlide185.xml" ContentType="application/vnd.openxmlformats-officedocument.presentationml.notesSlide+xml"/>
  <Override PartName="/ppt/notesSlides/notesSlide186.xml" ContentType="application/vnd.openxmlformats-officedocument.presentationml.notesSlide+xml"/>
  <Override PartName="/ppt/notesSlides/notesSlide187.xml" ContentType="application/vnd.openxmlformats-officedocument.presentationml.notesSlide+xml"/>
  <Override PartName="/ppt/notesSlides/notesSlide188.xml" ContentType="application/vnd.openxmlformats-officedocument.presentationml.notesSlide+xml"/>
  <Override PartName="/ppt/notesSlides/notesSlide189.xml" ContentType="application/vnd.openxmlformats-officedocument.presentationml.notesSlide+xml"/>
  <Override PartName="/ppt/notesSlides/notesSlide190.xml" ContentType="application/vnd.openxmlformats-officedocument.presentationml.notesSlide+xml"/>
  <Override PartName="/ppt/notesSlides/notesSlide1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355" r:id="rId9"/>
    <p:sldId id="263" r:id="rId10"/>
    <p:sldId id="264" r:id="rId11"/>
    <p:sldId id="265" r:id="rId12"/>
    <p:sldId id="358" r:id="rId13"/>
    <p:sldId id="356" r:id="rId14"/>
    <p:sldId id="371" r:id="rId15"/>
    <p:sldId id="372" r:id="rId16"/>
    <p:sldId id="266" r:id="rId17"/>
    <p:sldId id="359" r:id="rId18"/>
    <p:sldId id="373" r:id="rId19"/>
    <p:sldId id="374" r:id="rId20"/>
    <p:sldId id="267" r:id="rId21"/>
    <p:sldId id="361" r:id="rId22"/>
    <p:sldId id="375" r:id="rId23"/>
    <p:sldId id="376" r:id="rId24"/>
    <p:sldId id="268" r:id="rId25"/>
    <p:sldId id="354" r:id="rId26"/>
    <p:sldId id="269" r:id="rId27"/>
    <p:sldId id="270" r:id="rId28"/>
    <p:sldId id="377" r:id="rId29"/>
    <p:sldId id="378" r:id="rId30"/>
    <p:sldId id="271" r:id="rId31"/>
    <p:sldId id="272" r:id="rId32"/>
    <p:sldId id="273" r:id="rId33"/>
    <p:sldId id="274" r:id="rId34"/>
    <p:sldId id="276" r:id="rId35"/>
    <p:sldId id="277" r:id="rId36"/>
    <p:sldId id="278" r:id="rId37"/>
    <p:sldId id="363" r:id="rId38"/>
    <p:sldId id="280" r:id="rId39"/>
    <p:sldId id="281" r:id="rId40"/>
    <p:sldId id="282" r:id="rId41"/>
    <p:sldId id="283" r:id="rId42"/>
    <p:sldId id="284" r:id="rId43"/>
    <p:sldId id="379" r:id="rId44"/>
    <p:sldId id="365" r:id="rId45"/>
    <p:sldId id="285" r:id="rId46"/>
    <p:sldId id="286" r:id="rId47"/>
    <p:sldId id="287" r:id="rId48"/>
    <p:sldId id="288" r:id="rId49"/>
    <p:sldId id="289" r:id="rId50"/>
    <p:sldId id="290" r:id="rId51"/>
    <p:sldId id="291" r:id="rId52"/>
    <p:sldId id="292" r:id="rId53"/>
    <p:sldId id="366" r:id="rId54"/>
    <p:sldId id="294" r:id="rId55"/>
    <p:sldId id="295" r:id="rId56"/>
    <p:sldId id="380" r:id="rId57"/>
    <p:sldId id="381" r:id="rId58"/>
    <p:sldId id="296" r:id="rId59"/>
    <p:sldId id="367" r:id="rId60"/>
    <p:sldId id="368" r:id="rId61"/>
    <p:sldId id="297" r:id="rId62"/>
    <p:sldId id="298" r:id="rId63"/>
    <p:sldId id="299" r:id="rId64"/>
    <p:sldId id="383" r:id="rId65"/>
    <p:sldId id="384" r:id="rId66"/>
    <p:sldId id="300" r:id="rId67"/>
    <p:sldId id="301" r:id="rId68"/>
    <p:sldId id="302" r:id="rId69"/>
    <p:sldId id="303" r:id="rId70"/>
    <p:sldId id="304" r:id="rId71"/>
    <p:sldId id="305" r:id="rId72"/>
    <p:sldId id="385" r:id="rId73"/>
    <p:sldId id="386" r:id="rId74"/>
    <p:sldId id="387" r:id="rId75"/>
    <p:sldId id="306" r:id="rId76"/>
    <p:sldId id="307" r:id="rId77"/>
    <p:sldId id="308" r:id="rId78"/>
    <p:sldId id="309" r:id="rId79"/>
    <p:sldId id="312" r:id="rId80"/>
    <p:sldId id="313" r:id="rId81"/>
    <p:sldId id="314" r:id="rId82"/>
    <p:sldId id="315" r:id="rId83"/>
    <p:sldId id="316" r:id="rId84"/>
    <p:sldId id="389" r:id="rId85"/>
    <p:sldId id="390" r:id="rId86"/>
    <p:sldId id="317" r:id="rId87"/>
    <p:sldId id="318" r:id="rId88"/>
    <p:sldId id="391" r:id="rId89"/>
    <p:sldId id="319" r:id="rId90"/>
    <p:sldId id="320" r:id="rId91"/>
    <p:sldId id="388" r:id="rId92"/>
    <p:sldId id="392" r:id="rId93"/>
    <p:sldId id="393" r:id="rId94"/>
    <p:sldId id="321" r:id="rId95"/>
    <p:sldId id="322" r:id="rId96"/>
    <p:sldId id="323" r:id="rId97"/>
    <p:sldId id="324" r:id="rId98"/>
    <p:sldId id="325" r:id="rId99"/>
    <p:sldId id="394" r:id="rId100"/>
    <p:sldId id="326" r:id="rId101"/>
    <p:sldId id="395" r:id="rId102"/>
    <p:sldId id="396" r:id="rId103"/>
    <p:sldId id="329" r:id="rId104"/>
    <p:sldId id="330" r:id="rId105"/>
    <p:sldId id="331" r:id="rId106"/>
    <p:sldId id="332" r:id="rId107"/>
    <p:sldId id="397" r:id="rId108"/>
    <p:sldId id="333" r:id="rId109"/>
    <p:sldId id="334" r:id="rId110"/>
    <p:sldId id="335" r:id="rId111"/>
    <p:sldId id="336" r:id="rId112"/>
    <p:sldId id="337" r:id="rId113"/>
    <p:sldId id="398" r:id="rId114"/>
    <p:sldId id="338" r:id="rId115"/>
    <p:sldId id="399" r:id="rId116"/>
    <p:sldId id="406" r:id="rId117"/>
    <p:sldId id="407" r:id="rId118"/>
    <p:sldId id="408" r:id="rId119"/>
    <p:sldId id="400" r:id="rId120"/>
    <p:sldId id="401" r:id="rId121"/>
    <p:sldId id="340" r:id="rId122"/>
    <p:sldId id="341" r:id="rId123"/>
    <p:sldId id="402" r:id="rId124"/>
    <p:sldId id="403" r:id="rId125"/>
    <p:sldId id="404" r:id="rId126"/>
    <p:sldId id="405" r:id="rId127"/>
    <p:sldId id="342" r:id="rId128"/>
    <p:sldId id="409" r:id="rId129"/>
    <p:sldId id="410" r:id="rId130"/>
    <p:sldId id="411" r:id="rId131"/>
    <p:sldId id="343" r:id="rId132"/>
    <p:sldId id="344" r:id="rId133"/>
    <p:sldId id="424" r:id="rId134"/>
    <p:sldId id="425" r:id="rId135"/>
    <p:sldId id="426" r:id="rId136"/>
    <p:sldId id="345" r:id="rId137"/>
    <p:sldId id="346" r:id="rId138"/>
    <p:sldId id="412" r:id="rId139"/>
    <p:sldId id="413" r:id="rId140"/>
    <p:sldId id="427" r:id="rId141"/>
    <p:sldId id="428" r:id="rId142"/>
    <p:sldId id="414" r:id="rId143"/>
    <p:sldId id="415" r:id="rId144"/>
    <p:sldId id="416" r:id="rId145"/>
    <p:sldId id="419" r:id="rId146"/>
    <p:sldId id="350" r:id="rId147"/>
    <p:sldId id="351" r:id="rId148"/>
    <p:sldId id="420" r:id="rId149"/>
    <p:sldId id="421" r:id="rId150"/>
    <p:sldId id="429" r:id="rId151"/>
    <p:sldId id="430" r:id="rId152"/>
    <p:sldId id="417" r:id="rId153"/>
    <p:sldId id="418" r:id="rId154"/>
    <p:sldId id="422" r:id="rId155"/>
    <p:sldId id="423" r:id="rId156"/>
    <p:sldId id="432" r:id="rId157"/>
    <p:sldId id="455" r:id="rId158"/>
    <p:sldId id="456" r:id="rId159"/>
    <p:sldId id="433" r:id="rId160"/>
    <p:sldId id="434" r:id="rId161"/>
    <p:sldId id="435" r:id="rId162"/>
    <p:sldId id="436" r:id="rId163"/>
    <p:sldId id="438" r:id="rId164"/>
    <p:sldId id="439" r:id="rId165"/>
    <p:sldId id="440" r:id="rId166"/>
    <p:sldId id="441" r:id="rId167"/>
    <p:sldId id="442" r:id="rId168"/>
    <p:sldId id="443" r:id="rId169"/>
    <p:sldId id="444" r:id="rId170"/>
    <p:sldId id="457" r:id="rId171"/>
    <p:sldId id="445" r:id="rId172"/>
    <p:sldId id="446" r:id="rId173"/>
    <p:sldId id="447" r:id="rId174"/>
    <p:sldId id="448" r:id="rId175"/>
    <p:sldId id="449" r:id="rId176"/>
    <p:sldId id="450" r:id="rId177"/>
    <p:sldId id="451" r:id="rId178"/>
    <p:sldId id="452" r:id="rId179"/>
    <p:sldId id="453" r:id="rId180"/>
    <p:sldId id="454" r:id="rId181"/>
    <p:sldId id="458" r:id="rId182"/>
    <p:sldId id="459" r:id="rId183"/>
    <p:sldId id="437" r:id="rId184"/>
    <p:sldId id="431" r:id="rId185"/>
    <p:sldId id="460" r:id="rId186"/>
    <p:sldId id="461" r:id="rId187"/>
    <p:sldId id="462" r:id="rId188"/>
    <p:sldId id="475" r:id="rId189"/>
    <p:sldId id="464" r:id="rId190"/>
    <p:sldId id="465" r:id="rId191"/>
    <p:sldId id="466" r:id="rId192"/>
    <p:sldId id="467" r:id="rId193"/>
    <p:sldId id="468" r:id="rId194"/>
    <p:sldId id="469" r:id="rId195"/>
    <p:sldId id="470" r:id="rId196"/>
    <p:sldId id="353" r:id="rId197"/>
    <p:sldId id="472" r:id="rId198"/>
    <p:sldId id="352" r:id="rId199"/>
    <p:sldId id="477" r:id="rId200"/>
    <p:sldId id="476" r:id="rId201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3" roundtripDataSignature="AMtx7mjcldUEq4v76KYVpqqULd5UibPt/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868"/>
    <p:restoredTop sz="94628"/>
  </p:normalViewPr>
  <p:slideViewPr>
    <p:cSldViewPr snapToGrid="0">
      <p:cViewPr varScale="1">
        <p:scale>
          <a:sx n="115" d="100"/>
          <a:sy n="115" d="100"/>
        </p:scale>
        <p:origin x="480" y="19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viewProps" Target="viewProps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theme" Target="theme/theme1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tableStyles" Target="tableStyles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customschemas.google.com/relationships/presentationmetadata" Target="meta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190" Type="http://schemas.openxmlformats.org/officeDocument/2006/relationships/slide" Target="slides/slide189.xml"/><Relationship Id="rId204" Type="http://schemas.openxmlformats.org/officeDocument/2006/relationships/presProps" Target="presProps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6" Type="http://schemas.openxmlformats.org/officeDocument/2006/relationships/slide" Target="slides/slide25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notesMaster" Target="notesMasters/notesMaster1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0.xml"/><Relationship Id="rId1" Type="http://schemas.openxmlformats.org/officeDocument/2006/relationships/notesMaster" Target="../notesMasters/notesMaster1.xml"/></Relationships>
</file>

<file path=ppt/notesSlides/_rels/notesSlide1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1.xml"/><Relationship Id="rId1" Type="http://schemas.openxmlformats.org/officeDocument/2006/relationships/notesMaster" Target="../notesMasters/notesMaster1.xml"/></Relationships>
</file>

<file path=ppt/notesSlides/_rels/notesSlide1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2.xml"/><Relationship Id="rId1" Type="http://schemas.openxmlformats.org/officeDocument/2006/relationships/notesMaster" Target="../notesMasters/notesMaster1.xml"/></Relationships>
</file>

<file path=ppt/notesSlides/_rels/notesSlide1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3.xml"/><Relationship Id="rId1" Type="http://schemas.openxmlformats.org/officeDocument/2006/relationships/notesMaster" Target="../notesMasters/notesMaster1.xml"/></Relationships>
</file>

<file path=ppt/notesSlides/_rels/notesSlide1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4.xml"/><Relationship Id="rId1" Type="http://schemas.openxmlformats.org/officeDocument/2006/relationships/notesMaster" Target="../notesMasters/notesMaster1.xml"/></Relationships>
</file>

<file path=ppt/notesSlides/_rels/notesSlide1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5.xml"/><Relationship Id="rId1" Type="http://schemas.openxmlformats.org/officeDocument/2006/relationships/notesMaster" Target="../notesMasters/notesMaster1.xml"/></Relationships>
</file>

<file path=ppt/notesSlides/_rels/notesSlide1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6.xml"/><Relationship Id="rId1" Type="http://schemas.openxmlformats.org/officeDocument/2006/relationships/notesMaster" Target="../notesMasters/notesMaster1.xml"/></Relationships>
</file>

<file path=ppt/notesSlides/_rels/notesSlide1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7.xml"/><Relationship Id="rId1" Type="http://schemas.openxmlformats.org/officeDocument/2006/relationships/notesMaster" Target="../notesMasters/notesMaster1.xml"/></Relationships>
</file>

<file path=ppt/notesSlides/_rels/notesSlide1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8.xml"/><Relationship Id="rId1" Type="http://schemas.openxmlformats.org/officeDocument/2006/relationships/notesMaster" Target="../notesMasters/notesMaster1.xml"/></Relationships>
</file>

<file path=ppt/notesSlides/_rels/notesSlide1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1.xml"/><Relationship Id="rId1" Type="http://schemas.openxmlformats.org/officeDocument/2006/relationships/notesMaster" Target="../notesMasters/notesMaster1.xml"/></Relationships>
</file>

<file path=ppt/notesSlides/_rels/notesSlide1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2.xml"/><Relationship Id="rId1" Type="http://schemas.openxmlformats.org/officeDocument/2006/relationships/notesMaster" Target="../notesMasters/notesMaster1.xml"/></Relationships>
</file>

<file path=ppt/notesSlides/_rels/notesSlide1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3.xml"/><Relationship Id="rId1" Type="http://schemas.openxmlformats.org/officeDocument/2006/relationships/notesMaster" Target="../notesMasters/notesMaster1.xml"/></Relationships>
</file>

<file path=ppt/notesSlides/_rels/notesSlide1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4.xml"/><Relationship Id="rId1" Type="http://schemas.openxmlformats.org/officeDocument/2006/relationships/notesMaster" Target="../notesMasters/notesMaster1.xml"/></Relationships>
</file>

<file path=ppt/notesSlides/_rels/notesSlide1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5.xml"/><Relationship Id="rId1" Type="http://schemas.openxmlformats.org/officeDocument/2006/relationships/notesMaster" Target="../notesMasters/notesMaster1.xml"/></Relationships>
</file>

<file path=ppt/notesSlides/_rels/notesSlide1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6.xml"/><Relationship Id="rId1" Type="http://schemas.openxmlformats.org/officeDocument/2006/relationships/notesMaster" Target="../notesMasters/notesMaster1.xml"/></Relationships>
</file>

<file path=ppt/notesSlides/_rels/notesSlide1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1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8.xml"/><Relationship Id="rId1" Type="http://schemas.openxmlformats.org/officeDocument/2006/relationships/notesMaster" Target="../notesMasters/notesMaster1.xml"/></Relationships>
</file>

<file path=ppt/notesSlides/_rels/notesSlide1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9.xml"/><Relationship Id="rId1" Type="http://schemas.openxmlformats.org/officeDocument/2006/relationships/notesMaster" Target="../notesMasters/notesMaster1.xml"/></Relationships>
</file>

<file path=ppt/notesSlides/_rels/notesSlide1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1.xml"/><Relationship Id="rId1" Type="http://schemas.openxmlformats.org/officeDocument/2006/relationships/notesMaster" Target="../notesMasters/notesMaster1.xml"/></Relationships>
</file>

<file path=ppt/notesSlides/_rels/notesSlide1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2.xml"/><Relationship Id="rId1" Type="http://schemas.openxmlformats.org/officeDocument/2006/relationships/notesMaster" Target="../notesMasters/notesMaster1.xml"/></Relationships>
</file>

<file path=ppt/notesSlides/_rels/notesSlide1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3.xml"/><Relationship Id="rId1" Type="http://schemas.openxmlformats.org/officeDocument/2006/relationships/notesMaster" Target="../notesMasters/notesMaster1.xml"/></Relationships>
</file>

<file path=ppt/notesSlides/_rels/notesSlide1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4.xml"/><Relationship Id="rId1" Type="http://schemas.openxmlformats.org/officeDocument/2006/relationships/notesMaster" Target="../notesMasters/notesMaster1.xml"/></Relationships>
</file>

<file path=ppt/notesSlides/_rels/notesSlide1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5.xml"/><Relationship Id="rId1" Type="http://schemas.openxmlformats.org/officeDocument/2006/relationships/notesMaster" Target="../notesMasters/notesMaster1.xml"/></Relationships>
</file>

<file path=ppt/notesSlides/_rels/notesSlide1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6.xml"/><Relationship Id="rId1" Type="http://schemas.openxmlformats.org/officeDocument/2006/relationships/notesMaster" Target="../notesMasters/notesMaster1.xml"/></Relationships>
</file>

<file path=ppt/notesSlides/_rels/notesSlide1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7.xml"/><Relationship Id="rId1" Type="http://schemas.openxmlformats.org/officeDocument/2006/relationships/notesMaster" Target="../notesMasters/notesMaster1.xml"/></Relationships>
</file>

<file path=ppt/notesSlides/_rels/notesSlide1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8.xml"/><Relationship Id="rId1" Type="http://schemas.openxmlformats.org/officeDocument/2006/relationships/notesMaster" Target="../notesMasters/notesMaster1.xml"/></Relationships>
</file>

<file path=ppt/notesSlides/_rels/notesSlide1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9.xml"/><Relationship Id="rId1" Type="http://schemas.openxmlformats.org/officeDocument/2006/relationships/notesMaster" Target="../notesMasters/notesMaster1.xml"/></Relationships>
</file>

<file path=ppt/notesSlides/_rels/notesSlide1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1.xml"/><Relationship Id="rId1" Type="http://schemas.openxmlformats.org/officeDocument/2006/relationships/notesMaster" Target="../notesMasters/notesMaster1.xml"/></Relationships>
</file>

<file path=ppt/notesSlides/_rels/notesSlide1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2.xml"/><Relationship Id="rId1" Type="http://schemas.openxmlformats.org/officeDocument/2006/relationships/notesMaster" Target="../notesMasters/notesMaster1.xml"/></Relationships>
</file>

<file path=ppt/notesSlides/_rels/notesSlide1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3.xml"/><Relationship Id="rId1" Type="http://schemas.openxmlformats.org/officeDocument/2006/relationships/notesMaster" Target="../notesMasters/notesMaster1.xml"/></Relationships>
</file>

<file path=ppt/notesSlides/_rels/notesSlide1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4.xml"/><Relationship Id="rId1" Type="http://schemas.openxmlformats.org/officeDocument/2006/relationships/notesMaster" Target="../notesMasters/notesMaster1.xml"/></Relationships>
</file>

<file path=ppt/notesSlides/_rels/notesSlide1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5.xml"/><Relationship Id="rId1" Type="http://schemas.openxmlformats.org/officeDocument/2006/relationships/notesMaster" Target="../notesMasters/notesMaster1.xml"/></Relationships>
</file>

<file path=ppt/notesSlides/_rels/notesSlide1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6.xml"/><Relationship Id="rId1" Type="http://schemas.openxmlformats.org/officeDocument/2006/relationships/notesMaster" Target="../notesMasters/notesMaster1.xml"/></Relationships>
</file>

<file path=ppt/notesSlides/_rels/notesSlide1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7.xml"/><Relationship Id="rId1" Type="http://schemas.openxmlformats.org/officeDocument/2006/relationships/notesMaster" Target="../notesMasters/notesMaster1.xml"/></Relationships>
</file>

<file path=ppt/notesSlides/_rels/notesSlide1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8.xml"/><Relationship Id="rId1" Type="http://schemas.openxmlformats.org/officeDocument/2006/relationships/notesMaster" Target="../notesMasters/notesMaster1.xml"/></Relationships>
</file>

<file path=ppt/notesSlides/_rels/notesSlide1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9.xml"/><Relationship Id="rId1" Type="http://schemas.openxmlformats.org/officeDocument/2006/relationships/notesMaster" Target="../notesMasters/notesMaster1.xml"/></Relationships>
</file>

<file path=ppt/notesSlides/_rels/notesSlide1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1.xml"/><Relationship Id="rId1" Type="http://schemas.openxmlformats.org/officeDocument/2006/relationships/notesMaster" Target="../notesMasters/notesMaster1.xml"/></Relationships>
</file>

<file path=ppt/notesSlides/_rels/notesSlide1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2.xml"/><Relationship Id="rId1" Type="http://schemas.openxmlformats.org/officeDocument/2006/relationships/notesMaster" Target="../notesMasters/notesMaster1.xml"/></Relationships>
</file>

<file path=ppt/notesSlides/_rels/notesSlide1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3.xml"/><Relationship Id="rId1" Type="http://schemas.openxmlformats.org/officeDocument/2006/relationships/notesMaster" Target="../notesMasters/notesMaster1.xml"/></Relationships>
</file>

<file path=ppt/notesSlides/_rels/notesSlide1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4.xml"/><Relationship Id="rId1" Type="http://schemas.openxmlformats.org/officeDocument/2006/relationships/notesMaster" Target="../notesMasters/notesMaster1.xml"/></Relationships>
</file>

<file path=ppt/notesSlides/_rels/notesSlide1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5.xml"/><Relationship Id="rId1" Type="http://schemas.openxmlformats.org/officeDocument/2006/relationships/notesMaster" Target="../notesMasters/notesMaster1.xml"/></Relationships>
</file>

<file path=ppt/notesSlides/_rels/notesSlide1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6.xml"/><Relationship Id="rId1" Type="http://schemas.openxmlformats.org/officeDocument/2006/relationships/notesMaster" Target="../notesMasters/notesMaster1.xml"/></Relationships>
</file>

<file path=ppt/notesSlides/_rels/notesSlide1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7.xml"/><Relationship Id="rId1" Type="http://schemas.openxmlformats.org/officeDocument/2006/relationships/notesMaster" Target="../notesMasters/notesMaster1.xml"/></Relationships>
</file>

<file path=ppt/notesSlides/_rels/notesSlide1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8.xml"/><Relationship Id="rId1" Type="http://schemas.openxmlformats.org/officeDocument/2006/relationships/notesMaster" Target="../notesMasters/notesMaster1.xml"/></Relationships>
</file>

<file path=ppt/notesSlides/_rels/notesSlide1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6.xml"/><Relationship Id="rId1" Type="http://schemas.openxmlformats.org/officeDocument/2006/relationships/notesMaster" Target="../notesMasters/notesMaster1.xml"/></Relationships>
</file>

<file path=ppt/notesSlides/_rels/notesSlide1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9.xml"/><Relationship Id="rId1" Type="http://schemas.openxmlformats.org/officeDocument/2006/relationships/notesMaster" Target="../notesMasters/notesMaster1.xml"/></Relationships>
</file>

<file path=ppt/notesSlides/_rels/notesSlide1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Google Shape;550;p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1" name="Google Shape;551;p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9966290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6916643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Google Shape;584;p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7523288"/>
      </p:ext>
    </p:extLst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54602686"/>
      </p:ext>
    </p:extLst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913667"/>
      </p:ext>
    </p:extLst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79489618"/>
      </p:ext>
    </p:extLst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00012670"/>
      </p:ext>
    </p:extLst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3672964"/>
      </p:ext>
    </p:extLst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5" name="Google Shape;605;p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358480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06313348"/>
      </p:ext>
    </p:extLst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872548"/>
      </p:ext>
    </p:extLst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34937656"/>
      </p:ext>
    </p:extLst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171482"/>
      </p:ext>
    </p:extLst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26594587"/>
      </p:ext>
    </p:extLst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7633398"/>
      </p:ext>
    </p:extLst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" name="Google Shape;661;p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65598506"/>
      </p:ext>
    </p:extLst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7760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98520439"/>
      </p:ext>
    </p:extLst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87218601"/>
      </p:ext>
    </p:extLst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15932395"/>
      </p:ext>
    </p:extLst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5830189"/>
      </p:ext>
    </p:extLst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7" name="Google Shape;647;p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97158136"/>
      </p:ext>
    </p:extLst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9" name="Google Shape;689;p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56222631"/>
      </p:ext>
    </p:extLst>
  </p:cSld>
  <p:clrMapOvr>
    <a:masterClrMapping/>
  </p:clrMapOvr>
</p:notes>
</file>

<file path=ppt/notesSlides/notesSlide1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063855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97936539"/>
      </p:ext>
    </p:extLst>
  </p:cSld>
  <p:clrMapOvr>
    <a:masterClrMapping/>
  </p:clrMapOvr>
</p:notes>
</file>

<file path=ppt/notesSlides/notesSlide1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93964229"/>
      </p:ext>
    </p:extLst>
  </p:cSld>
  <p:clrMapOvr>
    <a:masterClrMapping/>
  </p:clrMapOvr>
</p:notes>
</file>

<file path=ppt/notesSlides/notesSlide1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86419669"/>
      </p:ext>
    </p:extLst>
  </p:cSld>
  <p:clrMapOvr>
    <a:masterClrMapping/>
  </p:clrMapOvr>
</p:notes>
</file>

<file path=ppt/notesSlides/notesSlide1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60277215"/>
      </p:ext>
    </p:extLst>
  </p:cSld>
  <p:clrMapOvr>
    <a:masterClrMapping/>
  </p:clrMapOvr>
</p:notes>
</file>

<file path=ppt/notesSlides/notesSlide1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16520620"/>
      </p:ext>
    </p:extLst>
  </p:cSld>
  <p:clrMapOvr>
    <a:masterClrMapping/>
  </p:clrMapOvr>
</p:notes>
</file>

<file path=ppt/notesSlides/notesSlide1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9610402"/>
      </p:ext>
    </p:extLst>
  </p:cSld>
  <p:clrMapOvr>
    <a:masterClrMapping/>
  </p:clrMapOvr>
</p:notes>
</file>

<file path=ppt/notesSlides/notesSlide1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902823"/>
      </p:ext>
    </p:extLst>
  </p:cSld>
  <p:clrMapOvr>
    <a:masterClrMapping/>
  </p:clrMapOvr>
</p:notes>
</file>

<file path=ppt/notesSlides/notesSlide1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3" name="Google Shape;723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3338339"/>
      </p:ext>
    </p:extLst>
  </p:cSld>
  <p:clrMapOvr>
    <a:masterClrMapping/>
  </p:clrMapOvr>
</p:notes>
</file>

<file path=ppt/notesSlides/notesSlide1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985400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0302468"/>
      </p:ext>
    </p:extLst>
  </p:cSld>
  <p:clrMapOvr>
    <a:masterClrMapping/>
  </p:clrMapOvr>
</p:notes>
</file>

<file path=ppt/notesSlides/notesSlide1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32501731"/>
      </p:ext>
    </p:extLst>
  </p:cSld>
  <p:clrMapOvr>
    <a:masterClrMapping/>
  </p:clrMapOvr>
</p:notes>
</file>

<file path=ppt/notesSlides/notesSlide1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2050577"/>
      </p:ext>
    </p:extLst>
  </p:cSld>
  <p:clrMapOvr>
    <a:masterClrMapping/>
  </p:clrMapOvr>
</p:notes>
</file>

<file path=ppt/notesSlides/notesSlide1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11269848"/>
      </p:ext>
    </p:extLst>
  </p:cSld>
  <p:clrMapOvr>
    <a:masterClrMapping/>
  </p:clrMapOvr>
</p:notes>
</file>

<file path=ppt/notesSlides/notesSlide1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8182282"/>
      </p:ext>
    </p:extLst>
  </p:cSld>
  <p:clrMapOvr>
    <a:masterClrMapping/>
  </p:clrMapOvr>
</p:notes>
</file>

<file path=ppt/notesSlides/notesSlide1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3956500"/>
      </p:ext>
    </p:extLst>
  </p:cSld>
  <p:clrMapOvr>
    <a:masterClrMapping/>
  </p:clrMapOvr>
</p:notes>
</file>

<file path=ppt/notesSlides/notesSlide1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701400"/>
      </p:ext>
    </p:extLst>
  </p:cSld>
  <p:clrMapOvr>
    <a:masterClrMapping/>
  </p:clrMapOvr>
</p:notes>
</file>

<file path=ppt/notesSlides/notesSlide1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44896587"/>
      </p:ext>
    </p:extLst>
  </p:cSld>
  <p:clrMapOvr>
    <a:masterClrMapping/>
  </p:clrMapOvr>
</p:notes>
</file>

<file path=ppt/notesSlides/notesSlide1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2857860"/>
      </p:ext>
    </p:extLst>
  </p:cSld>
  <p:clrMapOvr>
    <a:masterClrMapping/>
  </p:clrMapOvr>
</p:notes>
</file>

<file path=ppt/notesSlides/notesSlide1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06894494"/>
      </p:ext>
    </p:extLst>
  </p:cSld>
  <p:clrMapOvr>
    <a:masterClrMapping/>
  </p:clrMapOvr>
</p:notes>
</file>

<file path=ppt/notesSlides/notesSlide1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7716892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116258"/>
      </p:ext>
    </p:extLst>
  </p:cSld>
  <p:clrMapOvr>
    <a:masterClrMapping/>
  </p:clrMapOvr>
</p:notes>
</file>

<file path=ppt/notesSlides/notesSlide1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72024427"/>
      </p:ext>
    </p:extLst>
  </p:cSld>
  <p:clrMapOvr>
    <a:masterClrMapping/>
  </p:clrMapOvr>
</p:notes>
</file>

<file path=ppt/notesSlides/notesSlide1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3839842"/>
      </p:ext>
    </p:extLst>
  </p:cSld>
  <p:clrMapOvr>
    <a:masterClrMapping/>
  </p:clrMapOvr>
</p:notes>
</file>

<file path=ppt/notesSlides/notesSlide1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16240837"/>
      </p:ext>
    </p:extLst>
  </p:cSld>
  <p:clrMapOvr>
    <a:masterClrMapping/>
  </p:clrMapOvr>
</p:notes>
</file>

<file path=ppt/notesSlides/notesSlide1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03387408"/>
      </p:ext>
    </p:extLst>
  </p:cSld>
  <p:clrMapOvr>
    <a:masterClrMapping/>
  </p:clrMapOvr>
</p:notes>
</file>

<file path=ppt/notesSlides/notesSlide1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6511508"/>
      </p:ext>
    </p:extLst>
  </p:cSld>
  <p:clrMapOvr>
    <a:masterClrMapping/>
  </p:clrMapOvr>
</p:notes>
</file>

<file path=ppt/notesSlides/notesSlide1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53508006"/>
      </p:ext>
    </p:extLst>
  </p:cSld>
  <p:clrMapOvr>
    <a:masterClrMapping/>
  </p:clrMapOvr>
</p:notes>
</file>

<file path=ppt/notesSlides/notesSlide1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67866284"/>
      </p:ext>
    </p:extLst>
  </p:cSld>
  <p:clrMapOvr>
    <a:masterClrMapping/>
  </p:clrMapOvr>
</p:notes>
</file>

<file path=ppt/notesSlides/notesSlide1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79123655"/>
      </p:ext>
    </p:extLst>
  </p:cSld>
  <p:clrMapOvr>
    <a:masterClrMapping/>
  </p:clrMapOvr>
</p:notes>
</file>

<file path=ppt/notesSlides/notesSlide1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02046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42175730"/>
      </p:ext>
    </p:extLst>
  </p:cSld>
  <p:clrMapOvr>
    <a:masterClrMapping/>
  </p:clrMapOvr>
</p:notes>
</file>

<file path=ppt/notesSlides/notesSlide1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38976964"/>
      </p:ext>
    </p:extLst>
  </p:cSld>
  <p:clrMapOvr>
    <a:masterClrMapping/>
  </p:clrMapOvr>
</p:notes>
</file>

<file path=ppt/notesSlides/notesSlide1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19078559"/>
      </p:ext>
    </p:extLst>
  </p:cSld>
  <p:clrMapOvr>
    <a:masterClrMapping/>
  </p:clrMapOvr>
</p:notes>
</file>

<file path=ppt/notesSlides/notesSlide1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92761953"/>
      </p:ext>
    </p:extLst>
  </p:cSld>
  <p:clrMapOvr>
    <a:masterClrMapping/>
  </p:clrMapOvr>
</p:notes>
</file>

<file path=ppt/notesSlides/notesSlide1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35904624"/>
      </p:ext>
    </p:extLst>
  </p:cSld>
  <p:clrMapOvr>
    <a:masterClrMapping/>
  </p:clrMapOvr>
</p:notes>
</file>

<file path=ppt/notesSlides/notesSlide1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9144430"/>
      </p:ext>
    </p:extLst>
  </p:cSld>
  <p:clrMapOvr>
    <a:masterClrMapping/>
  </p:clrMapOvr>
</p:notes>
</file>

<file path=ppt/notesSlides/notesSlide1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52673942"/>
      </p:ext>
    </p:extLst>
  </p:cSld>
  <p:clrMapOvr>
    <a:masterClrMapping/>
  </p:clrMapOvr>
</p:notes>
</file>

<file path=ppt/notesSlides/notesSlide1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13196234"/>
      </p:ext>
    </p:extLst>
  </p:cSld>
  <p:clrMapOvr>
    <a:masterClrMapping/>
  </p:clrMapOvr>
</p:notes>
</file>

<file path=ppt/notesSlides/notesSlide1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6855206"/>
      </p:ext>
    </p:extLst>
  </p:cSld>
  <p:clrMapOvr>
    <a:masterClrMapping/>
  </p:clrMapOvr>
</p:notes>
</file>

<file path=ppt/notesSlides/notesSlide1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2398814"/>
      </p:ext>
    </p:extLst>
  </p:cSld>
  <p:clrMapOvr>
    <a:masterClrMapping/>
  </p:clrMapOvr>
</p:notes>
</file>

<file path=ppt/notesSlides/notesSlide1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760003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86581924"/>
      </p:ext>
    </p:extLst>
  </p:cSld>
  <p:clrMapOvr>
    <a:masterClrMapping/>
  </p:clrMapOvr>
</p:notes>
</file>

<file path=ppt/notesSlides/notesSlide1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65734486"/>
      </p:ext>
    </p:extLst>
  </p:cSld>
  <p:clrMapOvr>
    <a:masterClrMapping/>
  </p:clrMapOvr>
</p:notes>
</file>

<file path=ppt/notesSlides/notesSlide1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8293815"/>
      </p:ext>
    </p:extLst>
  </p:cSld>
  <p:clrMapOvr>
    <a:masterClrMapping/>
  </p:clrMapOvr>
</p:notes>
</file>

<file path=ppt/notesSlides/notesSlide1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8260862"/>
      </p:ext>
    </p:extLst>
  </p:cSld>
  <p:clrMapOvr>
    <a:masterClrMapping/>
  </p:clrMapOvr>
</p:notes>
</file>

<file path=ppt/notesSlides/notesSlide1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39896617"/>
      </p:ext>
    </p:extLst>
  </p:cSld>
  <p:clrMapOvr>
    <a:masterClrMapping/>
  </p:clrMapOvr>
</p:notes>
</file>

<file path=ppt/notesSlides/notesSlide1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24475530"/>
      </p:ext>
    </p:extLst>
  </p:cSld>
  <p:clrMapOvr>
    <a:masterClrMapping/>
  </p:clrMapOvr>
</p:notes>
</file>

<file path=ppt/notesSlides/notesSlide1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51992123"/>
      </p:ext>
    </p:extLst>
  </p:cSld>
  <p:clrMapOvr>
    <a:masterClrMapping/>
  </p:clrMapOvr>
</p:notes>
</file>

<file path=ppt/notesSlides/notesSlide1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44895589"/>
      </p:ext>
    </p:extLst>
  </p:cSld>
  <p:clrMapOvr>
    <a:masterClrMapping/>
  </p:clrMapOvr>
</p:notes>
</file>

<file path=ppt/notesSlides/notesSlide1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79759641"/>
      </p:ext>
    </p:extLst>
  </p:cSld>
  <p:clrMapOvr>
    <a:masterClrMapping/>
  </p:clrMapOvr>
</p:notes>
</file>

<file path=ppt/notesSlides/notesSlide1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36218920"/>
      </p:ext>
    </p:extLst>
  </p:cSld>
  <p:clrMapOvr>
    <a:masterClrMapping/>
  </p:clrMapOvr>
</p:notes>
</file>

<file path=ppt/notesSlides/notesSlide1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203015"/>
      </p:ext>
    </p:extLst>
  </p:cSld>
  <p:clrMapOvr>
    <a:masterClrMapping/>
  </p:clrMapOvr>
</p:notes>
</file>

<file path=ppt/notesSlides/notesSlide1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7302866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008089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287870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319382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4395286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8008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41914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5" name="Google Shape;22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246398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7767762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0" name="Google Shape;28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1" name="Google Shape;301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18247290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242067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5424242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545789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6168644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4200464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98276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p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7" name="Google Shape;377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4" name="Google Shape;384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p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5" name="Google Shape;405;p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76830852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8230905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82049884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p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Google Shape;432;p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53957068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0" name="Google Shape;460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7" name="Google Shape;467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Google Shape;473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1" name="Google Shape;481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4782183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1808646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Google Shape;487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0889790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2" name="Google Shape;502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Google Shape;508;p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16898313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2326640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1" name="Google Shape;231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44712525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6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6" name="Google Shape;516;p6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0" name="Google Shape;530;p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7" name="Google Shape;537;p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59318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dfd18d8097_0_12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700" cy="27369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1pPr>
            <a:lvl2pPr lvl="1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2pPr>
            <a:lvl3pPr lvl="2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3pPr>
            <a:lvl4pPr lvl="3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4pPr>
            <a:lvl5pPr lvl="4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5pPr>
            <a:lvl6pPr lvl="5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6pPr>
            <a:lvl7pPr lvl="6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7pPr>
            <a:lvl8pPr lvl="7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8pPr>
            <a:lvl9pPr lvl="8" algn="ctr">
              <a:spcBef>
                <a:spcPts val="0"/>
              </a:spcBef>
              <a:spcAft>
                <a:spcPts val="0"/>
              </a:spcAft>
              <a:buSzPts val="6900"/>
              <a:buNone/>
              <a:defRPr sz="6900"/>
            </a:lvl9pPr>
          </a:lstStyle>
          <a:p>
            <a:endParaRPr/>
          </a:p>
        </p:txBody>
      </p:sp>
      <p:sp>
        <p:nvSpPr>
          <p:cNvPr id="11" name="Google Shape;11;gdfd18d8097_0_12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12" name="Google Shape;12;gdfd18d8097_0_122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dfd18d8097_0_16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dfd18d8097_0_163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gdfd18d8097_0_163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gdfd18d8097_0_163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gdfd18d8097_0_163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gdfd18d8097_0_163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" name="Google Shape;57;gdfd18d8097_0_169" descr="Droplets-HD-Content-R1d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gdfd18d8097_0_16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00" cy="15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gdfd18d8097_0_169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51060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0" name="Google Shape;60;gdfd18d8097_0_169"/>
          <p:cNvSpPr txBox="1">
            <a:spLocks noGrp="1"/>
          </p:cNvSpPr>
          <p:nvPr>
            <p:ph type="body" idx="2"/>
          </p:nvPr>
        </p:nvSpPr>
        <p:spPr>
          <a:xfrm>
            <a:off x="6172200" y="2367092"/>
            <a:ext cx="5105400" cy="342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2pPr>
            <a:lvl3pPr marL="1371600" lvl="2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algn="l" rtl="0">
              <a:lnSpc>
                <a:spcPct val="120000"/>
              </a:lnSpc>
              <a:spcBef>
                <a:spcPts val="160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algn="l" rtl="0">
              <a:lnSpc>
                <a:spcPct val="120000"/>
              </a:lnSpc>
              <a:spcBef>
                <a:spcPts val="1600"/>
              </a:spcBef>
              <a:spcAft>
                <a:spcPts val="160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61" name="Google Shape;61;gdfd18d8097_0_169"/>
          <p:cNvSpPr txBox="1">
            <a:spLocks noGrp="1"/>
          </p:cNvSpPr>
          <p:nvPr>
            <p:ph type="dt" idx="10"/>
          </p:nvPr>
        </p:nvSpPr>
        <p:spPr>
          <a:xfrm>
            <a:off x="7678737" y="5883275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gdfd18d8097_0_169"/>
          <p:cNvSpPr txBox="1">
            <a:spLocks noGrp="1"/>
          </p:cNvSpPr>
          <p:nvPr>
            <p:ph type="ftr" idx="11"/>
          </p:nvPr>
        </p:nvSpPr>
        <p:spPr>
          <a:xfrm>
            <a:off x="913774" y="5883275"/>
            <a:ext cx="66729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gdfd18d8097_0_169"/>
          <p:cNvSpPr txBox="1">
            <a:spLocks noGrp="1"/>
          </p:cNvSpPr>
          <p:nvPr>
            <p:ph type="sldNum" idx="12"/>
          </p:nvPr>
        </p:nvSpPr>
        <p:spPr>
          <a:xfrm>
            <a:off x="10514011" y="5883275"/>
            <a:ext cx="7641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gdfd18d8097_0_126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700" cy="1122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5" name="Google Shape;15;gdfd18d8097_0_126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gdfd18d8097_0_12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gdfd18d8097_0_129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gdfd18d8097_0_129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dfd18d8097_0_13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7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gdfd18d8097_0_13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gdfd18d8097_0_141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7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gdfd18d8097_0_141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gdfd18d8097_0_141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dfd18d8097_0_145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300" cy="54543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64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gdfd18d8097_0_145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dfd18d8097_0_148"/>
          <p:cNvSpPr/>
          <p:nvPr/>
        </p:nvSpPr>
        <p:spPr>
          <a:xfrm>
            <a:off x="6096000" y="33"/>
            <a:ext cx="6096000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gdfd18d8097_0_148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700" cy="19764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56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gdfd18d8097_0_148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700" cy="16467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gdfd18d8097_0_148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5900" cy="49269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381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Char char="●"/>
              <a:defRPr>
                <a:solidFill>
                  <a:schemeClr val="dk1"/>
                </a:solidFill>
              </a:defRPr>
            </a:lvl1pPr>
            <a:lvl2pPr marL="914400" lvl="1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2pPr>
            <a:lvl3pPr marL="1371600" lvl="2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3pPr>
            <a:lvl4pPr marL="1828800" lvl="3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4pPr>
            <a:lvl5pPr marL="2286000" lvl="4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5pPr>
            <a:lvl6pPr marL="2743200" lvl="5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6pPr>
            <a:lvl7pPr marL="3200400" lvl="6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  <a:defRPr>
                <a:solidFill>
                  <a:schemeClr val="dk1"/>
                </a:solidFill>
              </a:defRPr>
            </a:lvl7pPr>
            <a:lvl8pPr marL="3657600" lvl="7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○"/>
              <a:defRPr>
                <a:solidFill>
                  <a:schemeClr val="dk1"/>
                </a:solidFill>
              </a:defRPr>
            </a:lvl8pPr>
            <a:lvl9pPr marL="4114800" lvl="8" indent="-34925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gdfd18d8097_0_14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gdfd18d8097_0_154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300" cy="806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gdfd18d8097_0_154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gdfd18d8097_0_157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700" cy="2618100"/>
          </a:xfrm>
          <a:prstGeom prst="rect">
            <a:avLst/>
          </a:prstGeom>
        </p:spPr>
        <p:txBody>
          <a:bodyPr spcFirstLastPara="1" wrap="square" lIns="121900" tIns="121900" rIns="121900" bIns="1219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6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gdfd18d8097_0_157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700" cy="17343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 algn="ctr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ctr">
              <a:spcBef>
                <a:spcPts val="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ctr">
              <a:spcBef>
                <a:spcPts val="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ctr">
              <a:spcBef>
                <a:spcPts val="0"/>
              </a:spcBef>
              <a:spcAft>
                <a:spcPts val="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gdfd18d8097_0_157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rgbClr val="0000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gdfd18d8097_0_118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None/>
              <a:defRPr sz="37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gdfd18d8097_0_118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rmAutofit/>
          </a:bodyPr>
          <a:lstStyle>
            <a:lvl1pPr marL="457200" lvl="0" indent="-381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2400"/>
              <a:buChar char="●"/>
              <a:defRPr sz="2400">
                <a:solidFill>
                  <a:schemeClr val="lt2"/>
                </a:solidFill>
              </a:defRPr>
            </a:lvl1pPr>
            <a:lvl2pPr marL="914400" lvl="1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2pPr>
            <a:lvl3pPr marL="1371600" lvl="2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3pPr>
            <a:lvl4pPr marL="1828800" lvl="3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4pPr>
            <a:lvl5pPr marL="2286000" lvl="4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5pPr>
            <a:lvl6pPr marL="2743200" lvl="5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6pPr>
            <a:lvl7pPr marL="3200400" lvl="6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●"/>
              <a:defRPr sz="1900">
                <a:solidFill>
                  <a:schemeClr val="lt2"/>
                </a:solidFill>
              </a:defRPr>
            </a:lvl7pPr>
            <a:lvl8pPr marL="3657600" lvl="7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○"/>
              <a:defRPr sz="1900">
                <a:solidFill>
                  <a:schemeClr val="lt2"/>
                </a:solidFill>
              </a:defRPr>
            </a:lvl8pPr>
            <a:lvl9pPr marL="4114800" lvl="8" indent="-3492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900"/>
              <a:buChar char="■"/>
              <a:defRPr sz="19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gdfd18d8097_0_118"/>
          <p:cNvSpPr txBox="1">
            <a:spLocks noGrp="1"/>
          </p:cNvSpPr>
          <p:nvPr>
            <p:ph type="sldNum" idx="12"/>
          </p:nvPr>
        </p:nvSpPr>
        <p:spPr>
          <a:xfrm>
            <a:off x="11296610" y="6217622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rmAutofit/>
          </a:bodyPr>
          <a:lstStyle>
            <a:lvl1pPr lvl="0" algn="r">
              <a:buNone/>
              <a:defRPr sz="1300">
                <a:solidFill>
                  <a:schemeClr val="lt2"/>
                </a:solidFill>
              </a:defRPr>
            </a:lvl1pPr>
            <a:lvl2pPr lvl="1" algn="r">
              <a:buNone/>
              <a:defRPr sz="1300">
                <a:solidFill>
                  <a:schemeClr val="lt2"/>
                </a:solidFill>
              </a:defRPr>
            </a:lvl2pPr>
            <a:lvl3pPr lvl="2" algn="r">
              <a:buNone/>
              <a:defRPr sz="1300">
                <a:solidFill>
                  <a:schemeClr val="lt2"/>
                </a:solidFill>
              </a:defRPr>
            </a:lvl3pPr>
            <a:lvl4pPr lvl="3" algn="r">
              <a:buNone/>
              <a:defRPr sz="1300">
                <a:solidFill>
                  <a:schemeClr val="lt2"/>
                </a:solidFill>
              </a:defRPr>
            </a:lvl4pPr>
            <a:lvl5pPr lvl="4" algn="r">
              <a:buNone/>
              <a:defRPr sz="1300">
                <a:solidFill>
                  <a:schemeClr val="lt2"/>
                </a:solidFill>
              </a:defRPr>
            </a:lvl5pPr>
            <a:lvl6pPr lvl="5" algn="r">
              <a:buNone/>
              <a:defRPr sz="1300">
                <a:solidFill>
                  <a:schemeClr val="lt2"/>
                </a:solidFill>
              </a:defRPr>
            </a:lvl6pPr>
            <a:lvl7pPr lvl="6" algn="r">
              <a:buNone/>
              <a:defRPr sz="1300">
                <a:solidFill>
                  <a:schemeClr val="lt2"/>
                </a:solidFill>
              </a:defRPr>
            </a:lvl7pPr>
            <a:lvl8pPr lvl="7" algn="r">
              <a:buNone/>
              <a:defRPr sz="1300">
                <a:solidFill>
                  <a:schemeClr val="lt2"/>
                </a:solidFill>
              </a:defRPr>
            </a:lvl8pPr>
            <a:lvl9pPr lvl="8" algn="r">
              <a:buNone/>
              <a:defRPr sz="13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2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2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2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2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2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2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2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2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2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2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2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2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2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2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2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2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2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2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2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2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2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2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2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2.xml"/></Relationships>
</file>

<file path=ppt/slides/_rels/slide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0.xml"/><Relationship Id="rId1" Type="http://schemas.openxmlformats.org/officeDocument/2006/relationships/slideLayout" Target="../slideLayouts/slideLayout1.xml"/></Relationships>
</file>

<file path=ppt/slides/_rels/slide1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1.xml"/><Relationship Id="rId1" Type="http://schemas.openxmlformats.org/officeDocument/2006/relationships/slideLayout" Target="../slideLayouts/slideLayout12.xml"/></Relationships>
</file>

<file path=ppt/slides/_rels/slide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2.xml"/><Relationship Id="rId1" Type="http://schemas.openxmlformats.org/officeDocument/2006/relationships/slideLayout" Target="../slideLayouts/slideLayout12.xml"/></Relationships>
</file>

<file path=ppt/slides/_rels/slide1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3.xml"/><Relationship Id="rId1" Type="http://schemas.openxmlformats.org/officeDocument/2006/relationships/slideLayout" Target="../slideLayouts/slideLayout1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4.xml"/><Relationship Id="rId1" Type="http://schemas.openxmlformats.org/officeDocument/2006/relationships/slideLayout" Target="../slideLayouts/slideLayout12.xml"/></Relationships>
</file>

<file path=ppt/slides/_rels/slide1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5.xml"/><Relationship Id="rId1" Type="http://schemas.openxmlformats.org/officeDocument/2006/relationships/slideLayout" Target="../slideLayouts/slideLayout12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7.xml"/><Relationship Id="rId1" Type="http://schemas.openxmlformats.org/officeDocument/2006/relationships/slideLayout" Target="../slideLayouts/slideLayout12.xml"/></Relationships>
</file>

<file path=ppt/slides/_rels/slide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48.xml"/><Relationship Id="rId1" Type="http://schemas.openxmlformats.org/officeDocument/2006/relationships/slideLayout" Target="../slideLayouts/slideLayout12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9.xml"/><Relationship Id="rId1" Type="http://schemas.openxmlformats.org/officeDocument/2006/relationships/slideLayout" Target="../slideLayouts/slideLayout1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0.xml"/><Relationship Id="rId1" Type="http://schemas.openxmlformats.org/officeDocument/2006/relationships/slideLayout" Target="../slideLayouts/slideLayout12.xml"/></Relationships>
</file>

<file path=ppt/slides/_rels/slide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1.xml"/><Relationship Id="rId1" Type="http://schemas.openxmlformats.org/officeDocument/2006/relationships/slideLayout" Target="../slideLayouts/slideLayout12.xml"/></Relationships>
</file>

<file path=ppt/slides/_rels/slide1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2.xml"/><Relationship Id="rId1" Type="http://schemas.openxmlformats.org/officeDocument/2006/relationships/slideLayout" Target="../slideLayouts/slideLayout12.xml"/></Relationships>
</file>

<file path=ppt/slides/_rels/slide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3.xml"/><Relationship Id="rId1" Type="http://schemas.openxmlformats.org/officeDocument/2006/relationships/slideLayout" Target="../slideLayouts/slideLayout12.xml"/></Relationships>
</file>

<file path=ppt/slides/_rels/slide1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4.xml"/><Relationship Id="rId1" Type="http://schemas.openxmlformats.org/officeDocument/2006/relationships/slideLayout" Target="../slideLayouts/slideLayout12.xml"/></Relationships>
</file>

<file path=ppt/slides/_rels/slide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5.xml"/><Relationship Id="rId1" Type="http://schemas.openxmlformats.org/officeDocument/2006/relationships/slideLayout" Target="../slideLayouts/slideLayout1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6.xml"/><Relationship Id="rId1" Type="http://schemas.openxmlformats.org/officeDocument/2006/relationships/slideLayout" Target="../slideLayouts/slideLayout1.xml"/></Relationships>
</file>

<file path=ppt/slides/_rels/slide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7.xml"/><Relationship Id="rId1" Type="http://schemas.openxmlformats.org/officeDocument/2006/relationships/slideLayout" Target="../slideLayouts/slideLayout12.xml"/></Relationships>
</file>

<file path=ppt/slides/_rels/slide1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8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59.xml"/><Relationship Id="rId1" Type="http://schemas.openxmlformats.org/officeDocument/2006/relationships/slideLayout" Target="../slideLayouts/slideLayout12.xml"/></Relationships>
</file>

<file path=ppt/slides/_rels/slide1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0.xml"/><Relationship Id="rId1" Type="http://schemas.openxmlformats.org/officeDocument/2006/relationships/slideLayout" Target="../slideLayouts/slideLayout12.xml"/></Relationships>
</file>

<file path=ppt/slides/_rels/slide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1.xml"/><Relationship Id="rId1" Type="http://schemas.openxmlformats.org/officeDocument/2006/relationships/slideLayout" Target="../slideLayouts/slideLayout12.xml"/></Relationships>
</file>

<file path=ppt/slides/_rels/slide1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2.xml"/><Relationship Id="rId1" Type="http://schemas.openxmlformats.org/officeDocument/2006/relationships/slideLayout" Target="../slideLayouts/slideLayout12.xml"/></Relationships>
</file>

<file path=ppt/slides/_rels/slide1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3.xml"/><Relationship Id="rId1" Type="http://schemas.openxmlformats.org/officeDocument/2006/relationships/slideLayout" Target="../slideLayouts/slideLayout12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4.xml"/><Relationship Id="rId1" Type="http://schemas.openxmlformats.org/officeDocument/2006/relationships/slideLayout" Target="../slideLayouts/slideLayout1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5.xml"/><Relationship Id="rId1" Type="http://schemas.openxmlformats.org/officeDocument/2006/relationships/slideLayout" Target="../slideLayouts/slideLayout12.xml"/></Relationships>
</file>

<file path=ppt/slides/_rels/slide1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6.xml"/><Relationship Id="rId1" Type="http://schemas.openxmlformats.org/officeDocument/2006/relationships/slideLayout" Target="../slideLayouts/slideLayout12.xml"/></Relationships>
</file>

<file path=ppt/slides/_rels/slide1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7.xml"/><Relationship Id="rId1" Type="http://schemas.openxmlformats.org/officeDocument/2006/relationships/slideLayout" Target="../slideLayouts/slideLayout12.xml"/></Relationships>
</file>

<file path=ppt/slides/_rels/slide1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8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1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69.xml"/><Relationship Id="rId1" Type="http://schemas.openxmlformats.org/officeDocument/2006/relationships/slideLayout" Target="../slideLayouts/slideLayout12.xml"/></Relationships>
</file>

<file path=ppt/slides/_rels/slide1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0.xml"/><Relationship Id="rId1" Type="http://schemas.openxmlformats.org/officeDocument/2006/relationships/slideLayout" Target="../slideLayouts/slideLayout12.xml"/></Relationships>
</file>

<file path=ppt/slides/_rels/slide1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1.xml"/><Relationship Id="rId1" Type="http://schemas.openxmlformats.org/officeDocument/2006/relationships/slideLayout" Target="../slideLayouts/slideLayout12.xml"/></Relationships>
</file>

<file path=ppt/slides/_rels/slide1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2.xml"/><Relationship Id="rId1" Type="http://schemas.openxmlformats.org/officeDocument/2006/relationships/slideLayout" Target="../slideLayouts/slideLayout12.xml"/></Relationships>
</file>

<file path=ppt/slides/_rels/slide1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3.xml"/><Relationship Id="rId1" Type="http://schemas.openxmlformats.org/officeDocument/2006/relationships/slideLayout" Target="../slideLayouts/slideLayout12.xml"/></Relationships>
</file>

<file path=ppt/slides/_rels/slide1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4.xml"/><Relationship Id="rId1" Type="http://schemas.openxmlformats.org/officeDocument/2006/relationships/slideLayout" Target="../slideLayouts/slideLayout1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5.xml"/><Relationship Id="rId1" Type="http://schemas.openxmlformats.org/officeDocument/2006/relationships/slideLayout" Target="../slideLayouts/slideLayout12.xml"/></Relationships>
</file>

<file path=ppt/slides/_rels/slide1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6.xml"/><Relationship Id="rId1" Type="http://schemas.openxmlformats.org/officeDocument/2006/relationships/slideLayout" Target="../slideLayouts/slideLayout12.xml"/></Relationships>
</file>

<file path=ppt/slides/_rels/slide1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7.xml"/><Relationship Id="rId1" Type="http://schemas.openxmlformats.org/officeDocument/2006/relationships/slideLayout" Target="../slideLayouts/slideLayout12.xml"/></Relationships>
</file>

<file path=ppt/slides/_rels/slide1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8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79.xml"/><Relationship Id="rId1" Type="http://schemas.openxmlformats.org/officeDocument/2006/relationships/slideLayout" Target="../slideLayouts/slideLayout12.xml"/></Relationships>
</file>

<file path=ppt/slides/_rels/slide1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0.xml"/><Relationship Id="rId1" Type="http://schemas.openxmlformats.org/officeDocument/2006/relationships/slideLayout" Target="../slideLayouts/slideLayout12.xml"/></Relationships>
</file>

<file path=ppt/slides/_rels/slide1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1.xml"/><Relationship Id="rId1" Type="http://schemas.openxmlformats.org/officeDocument/2006/relationships/slideLayout" Target="../slideLayouts/slideLayout12.xml"/></Relationships>
</file>

<file path=ppt/slides/_rels/slide1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2.xml"/><Relationship Id="rId1" Type="http://schemas.openxmlformats.org/officeDocument/2006/relationships/slideLayout" Target="../slideLayouts/slideLayout1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3.xml"/><Relationship Id="rId1" Type="http://schemas.openxmlformats.org/officeDocument/2006/relationships/slideLayout" Target="../slideLayouts/slideLayout12.xml"/></Relationships>
</file>

<file path=ppt/slides/_rels/slide1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4.xml"/><Relationship Id="rId1" Type="http://schemas.openxmlformats.org/officeDocument/2006/relationships/slideLayout" Target="../slideLayouts/slideLayout12.xml"/></Relationships>
</file>

<file path=ppt/slides/_rels/slide1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5.xml"/><Relationship Id="rId1" Type="http://schemas.openxmlformats.org/officeDocument/2006/relationships/slideLayout" Target="../slideLayouts/slideLayout12.xml"/></Relationships>
</file>

<file path=ppt/slides/_rels/slide1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6.xml"/><Relationship Id="rId1" Type="http://schemas.openxmlformats.org/officeDocument/2006/relationships/slideLayout" Target="../slideLayouts/slideLayout1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7.xml"/><Relationship Id="rId1" Type="http://schemas.openxmlformats.org/officeDocument/2006/relationships/slideLayout" Target="../slideLayouts/slideLayout12.xml"/></Relationships>
</file>

<file path=ppt/slides/_rels/slide1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1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_rels/slide1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0.xml"/></Relationships>
</file>

<file path=ppt/slides/_rels/slide1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8.xml"/><Relationship Id="rId1" Type="http://schemas.openxmlformats.org/officeDocument/2006/relationships/slideLayout" Target="../slideLayouts/slideLayout12.xml"/></Relationships>
</file>

<file path=ppt/slides/_rels/slide1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/Relationships>
</file>

<file path=ppt/slides/_rels/slide1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9.xml"/><Relationship Id="rId1" Type="http://schemas.openxmlformats.org/officeDocument/2006/relationships/slideLayout" Target="../slideLayouts/slideLayout12.xml"/></Relationships>
</file>

<file path=ppt/slides/_rels/slide1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91.xml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2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2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2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2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2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2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endParaRPr/>
          </a:p>
        </p:txBody>
      </p:sp>
      <p:sp>
        <p:nvSpPr>
          <p:cNvPr id="69" name="Google Shape;69;p1"/>
          <p:cNvSpPr txBox="1">
            <a:spLocks noGrp="1"/>
          </p:cNvSpPr>
          <p:nvPr>
            <p:ph type="body" idx="1"/>
          </p:nvPr>
        </p:nvSpPr>
        <p:spPr>
          <a:xfrm>
            <a:off x="913774" y="2367092"/>
            <a:ext cx="1036382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01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000"/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763793" y="352697"/>
            <a:ext cx="10639313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509451" y="2181498"/>
            <a:ext cx="7930355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СМЕРТЬ </a:t>
            </a:r>
            <a:endParaRPr lang="en-US" sz="3600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ПРОМЕЖУТОЧНОЕ СОСТОЯНИЕ</a:t>
            </a:r>
            <a:endParaRPr lang="en-US" sz="3600" b="1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ВОСКРЕСЕНИЕ</a:t>
            </a:r>
            <a:endParaRPr lang="en-US" sz="3600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АД</a:t>
            </a:r>
            <a:endParaRPr lang="en-US" sz="3600" b="1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НЕБЕСА </a:t>
            </a:r>
            <a:endParaRPr sz="3600" b="1" dirty="0"/>
          </a:p>
        </p:txBody>
      </p:sp>
      <p:pic>
        <p:nvPicPr>
          <p:cNvPr id="124" name="Google Shape;124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Google Shape;553;p71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410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НОВЫЙ ЗАВЕТ</a:t>
            </a:r>
            <a:endParaRPr/>
          </a:p>
        </p:txBody>
      </p:sp>
      <p:sp>
        <p:nvSpPr>
          <p:cNvPr id="554" name="Google Shape;554;p71"/>
          <p:cNvSpPr txBox="1">
            <a:spLocks noGrp="1"/>
          </p:cNvSpPr>
          <p:nvPr>
            <p:ph type="body" idx="1"/>
          </p:nvPr>
        </p:nvSpPr>
        <p:spPr>
          <a:xfrm>
            <a:off x="287383" y="2367092"/>
            <a:ext cx="8152424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sz="2400" b="1"/>
              <a:t>ЦЕРКОВЬ ИСПЫТЫВАЕТ ВСЕ БЛАГОСЛОВЕНИЯ НОВОГО ЗАВЕТА. ДУХ СВЯТОЙ ОБИТАЕТ В НАС И ДЕЛАЕТ НАС СПОСОБНЫМИ БЫТЬ СЛУЖИТЕЛЯМИ ЭТОГО ЗАВЕТА </a:t>
            </a:r>
            <a:r>
              <a:rPr lang="ru-RU" sz="2400"/>
              <a:t>2 КОР 3:6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400"/>
              <a:buChar char="●"/>
            </a:pPr>
            <a:r>
              <a:rPr lang="ru-RU" sz="2400" b="1"/>
              <a:t>ОТРЫВОК ИЗ ИЕРЕМИИ 31:31-34, ГДЕ ГОВОРИТСЯ О НОВОМ ЗАВЕТЕ, ЦИТИРУЕТСЯ В ПОСЛАНИИ К ЕВРЕЯМ 8:8-12</a:t>
            </a:r>
            <a:endParaRPr sz="2400" b="1"/>
          </a:p>
        </p:txBody>
      </p:sp>
      <p:pic>
        <p:nvPicPr>
          <p:cNvPr id="555" name="Google Shape;555;p7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</a:t>
            </a:r>
            <a:r>
              <a:rPr lang="ru-RU" sz="3600" b="1">
                <a:solidFill>
                  <a:schemeClr val="dk1"/>
                </a:solidFill>
              </a:rPr>
              <a:t>2020 8.1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6825284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491062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74"/>
          <p:cNvSpPr txBox="1">
            <a:spLocks noGrp="1"/>
          </p:cNvSpPr>
          <p:nvPr>
            <p:ph type="title"/>
          </p:nvPr>
        </p:nvSpPr>
        <p:spPr>
          <a:xfrm>
            <a:off x="1" y="352697"/>
            <a:ext cx="12017828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ВРЕМЯ ИСПОЛНЕНИЯ БИБЛЕЙСКИХ ПРОРОЧЕСТВ </a:t>
            </a:r>
            <a:endParaRPr sz="6000" b="1"/>
          </a:p>
        </p:txBody>
      </p:sp>
      <p:sp>
        <p:nvSpPr>
          <p:cNvPr id="574" name="Google Shape;574;p74"/>
          <p:cNvSpPr txBox="1">
            <a:spLocks noGrp="1"/>
          </p:cNvSpPr>
          <p:nvPr>
            <p:ph type="body" idx="1"/>
          </p:nvPr>
        </p:nvSpPr>
        <p:spPr>
          <a:xfrm>
            <a:off x="339634" y="2367092"/>
            <a:ext cx="8373759" cy="3759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400" dirty="0"/>
              <a:t>   </a:t>
            </a:r>
            <a:r>
              <a:rPr lang="ru-RU" sz="2800" dirty="0"/>
              <a:t>ЕСТЬ НЕСКОЛЬКО КЛЮЧЕВЫХ ОТРЫВКОВ В ПИСАНИИ, КОТОРЫЕ ГОВОРЯТ О БУДУЩИХ СОБЫТИЯХ: 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800" b="1" dirty="0"/>
              <a:t>    - ДАНИИЛА 9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800" b="1" dirty="0"/>
              <a:t>    - МАТФЕЯ 24-25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800" b="1" dirty="0"/>
              <a:t>    - ЛУКИ 21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800" b="1" dirty="0"/>
              <a:t>    - 2 ФЕССАЛОНИКИЙЦАМ 2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None/>
            </a:pPr>
            <a:r>
              <a:rPr lang="ru-RU" sz="2800" b="1" dirty="0"/>
              <a:t>    - ОТКРОВЕНИЕ 6-22</a:t>
            </a:r>
            <a:endParaRPr sz="2800" b="1" dirty="0"/>
          </a:p>
        </p:txBody>
      </p:sp>
      <p:pic>
        <p:nvPicPr>
          <p:cNvPr id="575" name="Google Shape;575;p7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75"/>
          <p:cNvSpPr txBox="1">
            <a:spLocks noGrp="1"/>
          </p:cNvSpPr>
          <p:nvPr>
            <p:ph type="title"/>
          </p:nvPr>
        </p:nvSpPr>
        <p:spPr>
          <a:xfrm>
            <a:off x="0" y="300447"/>
            <a:ext cx="12191999" cy="16197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ВРЕМЯ ИСПОЛНЕНИЯ БИБЛЕЙСКИХ ПРОРОЧЕСТВ </a:t>
            </a:r>
            <a:endParaRPr sz="6000" b="1"/>
          </a:p>
        </p:txBody>
      </p:sp>
      <p:sp>
        <p:nvSpPr>
          <p:cNvPr id="581" name="Google Shape;581;p75"/>
          <p:cNvSpPr txBox="1">
            <a:spLocks noGrp="1"/>
          </p:cNvSpPr>
          <p:nvPr>
            <p:ph type="body" idx="1"/>
          </p:nvPr>
        </p:nvSpPr>
        <p:spPr>
          <a:xfrm>
            <a:off x="418011" y="2367092"/>
            <a:ext cx="802179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   </a:t>
            </a:r>
            <a:r>
              <a:rPr lang="ru-RU" sz="2400"/>
              <a:t>СУЩЕСТВУЕТ 4 РАЗЛИЧНЫХ ПОДХОДА В ТОЛКОВАНИИ ЭТИХ И ДРУГИХ ПРОРОЧЕСКИХ ОТРЫВКОВ: </a:t>
            </a:r>
            <a:endParaRPr sz="240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      - ПРЕТЕРИЗМ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      - ИСТОРИЦИЗМ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      - ИДЕАЛИЗМ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400"/>
              <a:buNone/>
            </a:pPr>
            <a:r>
              <a:rPr lang="ru-RU" sz="2400" b="1"/>
              <a:t>      - ФУТУРИЗМ </a:t>
            </a:r>
            <a:endParaRPr sz="2400" b="1"/>
          </a:p>
        </p:txBody>
      </p:sp>
      <p:pic>
        <p:nvPicPr>
          <p:cNvPr id="582" name="Google Shape;582;p7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76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5022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 </a:t>
            </a:r>
            <a:r>
              <a:rPr lang="ru-RU" sz="6000" b="1"/>
              <a:t>ПРЕТЕРИЗМ</a:t>
            </a:r>
            <a:endParaRPr sz="6000"/>
          </a:p>
        </p:txBody>
      </p:sp>
      <p:sp>
        <p:nvSpPr>
          <p:cNvPr id="588" name="Google Shape;588;p76"/>
          <p:cNvSpPr txBox="1">
            <a:spLocks noGrp="1"/>
          </p:cNvSpPr>
          <p:nvPr>
            <p:ph type="body" idx="1"/>
          </p:nvPr>
        </p:nvSpPr>
        <p:spPr>
          <a:xfrm>
            <a:off x="404949" y="2181498"/>
            <a:ext cx="8034857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sz="2400" b="1"/>
              <a:t>ПРОИСХОДИТ ОТ ЛАТИНСКОГО СЛОВА «ПРТЕР» -  ПРОШЛОЕ.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400"/>
              <a:buChar char="●"/>
            </a:pPr>
            <a:r>
              <a:rPr lang="ru-RU" sz="2400" b="1"/>
              <a:t>СТОРОННИКИ ТАКОЙ ПОЗИЦИИ СЧИТАЮТ, ЧТО ВЫШЕУПОМЯНУТЫЕ ПРОРОЧЕСТВА УЖЕ ИСПОЛНИЛИСЬ И ОТНОСЯТСЯ ТОЛЬКО К ПЕРИОДУ ПЕРВОГО ВЕКА ОТ РОЖДЕСТВА. А ВОЗВРАЩЕНИЕ ХРИСТА ПРОИЗОШЛО В 70 ГОДУ ПРИ РАЗРУШЕНИИ ИЕРУСАЛИМА. </a:t>
            </a:r>
            <a:endParaRPr sz="2400" b="1"/>
          </a:p>
        </p:txBody>
      </p:sp>
      <p:pic>
        <p:nvPicPr>
          <p:cNvPr id="589" name="Google Shape;589;p7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7"/>
          <p:cNvSpPr txBox="1">
            <a:spLocks noGrp="1"/>
          </p:cNvSpPr>
          <p:nvPr>
            <p:ph type="title"/>
          </p:nvPr>
        </p:nvSpPr>
        <p:spPr>
          <a:xfrm>
            <a:off x="913775" y="341195"/>
            <a:ext cx="10364451" cy="159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 ПРЕТЕРИЗМ</a:t>
            </a:r>
            <a:endParaRPr sz="6000"/>
          </a:p>
        </p:txBody>
      </p:sp>
      <p:sp>
        <p:nvSpPr>
          <p:cNvPr id="595" name="Google Shape;595;p77"/>
          <p:cNvSpPr txBox="1">
            <a:spLocks noGrp="1"/>
          </p:cNvSpPr>
          <p:nvPr>
            <p:ph type="body" idx="1"/>
          </p:nvPr>
        </p:nvSpPr>
        <p:spPr>
          <a:xfrm>
            <a:off x="470263" y="2367092"/>
            <a:ext cx="796954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17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100" b="1" dirty="0"/>
              <a:t>ВЗГЛЯД ОПИРАЕТСЯ НА ТАКИЕ СЛОВА КАК «РЯДОМ», «СКОРО», «БЛИЗКО» И «ЭТОТ РОД» </a:t>
            </a:r>
            <a:r>
              <a:rPr lang="ru-RU" sz="2100" dirty="0"/>
              <a:t>МАТФ 24:34</a:t>
            </a:r>
            <a:r>
              <a:rPr lang="en-US" sz="2100" dirty="0"/>
              <a:t> </a:t>
            </a:r>
            <a:r>
              <a:rPr lang="ru-RU" sz="2100" dirty="0"/>
              <a:t>И ИАКОВА 5:8, ОТКР 1:1-3, 2:16, 22:10 И 20.</a:t>
            </a:r>
            <a:endParaRPr sz="2100" dirty="0"/>
          </a:p>
          <a:p>
            <a:pPr marL="228600" lvl="0" indent="-21717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100" b="1" dirty="0"/>
              <a:t>ПОСКОЛЬКУ ХРИСТОС ВЕРНУЛСЯ В 70 ГОДУ, ТО МЫ НЕ ДОЛЖНЫ УЖЕ БОЛЬШЕ ОЖИДАТЬ ЕГО ВОЗВРАЩЕНИЯ И МЫ УЖЕ ЖИВЕМ НА НОВОЙ ЗЕМЛЕ </a:t>
            </a:r>
            <a:r>
              <a:rPr lang="ru-RU" sz="2100" dirty="0"/>
              <a:t>ОТКР 21-22</a:t>
            </a:r>
            <a:r>
              <a:rPr lang="ru-RU" sz="2100" b="1" dirty="0"/>
              <a:t>. ХОТЯ НЕКОТОРЫЕ ПРЕТЕРИСТЫ ВСЕ ТАКИ ВЕРЯТ В ТЕЛЕСНОЕ ВОЗВРАЩЕНИЕ ХРИСТА В БУДУЩЕМ. </a:t>
            </a:r>
            <a:endParaRPr sz="2100" b="1" dirty="0"/>
          </a:p>
        </p:txBody>
      </p:sp>
      <p:pic>
        <p:nvPicPr>
          <p:cNvPr id="596" name="Google Shape;596;p7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4" name="Google Shape;594;p77"/>
          <p:cNvSpPr txBox="1">
            <a:spLocks noGrp="1"/>
          </p:cNvSpPr>
          <p:nvPr>
            <p:ph type="title"/>
          </p:nvPr>
        </p:nvSpPr>
        <p:spPr>
          <a:xfrm>
            <a:off x="913775" y="341195"/>
            <a:ext cx="10364451" cy="1596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 ПРЕТЕРИЗМ</a:t>
            </a:r>
            <a:endParaRPr sz="6000"/>
          </a:p>
        </p:txBody>
      </p:sp>
      <p:sp>
        <p:nvSpPr>
          <p:cNvPr id="595" name="Google Shape;595;p77"/>
          <p:cNvSpPr txBox="1">
            <a:spLocks noGrp="1"/>
          </p:cNvSpPr>
          <p:nvPr>
            <p:ph type="body" idx="1"/>
          </p:nvPr>
        </p:nvSpPr>
        <p:spPr>
          <a:xfrm>
            <a:off x="470263" y="2367092"/>
            <a:ext cx="796954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17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100" b="1" dirty="0"/>
              <a:t>СУЩЕСТВУЕТ ДВЕ ФОРМЫ ПРЕТЕРИЗМА: ПОСЛЕДОВАТЕЛЬНАЯ И ИЗБЕРАТЕЛЬНАЯ. СТОРОННИКИ ПОСЛЕДОВАТЕЛЬНОЙ НЕ ОЖИДАЮТ ВТОРОГО ПРЕШЕСТВИЯ ХРИСТА И СЧИТАЮТ, ЧТО ВСЕ ПРОРОЧЕСТВА УЖЕ ИСПОЛНИЛИСЬ. </a:t>
            </a:r>
            <a:endParaRPr sz="2100" dirty="0"/>
          </a:p>
          <a:p>
            <a:pPr marL="228600" lvl="0" indent="-21717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100" b="1" dirty="0"/>
              <a:t>СТОРОННИКИ ИЗБЕРАТЕЛЬНОГО ВЗГЛЯДА СЧИТАЮТ, ЧТО БОЛЬШИНСТВО ПРОРОЧЕСТ ИСПОЛНИЛОСЬ, НО НЕКОТОРЫЕ ВСЕТАКИ ДОЛЖНЫ ЕЩЕ ПРОИЗОЙТИ </a:t>
            </a:r>
            <a:r>
              <a:rPr lang="ru-RU" sz="2100" dirty="0"/>
              <a:t>ДЕЯН 1:9-11, 1КОР 15:51-53, 1ФЕС 4:16-17.</a:t>
            </a:r>
            <a:r>
              <a:rPr lang="ru-RU" sz="2100" b="1" dirty="0"/>
              <a:t> </a:t>
            </a:r>
            <a:endParaRPr sz="2100" b="1" dirty="0"/>
          </a:p>
        </p:txBody>
      </p:sp>
      <p:pic>
        <p:nvPicPr>
          <p:cNvPr id="596" name="Google Shape;596;p7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184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8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ПРЕТЕРИЗМ</a:t>
            </a:r>
            <a:endParaRPr sz="6000"/>
          </a:p>
        </p:txBody>
      </p:sp>
      <p:sp>
        <p:nvSpPr>
          <p:cNvPr id="602" name="Google Shape;602;p78"/>
          <p:cNvSpPr txBox="1">
            <a:spLocks noGrp="1"/>
          </p:cNvSpPr>
          <p:nvPr>
            <p:ph type="body" idx="1"/>
          </p:nvPr>
        </p:nvSpPr>
        <p:spPr>
          <a:xfrm>
            <a:off x="391887" y="2063932"/>
            <a:ext cx="8047920" cy="3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400"/>
              <a:t>   </a:t>
            </a:r>
            <a:r>
              <a:rPr lang="ru-RU" sz="3000"/>
              <a:t>ВОЗРАЖЕНИЕ</a:t>
            </a:r>
            <a:r>
              <a:rPr lang="ru-RU" sz="3000" b="1"/>
              <a:t>: </a:t>
            </a:r>
            <a:endParaRPr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ЭТА ТОЧКА ЗРЕНИЯ НЕПРИЕМЛЕМА, ПОТОМУ ЧТО ДАТИРУЕТ КНИГУ ОТКРОВЕНИЯ 67 ГОДОМ, НО, КАК МЫ ЗНАЕМ, ИОАНН НАПИСАЛ ЕЕ НА ОСТРОВЕ ПАТМОС ВО ВРЕМЯ ПРАВЛЕНИЯ ДОМИЦИАНА В 95 ГОДУ.</a:t>
            </a:r>
            <a:endParaRPr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/>
              <a:t>СЛОВА «РЯДОМ», «СКОРО», «БЛИЗКО» НЕ ОЗНАЧАЮТ, ЧТО ХРИСТОС ДОЛЖЕН БЫЛ ВЕРНУТЬСЯ ЗА СЧИТАННЫЕ ГОДА ИЛИ ДЕСЯТИЛЕТИЯ.</a:t>
            </a:r>
            <a:endParaRPr sz="2400" b="1"/>
          </a:p>
        </p:txBody>
      </p:sp>
      <p:pic>
        <p:nvPicPr>
          <p:cNvPr id="603" name="Google Shape;603;p7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9"/>
          <p:cNvSpPr txBox="1">
            <a:spLocks noGrp="1"/>
          </p:cNvSpPr>
          <p:nvPr>
            <p:ph type="title"/>
          </p:nvPr>
        </p:nvSpPr>
        <p:spPr>
          <a:xfrm>
            <a:off x="913775" y="326571"/>
            <a:ext cx="10364451" cy="152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6000" b="1"/>
              <a:t>ПРЕТЕРИЗМ</a:t>
            </a:r>
            <a:endParaRPr sz="6000"/>
          </a:p>
        </p:txBody>
      </p:sp>
      <p:sp>
        <p:nvSpPr>
          <p:cNvPr id="609" name="Google Shape;609;p79"/>
          <p:cNvSpPr txBox="1">
            <a:spLocks noGrp="1"/>
          </p:cNvSpPr>
          <p:nvPr>
            <p:ph type="body" idx="1"/>
          </p:nvPr>
        </p:nvSpPr>
        <p:spPr>
          <a:xfrm>
            <a:off x="444137" y="2367092"/>
            <a:ext cx="799566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КОГДА ХРИСТОС ГОВОРИЛ, ЧТО «НЕ ПРОЙДЕТ РОД СЕЙ КАК ВСЕ ЭТО ИСПОЛНИТСЯ», ИМЕЛОСЬ В ВВИДУ НЕ ПОКОЛЕНИЕ ЖИВУЩЕЕ ВО ДНИ ХРИСТА, А ПОКОЛЕНИЕ, ВО ДНИ КОТОРОГО ПРОРОЧЕСКИЕ СОБЫТИЯ НАЧНУТ ИСПОЛНЯТЬСЯ.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/>
              <a:t>СЛОВА КАК «РЯДОМ», «СКОРО», «БЛИЗКО» ОЗНАЧАЮТ НЕОТВРАТИМОСТЬ ПРИХОДА ХРИСТА, И КАЖДОЕ ПОКОЛЕНИЕ ДОЛЖНО ЖИТЬ В ОЖИДАНИИ ЕГО ВОЗВРАЩЕНИЯ.  </a:t>
            </a:r>
            <a:endParaRPr sz="2400" b="1"/>
          </a:p>
        </p:txBody>
      </p:sp>
      <p:pic>
        <p:nvPicPr>
          <p:cNvPr id="610" name="Google Shape;610;p7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714375" y="339635"/>
            <a:ext cx="10758488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457201" y="2367092"/>
            <a:ext cx="798260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-RU" sz="2800" b="1" dirty="0"/>
              <a:t>СМЕРТЬ</a:t>
            </a:r>
            <a:endParaRPr dirty="0"/>
          </a:p>
          <a:p>
            <a:pPr marL="800100" lvl="1">
              <a:lnSpc>
                <a:spcPct val="100000"/>
              </a:lnSpc>
              <a:spcBef>
                <a:spcPts val="500"/>
              </a:spcBef>
              <a:buSzPts val="2800"/>
              <a:buFontTx/>
              <a:buChar char="-"/>
            </a:pPr>
            <a:r>
              <a:rPr lang="ru-RU" sz="2400" b="1" dirty="0"/>
              <a:t>СМЕРТЬ ФИЗИЧЕСКАЯ  </a:t>
            </a:r>
            <a:r>
              <a:rPr lang="ru-RU" sz="2400" dirty="0"/>
              <a:t>БЫТ 35:18, ИАК 2:26 и ЭКЛ 12:7</a:t>
            </a:r>
            <a:endParaRPr lang="en-US" dirty="0"/>
          </a:p>
          <a:p>
            <a:pPr marL="800100" lvl="1">
              <a:lnSpc>
                <a:spcPct val="100000"/>
              </a:lnSpc>
              <a:spcBef>
                <a:spcPts val="500"/>
              </a:spcBef>
              <a:buSzPts val="2800"/>
              <a:buFontTx/>
              <a:buChar char="-"/>
            </a:pPr>
            <a:r>
              <a:rPr lang="ru-RU" sz="2400" b="1" dirty="0"/>
              <a:t>СМЕРТЬ ДУХОВНАЯ  </a:t>
            </a:r>
            <a:r>
              <a:rPr lang="ru-RU" sz="2400" dirty="0"/>
              <a:t>ЕФ 2:1</a:t>
            </a:r>
            <a:endParaRPr lang="en-US" dirty="0"/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ru-RU" sz="2400" b="1" dirty="0"/>
              <a:t>ВЕЧНАЯ СМЕРТЬ  </a:t>
            </a:r>
            <a:r>
              <a:rPr lang="ru-RU" sz="2400" dirty="0"/>
              <a:t>2ФЕС 1:9 и ОТКР 21:8</a:t>
            </a:r>
            <a:endParaRPr lang="en-US" dirty="0"/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ru-RU" sz="2400" b="1" dirty="0"/>
              <a:t>УНИЧТОЖЕНИЕ СМЕРТИ  </a:t>
            </a:r>
            <a:r>
              <a:rPr lang="ru-RU" sz="2400" dirty="0"/>
              <a:t>1 КОР 15:24-26</a:t>
            </a:r>
            <a:endParaRPr lang="en-US" dirty="0"/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Tx/>
              <a:buChar char="-"/>
            </a:pPr>
            <a:r>
              <a:rPr lang="ru-RU" sz="2400" b="1" dirty="0"/>
              <a:t>ОТРИЦАНИЕ ПЕРЕВОПЛОЩЕНИЯ </a:t>
            </a:r>
            <a:r>
              <a:rPr lang="ru-RU" sz="2400" dirty="0"/>
              <a:t>ЕВР 9:27</a:t>
            </a:r>
            <a:endParaRPr lang="en-US" sz="2400" dirty="0"/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1600"/>
              </a:spcAft>
              <a:buSzPts val="2400"/>
              <a:buFontTx/>
              <a:buChar char="-"/>
            </a:pPr>
            <a:endParaRPr dirty="0"/>
          </a:p>
        </p:txBody>
      </p:sp>
      <p:pic>
        <p:nvPicPr>
          <p:cNvPr id="131" name="Google Shape;131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p80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6000" b="1"/>
              <a:t>ПРЕТЕРИЗМ</a:t>
            </a:r>
            <a:endParaRPr sz="6000"/>
          </a:p>
        </p:txBody>
      </p:sp>
      <p:sp>
        <p:nvSpPr>
          <p:cNvPr id="616" name="Google Shape;616;p80"/>
          <p:cNvSpPr txBox="1">
            <a:spLocks noGrp="1"/>
          </p:cNvSpPr>
          <p:nvPr>
            <p:ph type="body" idx="1"/>
          </p:nvPr>
        </p:nvSpPr>
        <p:spPr>
          <a:xfrm>
            <a:off x="509451" y="2142309"/>
            <a:ext cx="8203942" cy="4023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СОБЫТИЯ, ОПИСАННЫЕ В МФ 24, НЕ ИМЕЛИ СВОЕГО ИСПОЛНЕНИЯ В ПЕРВОМ ВЕКЕ: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/>
              <a:t>      - «МНОГИЕ ПРИДУТ ПОД ИМЕНЕМ МОИМ» 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/>
              <a:t>      - «СВЕТИЛА ПОМЕРКНУТ И ЛУНА ПРЕВРАТИТСЯ В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/>
              <a:t>          КРОВЬ»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/>
              <a:t>      - «ХРИСТОС НА ОБЛАКАХ» 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/>
              <a:t>      - «СЯДЕТ НА ПРЕСТОЛЕ ДАВИДА»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None/>
            </a:pPr>
            <a:r>
              <a:rPr lang="ru-RU" sz="2400" b="1"/>
              <a:t>    ВСЕ ЭТИ СОБЫТИЯ НЕ ИМЕЛИ БУКВАЛЬНОГО ИСПОЛНЕНИЯ В ПЕРВОМ ВЕКЕ. </a:t>
            </a:r>
            <a:endParaRPr sz="2400" b="1"/>
          </a:p>
        </p:txBody>
      </p:sp>
      <p:pic>
        <p:nvPicPr>
          <p:cNvPr id="617" name="Google Shape;617;p8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>
            <a:spLocks noGrp="1"/>
          </p:cNvSpPr>
          <p:nvPr>
            <p:ph type="title"/>
          </p:nvPr>
        </p:nvSpPr>
        <p:spPr>
          <a:xfrm>
            <a:off x="0" y="378823"/>
            <a:ext cx="12191999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ВРЕМЯ ИСПОЛНЕНИЯ БИБЛЕЙСКИХ ПРОРОЧЕСТВ </a:t>
            </a:r>
            <a:endParaRPr sz="6000" b="1"/>
          </a:p>
        </p:txBody>
      </p:sp>
      <p:sp>
        <p:nvSpPr>
          <p:cNvPr id="623" name="Google Shape;623;p81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4000" b="1"/>
              <a:t>ПРЕТЕРИЗМ </a:t>
            </a:r>
            <a:endParaRPr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ru-RU" sz="4000" b="1"/>
              <a:t>ИСТОРИЦИЗМ </a:t>
            </a:r>
            <a:endParaRPr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ru-RU" sz="4000" b="1"/>
              <a:t>ИДЕАЛИЗМ </a:t>
            </a:r>
            <a:endParaRPr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4000"/>
              <a:buChar char="●"/>
            </a:pPr>
            <a:r>
              <a:rPr lang="ru-RU" sz="4000" b="1"/>
              <a:t>ФУТУРИЗМ </a:t>
            </a:r>
            <a:endParaRPr sz="4000" b="1"/>
          </a:p>
        </p:txBody>
      </p:sp>
      <p:pic>
        <p:nvPicPr>
          <p:cNvPr id="624" name="Google Shape;624;p8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82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 dirty="0"/>
              <a:t>ИСТОРИЦИЗМ</a:t>
            </a:r>
            <a:endParaRPr sz="6000" dirty="0"/>
          </a:p>
        </p:txBody>
      </p:sp>
      <p:sp>
        <p:nvSpPr>
          <p:cNvPr id="630" name="Google Shape;630;p82"/>
          <p:cNvSpPr txBox="1">
            <a:spLocks noGrp="1"/>
          </p:cNvSpPr>
          <p:nvPr>
            <p:ph type="body" idx="1"/>
          </p:nvPr>
        </p:nvSpPr>
        <p:spPr>
          <a:xfrm>
            <a:off x="470263" y="2181498"/>
            <a:ext cx="7969543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/>
              <a:t>   СОБЫТИЯ, ОПИСАННЫЕ В МАТФЕЯ 24-25 И ОТКРОВЕНИЕ 6-22, ПОВЕСТВУЮТ О ЦЕРКВИ НА ПРОТЯЖЕНИИ ИСТОРИИ.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400"/>
              <a:buNone/>
            </a:pPr>
            <a:r>
              <a:rPr lang="ru-RU" sz="2400" b="1" dirty="0"/>
              <a:t>   НАЧИНАЯ ОТ ПЕРВОГО СТОЛЕТИЯ И ДО НАСТОЯЩЕГО ВРЕМЕНИ ЭТИ СОБЫТИЯ ИСПОЛНЯЮТСЯ. К ПРИМЕРУ, МАРТИН ЛЮТЕР ВЕРИЛ, ЧТО ПАПА РИМСКИЙ - АНТИХРИСТ</a:t>
            </a:r>
          </a:p>
        </p:txBody>
      </p:sp>
      <p:pic>
        <p:nvPicPr>
          <p:cNvPr id="631" name="Google Shape;631;p8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Google Shape;601;p78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6000"/>
            </a:pPr>
            <a:r>
              <a:rPr lang="ru-RU" sz="6000" b="1" dirty="0"/>
              <a:t>ИСТОРИЦИЗМ</a:t>
            </a:r>
            <a:endParaRPr sz="6000" dirty="0"/>
          </a:p>
        </p:txBody>
      </p:sp>
      <p:sp>
        <p:nvSpPr>
          <p:cNvPr id="602" name="Google Shape;602;p78"/>
          <p:cNvSpPr txBox="1">
            <a:spLocks noGrp="1"/>
          </p:cNvSpPr>
          <p:nvPr>
            <p:ph type="body" idx="1"/>
          </p:nvPr>
        </p:nvSpPr>
        <p:spPr>
          <a:xfrm>
            <a:off x="391887" y="2063932"/>
            <a:ext cx="8047920" cy="3727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400" dirty="0"/>
              <a:t>   </a:t>
            </a:r>
            <a:r>
              <a:rPr lang="ru-RU" sz="3000" dirty="0"/>
              <a:t>ВОЗРАЖЕНИЕ</a:t>
            </a:r>
            <a:r>
              <a:rPr lang="ru-RU" sz="3000" b="1" dirty="0"/>
              <a:t>: </a:t>
            </a:r>
            <a:endParaRPr dirty="0"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ЭТА ТОЧКА ЗРЕНИЯ БЫЛА ПОПУЛЯРНА С 16 ПО 19 СТОЛЕТИЕ, НО ЗА ПОСЛЕДНЕЕ СТОЛЕТИЕ ОНА ПОТЕРЯЛА МНОГИХ СВОИХ СТОРОННИКОВ</a:t>
            </a:r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b="1" dirty="0"/>
              <a:t>НЕСМОТРЯ НА ТО ЧТО ИТОРИЦИЗ В НЕКОТОРОЙ СТЕПЕНИ ПРЕДСТАВЛЯЕТСЯ ИНТЕРЕСНЫМ КАК РЕПЕТИЦИЯ ПОСЛЕДНИХ СОБЫТИЙ, ТЕМ НЕ МЕНЕЕ ПРОРОЧЕСТВА, ГОВОРЯЩИЕ О ПОСЛЕДНЕМ ВРЕМЕНИ ЕЩЕ ДОЛЖНЫ ПРОИЗОЙТИ</a:t>
            </a:r>
            <a:endParaRPr dirty="0"/>
          </a:p>
        </p:txBody>
      </p:sp>
      <p:pic>
        <p:nvPicPr>
          <p:cNvPr id="603" name="Google Shape;603;p7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836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83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1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 dirty="0"/>
              <a:t>ИДЕАЛИЗМ</a:t>
            </a:r>
            <a:endParaRPr sz="6000" dirty="0"/>
          </a:p>
        </p:txBody>
      </p:sp>
      <p:sp>
        <p:nvSpPr>
          <p:cNvPr id="637" name="Google Shape;637;p83"/>
          <p:cNvSpPr txBox="1">
            <a:spLocks noGrp="1"/>
          </p:cNvSpPr>
          <p:nvPr>
            <p:ph type="body" idx="1"/>
          </p:nvPr>
        </p:nvSpPr>
        <p:spPr>
          <a:xfrm>
            <a:off x="287383" y="2367092"/>
            <a:ext cx="8152424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ru-RU" sz="2400" b="1"/>
              <a:t>   ЭТА ПОЗИЦИЯ НЕ РАССМАТРИВАЕТ ОПИСАННОЕ В МАТФЕЯ 24-25 И ОТКРОВЕНИЕ 6-22 КАК СОБЫТИЯ ПРОШЛОГО ИЛИ БУДУЩЕГО, НО СЧИТАЕТ, ЧТО ЭТИ ОТРЫВКИ УЧАТ ДУХОВНЫМ ПРИНЦИПАМ И ИСТИНАМ, КОТОРЫЕ СПРАВЕДЛИВЫ ДЛЯ ВСЕХ ХРИСТИАН ВО ВСЕ ВРЕМЕНА. </a:t>
            </a:r>
            <a:endParaRPr sz="2400" b="1"/>
          </a:p>
        </p:txBody>
      </p:sp>
      <p:pic>
        <p:nvPicPr>
          <p:cNvPr id="638" name="Google Shape;638;p8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>
            <a:spLocks noGrp="1"/>
          </p:cNvSpPr>
          <p:nvPr>
            <p:ph type="title"/>
          </p:nvPr>
        </p:nvSpPr>
        <p:spPr>
          <a:xfrm>
            <a:off x="0" y="378823"/>
            <a:ext cx="12191999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6000"/>
            </a:pPr>
            <a:r>
              <a:rPr lang="ru-RU" sz="6000" b="1" dirty="0"/>
              <a:t>ИДЕАЛИЗМ</a:t>
            </a:r>
            <a:endParaRPr sz="6000" b="1" dirty="0"/>
          </a:p>
        </p:txBody>
      </p:sp>
      <p:sp>
        <p:nvSpPr>
          <p:cNvPr id="623" name="Google Shape;623;p81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23850" lvl="0" indent="-3492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1800" b="1" dirty="0"/>
              <a:t>ПРЕИМУЩЕСТВА ИДЕАЛИЗМА В ТОМ ЧТО ОН ДЕЛАЕТ КНИГУ ОТКРОВЕНИЯ АКТУАЛЬНОЙ ДЛЯ КАЖДОГО ВРЕМЕНИ</a:t>
            </a:r>
            <a:endParaRPr sz="1800" dirty="0"/>
          </a:p>
          <a:p>
            <a:pPr marL="323850" lvl="0" indent="-3492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ru-RU" sz="1800" b="1" dirty="0"/>
              <a:t>НО МЫ МОЖЕМ ОЖИДАЯ ИСПОЛНЕНИЕ БИБЛЕЙСКИХ ПРОРОЧЕСТВ О ПОСЛЕДНИХ ДНЯХ ТАКЖЕ ИЗВЛЕКАТЬ ДУХОВНЫЕ ИСТИНЫ КОТОРЫЕ АКТУАЛЬНЫ И СЕЙЧАС</a:t>
            </a:r>
          </a:p>
          <a:p>
            <a:pPr marL="323850" lvl="0" indent="-34925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ru-RU" sz="1800" b="1" dirty="0"/>
              <a:t>ТЕМБОЛЕЕ ЧТО ИДЕАЛИЗ НЕ МОЖЕТ ОБЪЯСНИТЬ ОТКР 1:19 ГДЕ ГОВОРИТСЯ О ТОМ ЧТО БЫЛО, ЕСТЬ И БУДЕТ. ТАКЖЕ НЕ МОЖЕТ И ОБЪЯСНИТЬ И ЧЕТКИЕ УКАЗАНИЯ НА КОЛИЧЕСТВО ДНЕ КАК ТО 42 МЕСЯЦА ИЛИ 1260 ДНЕЙ</a:t>
            </a:r>
            <a:endParaRPr sz="1800" dirty="0"/>
          </a:p>
        </p:txBody>
      </p:sp>
      <p:pic>
        <p:nvPicPr>
          <p:cNvPr id="624" name="Google Shape;624;p8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7417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8.</a:t>
            </a:r>
            <a:r>
              <a:rPr lang="en-US" sz="3600" b="1" dirty="0">
                <a:solidFill>
                  <a:schemeClr val="dk1"/>
                </a:solidFill>
              </a:rPr>
              <a:t>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0734149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0402515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" name="Google Shape;622;p81"/>
          <p:cNvSpPr txBox="1">
            <a:spLocks noGrp="1"/>
          </p:cNvSpPr>
          <p:nvPr>
            <p:ph type="title"/>
          </p:nvPr>
        </p:nvSpPr>
        <p:spPr>
          <a:xfrm>
            <a:off x="0" y="378823"/>
            <a:ext cx="12191999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ВРЕМЯ ИСПОЛНЕНИЯ БИБЛЕЙСКИХ ПРОРОЧЕСТВ </a:t>
            </a:r>
            <a:endParaRPr sz="6000" b="1"/>
          </a:p>
        </p:txBody>
      </p:sp>
      <p:sp>
        <p:nvSpPr>
          <p:cNvPr id="623" name="Google Shape;623;p81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4000" b="1" dirty="0"/>
              <a:t>ПРЕТЕРИЗМ </a:t>
            </a:r>
            <a:endParaRPr dirty="0"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ru-RU" sz="4000" b="1" dirty="0"/>
              <a:t>ИСТОРИЦИЗМ </a:t>
            </a:r>
            <a:endParaRPr dirty="0"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000"/>
              <a:buChar char="●"/>
            </a:pPr>
            <a:r>
              <a:rPr lang="ru-RU" sz="4000" b="1" dirty="0"/>
              <a:t>ИДЕАЛИЗМ </a:t>
            </a:r>
            <a:endParaRPr dirty="0"/>
          </a:p>
          <a:p>
            <a:pPr marL="228600" lvl="0" indent="-2540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4000"/>
              <a:buChar char="●"/>
            </a:pPr>
            <a:r>
              <a:rPr lang="ru-RU" sz="4000" b="1" dirty="0"/>
              <a:t>ФУТУРИЗМ </a:t>
            </a:r>
            <a:endParaRPr sz="4000" b="1" dirty="0"/>
          </a:p>
        </p:txBody>
      </p:sp>
      <p:pic>
        <p:nvPicPr>
          <p:cNvPr id="624" name="Google Shape;624;p8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21176520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Google Shape;608;p79"/>
          <p:cNvSpPr txBox="1">
            <a:spLocks noGrp="1"/>
          </p:cNvSpPr>
          <p:nvPr>
            <p:ph type="title"/>
          </p:nvPr>
        </p:nvSpPr>
        <p:spPr>
          <a:xfrm>
            <a:off x="913775" y="326571"/>
            <a:ext cx="10364451" cy="15283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3600"/>
            </a:pPr>
            <a:r>
              <a:rPr lang="ru-RU" dirty="0"/>
              <a:t> </a:t>
            </a:r>
            <a:r>
              <a:rPr lang="ru-RU" sz="6000" b="1" dirty="0"/>
              <a:t>ФУТУРИЗМ</a:t>
            </a:r>
            <a:endParaRPr sz="6000" dirty="0"/>
          </a:p>
        </p:txBody>
      </p:sp>
      <p:sp>
        <p:nvSpPr>
          <p:cNvPr id="609" name="Google Shape;609;p79"/>
          <p:cNvSpPr txBox="1">
            <a:spLocks noGrp="1"/>
          </p:cNvSpPr>
          <p:nvPr>
            <p:ph type="body" idx="1"/>
          </p:nvPr>
        </p:nvSpPr>
        <p:spPr>
          <a:xfrm>
            <a:off x="444137" y="2367092"/>
            <a:ext cx="799566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ct val="100000"/>
            </a:pPr>
            <a:r>
              <a:rPr lang="ru-RU" sz="1800" b="1" dirty="0"/>
              <a:t>ЭТА ПОЗИЦИЯ РАССМАТРИВАЕТ ДАНИИЛА 9:24-27, МАТФЕЯ 24-25 И ОТКРОВЕНИЕ 6-20 КАК СОБЫТИЯ БУДУЩЕГО, КОТОРЫЕ ДОЛЖНЫ БУДУТ ЕЩЕ ПРОИЗОЙТИ. НЕ ОТРИЦАЕТ, ЧТО НЕКОТОРЫЕ ПРОРОЧЕСТВА УЖЕ ИСПОЛНИЛИСЬ, НО, ТЕМ НЕ МЕНЕЕ, ОСНОВНАЯ ЧАСТЬ ПРОРОЧЕСТВ ДОЛЖНА ИСПОЛНИТСЯ В БУДУЩЕМ </a:t>
            </a:r>
            <a:endParaRPr sz="1800" dirty="0"/>
          </a:p>
          <a:p>
            <a:pPr marL="228600" lvl="0" indent="-228600">
              <a:spcAft>
                <a:spcPts val="1600"/>
              </a:spcAft>
              <a:buSzPct val="100000"/>
            </a:pPr>
            <a:r>
              <a:rPr lang="ru-RU" sz="1800" b="1" dirty="0"/>
              <a:t>ВСЕ ЭТИ ОТРЫВКИ ГОВОРЯТ О СОБЫТИЯХ БУДУЩЕГО, КОТОРЫЕ ДОЛЖНЫ ЕЩЕ ПРОИЗОЙТИ 2 ФЕС 2, 2 ПЕТРА 3, ДАНИИЛА 9:27. ТАКЖЕ ПРИНЯТО СЧИТАТЬ ЧТО ИОАН НАПИСАЛ ОТКРОВЕНИЕ ПОСЛЕ 90ГОДА, КОГДА ХРАМ УЖЕ БЫЛ РАЗРУШЕН </a:t>
            </a:r>
            <a:endParaRPr sz="1800" b="1" dirty="0"/>
          </a:p>
        </p:txBody>
      </p:sp>
      <p:pic>
        <p:nvPicPr>
          <p:cNvPr id="610" name="Google Shape;610;p7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417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0"/>
          <p:cNvSpPr txBox="1">
            <a:spLocks noGrp="1"/>
          </p:cNvSpPr>
          <p:nvPr>
            <p:ph type="title"/>
          </p:nvPr>
        </p:nvSpPr>
        <p:spPr>
          <a:xfrm>
            <a:off x="714375" y="339635"/>
            <a:ext cx="10758488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30" name="Google Shape;130;p10"/>
          <p:cNvSpPr txBox="1">
            <a:spLocks noGrp="1"/>
          </p:cNvSpPr>
          <p:nvPr>
            <p:ph type="body" idx="1"/>
          </p:nvPr>
        </p:nvSpPr>
        <p:spPr>
          <a:xfrm>
            <a:off x="457201" y="2367092"/>
            <a:ext cx="798260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-RU" sz="2800" b="1" dirty="0"/>
              <a:t>СМЕРТЬ</a:t>
            </a:r>
            <a:endParaRPr dirty="0"/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buSzPts val="2400"/>
              <a:buFont typeface="Twentieth Century"/>
              <a:buChar char="-"/>
            </a:pPr>
            <a:r>
              <a:rPr lang="ru-RU" sz="2400" b="1" dirty="0"/>
              <a:t>ВЕРУЮЩЕГО  </a:t>
            </a:r>
            <a:r>
              <a:rPr lang="ru-RU" sz="2400" dirty="0"/>
              <a:t>ОТКР 6:9-11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buSzPts val="2400"/>
              <a:buFont typeface="Twentieth Century"/>
              <a:buChar char="-"/>
            </a:pPr>
            <a:r>
              <a:rPr lang="ru-RU" sz="2400" b="1" dirty="0"/>
              <a:t>НЕВЕРУЮЩЕГО  </a:t>
            </a:r>
            <a:r>
              <a:rPr lang="ru-RU" sz="2400" dirty="0"/>
              <a:t>ЛК 16:19-31</a:t>
            </a:r>
          </a:p>
          <a:p>
            <a:pPr marL="685800" lvl="1" indent="-228600">
              <a:lnSpc>
                <a:spcPct val="100000"/>
              </a:lnSpc>
              <a:spcBef>
                <a:spcPts val="500"/>
              </a:spcBef>
              <a:buSzPts val="2400"/>
              <a:buFont typeface="Twentieth Century"/>
              <a:buChar char="-"/>
            </a:pPr>
            <a:r>
              <a:rPr lang="ru-RU" sz="2400" b="1" dirty="0"/>
              <a:t>ПОСЛЕ СМЕРТИ НЕТ ВТОРОГО ШАНСА </a:t>
            </a:r>
            <a:r>
              <a:rPr lang="ru-RU" sz="2400" dirty="0"/>
              <a:t>ПРИТ 11:7</a:t>
            </a:r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1600"/>
              </a:spcAft>
              <a:buSzPts val="2400"/>
              <a:buFontTx/>
              <a:buChar char="-"/>
            </a:pPr>
            <a:endParaRPr dirty="0"/>
          </a:p>
        </p:txBody>
      </p:sp>
      <p:pic>
        <p:nvPicPr>
          <p:cNvPr id="131" name="Google Shape;131;p1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56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uiExpand="1" build="p"/>
    </p:bld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5"/>
          <p:cNvSpPr txBox="1">
            <a:spLocks noGrp="1"/>
          </p:cNvSpPr>
          <p:nvPr>
            <p:ph type="title"/>
          </p:nvPr>
        </p:nvSpPr>
        <p:spPr>
          <a:xfrm>
            <a:off x="1" y="326572"/>
            <a:ext cx="12030890" cy="158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ВЗГЛЯДЫ НА 1000-ЛЕТНЕЕ ЦАРСТВО</a:t>
            </a:r>
            <a:endParaRPr sz="6000" b="1"/>
          </a:p>
        </p:txBody>
      </p:sp>
      <p:sp>
        <p:nvSpPr>
          <p:cNvPr id="651" name="Google Shape;651;p85"/>
          <p:cNvSpPr txBox="1">
            <a:spLocks noGrp="1"/>
          </p:cNvSpPr>
          <p:nvPr>
            <p:ph type="body" idx="1"/>
          </p:nvPr>
        </p:nvSpPr>
        <p:spPr>
          <a:xfrm>
            <a:off x="913773" y="2560320"/>
            <a:ext cx="7526033" cy="323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6713" lvl="0" indent="-3905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000" b="1" dirty="0"/>
              <a:t>ОДНИМ ИЗ САМЫХ СПОРНЫХ ВОПРОСОВ В ЭСХАТОЛОГИИ ОСТАЕТСЯ ПОНИМАНИЕ 1000-ЛЕТНЕГО ЦАРСТВА. </a:t>
            </a:r>
          </a:p>
          <a:p>
            <a:pPr marL="366713" lvl="0" indent="-3905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000" b="1" dirty="0"/>
              <a:t>ЭТО СЛОВОСОЧЕТАНИЕ ВСТРЕЧАЕТСЯ ШЕСТЬ РАЗ В ОТКРОВЕНИИ 20:1-7</a:t>
            </a:r>
          </a:p>
          <a:p>
            <a:pPr marL="366713" lvl="0" indent="-390525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000" b="1" dirty="0"/>
              <a:t>СЛОВО МИЛЕНИУМ ПРОИСХОДИТ ОТ ЛАТИНСКОГО </a:t>
            </a:r>
            <a:r>
              <a:rPr lang="ru-RU" sz="2000" b="1" i="1" dirty="0"/>
              <a:t>МИЛЛЕ</a:t>
            </a:r>
            <a:r>
              <a:rPr lang="ru-RU" sz="2000" b="1" dirty="0"/>
              <a:t> – 1000 И </a:t>
            </a:r>
            <a:r>
              <a:rPr lang="ru-RU" sz="2000" b="1" i="1" dirty="0"/>
              <a:t>АННУМ</a:t>
            </a:r>
            <a:r>
              <a:rPr lang="ru-RU" sz="2000" b="1" dirty="0"/>
              <a:t> – ГОД  </a:t>
            </a:r>
            <a:endParaRPr sz="2000" dirty="0"/>
          </a:p>
        </p:txBody>
      </p:sp>
      <p:pic>
        <p:nvPicPr>
          <p:cNvPr id="652" name="Google Shape;652;p8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547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5"/>
          <p:cNvSpPr txBox="1">
            <a:spLocks noGrp="1"/>
          </p:cNvSpPr>
          <p:nvPr>
            <p:ph type="title"/>
          </p:nvPr>
        </p:nvSpPr>
        <p:spPr>
          <a:xfrm>
            <a:off x="1" y="326572"/>
            <a:ext cx="12030890" cy="158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ВЗГЛЯДЫ НА 1000-ЛЕТНЕЕ ЦАРСТВО</a:t>
            </a:r>
            <a:endParaRPr sz="6000" b="1"/>
          </a:p>
        </p:txBody>
      </p:sp>
      <p:sp>
        <p:nvSpPr>
          <p:cNvPr id="651" name="Google Shape;651;p85"/>
          <p:cNvSpPr txBox="1">
            <a:spLocks noGrp="1"/>
          </p:cNvSpPr>
          <p:nvPr>
            <p:ph type="body" idx="1"/>
          </p:nvPr>
        </p:nvSpPr>
        <p:spPr>
          <a:xfrm>
            <a:off x="913773" y="2560320"/>
            <a:ext cx="7526033" cy="323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257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АМИЛЛЕНАРИЗМ </a:t>
            </a:r>
            <a:endParaRPr dirty="0"/>
          </a:p>
          <a:p>
            <a:pPr marL="228600" lvl="0" indent="-25257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ПОСТМИЛЛЕНАРИЗМ</a:t>
            </a:r>
            <a:endParaRPr sz="4300" b="1" dirty="0"/>
          </a:p>
          <a:p>
            <a:pPr marL="228600" lvl="0" indent="-25257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ПРЕМИЛЛЕНАРИЗМ </a:t>
            </a:r>
            <a:endParaRPr dirty="0"/>
          </a:p>
        </p:txBody>
      </p:sp>
      <p:pic>
        <p:nvPicPr>
          <p:cNvPr id="652" name="Google Shape;652;p8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86"/>
          <p:cNvSpPr txBox="1">
            <a:spLocks noGrp="1"/>
          </p:cNvSpPr>
          <p:nvPr>
            <p:ph type="title"/>
          </p:nvPr>
        </p:nvSpPr>
        <p:spPr>
          <a:xfrm>
            <a:off x="913775" y="378824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АМИЛЛЕНАРИЗМ</a:t>
            </a:r>
            <a:endParaRPr sz="6000"/>
          </a:p>
        </p:txBody>
      </p:sp>
      <p:sp>
        <p:nvSpPr>
          <p:cNvPr id="658" name="Google Shape;658;p86"/>
          <p:cNvSpPr txBox="1">
            <a:spLocks noGrp="1"/>
          </p:cNvSpPr>
          <p:nvPr>
            <p:ph type="body" idx="1"/>
          </p:nvPr>
        </p:nvSpPr>
        <p:spPr>
          <a:xfrm>
            <a:off x="457201" y="2103120"/>
            <a:ext cx="7982606" cy="368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2000" b="1"/>
              <a:t>ЭТОТ ВЗГЛЯД УЧИТ, ЧТО 1000-ЛЕТНЕЕ ЦАРСТВО ИСПОЛНИЛОСЬ ДУХОВНО В НАСТОЯЩЕЕ ВРЕМЯ В ПЕРИОД МЕЖДУ ПЕРВЫМ И ВТОРЫМ ПРИШЕСТВИЯМИ ИИСУСА ХРИСТА И ЭТО ЦАРСТВО НЕ ИМЕЕТ НИЧЕГО ОБЩЕГО С БУКВАЛЬНЫМ 1000-ЛЕТНИМ ЦАРСТВОМ. </a:t>
            </a:r>
            <a:endParaRPr sz="2000"/>
          </a:p>
          <a:p>
            <a:pPr marL="228600" lvl="0" indent="-2032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1600"/>
              <a:buChar char="●"/>
            </a:pPr>
            <a:r>
              <a:rPr lang="ru-RU" sz="2000" b="1"/>
              <a:t>ТАКИМ ОБРАЗОМ, ХРИСТОС И СВЯТЫЕ УЖЕ ПРАВЯТ С НЕБА ИЛИ, КАК СЧИТАЮТ ДРУГИЕ, ЭТО ПРАВЛЕНИЕ ОСУЩЕСТВЛЯЕТСЯ ЧЕРЕЗ ЦЕРКОВЬ. СКОРБИ ОТКРОВЕНИЯ И РАДОСТИ 1000-ЛЕТНЕГО ЦАРСТВА СОПРЯЖЕНЫ ВМЕСТЕ. </a:t>
            </a:r>
            <a:endParaRPr sz="2000" b="1"/>
          </a:p>
        </p:txBody>
      </p:sp>
      <p:pic>
        <p:nvPicPr>
          <p:cNvPr id="659" name="Google Shape;659;p8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7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ВОЗРАЖЕНИЯ ПРОТИВ АМИЛЛЕНАРИЗМА </a:t>
            </a:r>
            <a:endParaRPr sz="6000" b="1"/>
          </a:p>
        </p:txBody>
      </p:sp>
      <p:sp>
        <p:nvSpPr>
          <p:cNvPr id="665" name="Google Shape;665;p87"/>
          <p:cNvSpPr txBox="1">
            <a:spLocks noGrp="1"/>
          </p:cNvSpPr>
          <p:nvPr>
            <p:ph type="body" idx="1"/>
          </p:nvPr>
        </p:nvSpPr>
        <p:spPr>
          <a:xfrm>
            <a:off x="391887" y="2366962"/>
            <a:ext cx="8047920" cy="409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КНИГА «ОТКРОВЕНИЕ» НЕ ТОЛКУЕТСЯ БУКВАЛЬНО И ПОСЛЕДОВАТЕЛЬНО, НО ОБРАЗНО ИЛИ В ДУХОВНОМ СМЫСЛЕ</a:t>
            </a:r>
          </a:p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b="1" dirty="0"/>
              <a:t>БЕЗОСНОВАТЕЛЬНО ФИЗИЧЕСКИЕ И НАЦИОНАЛЬНЫЕ ОБЕЩАНИЯ ДАННЫЕ БОГОМ ИЗРАИЛЮ ЭТИ БОГОСЛОВЫ ТОЛКУЮТ ДУХОВНО, КАК ОБЕЩАНИЯ ДАННЫЕ ЦЕРКВИ, КОТОРАЯ, ПО ИХ МНЕНИЮ СТАЛА НОВЫМ ИЗРАИЛЕМ</a:t>
            </a:r>
            <a:endParaRPr b="1" dirty="0"/>
          </a:p>
          <a:p>
            <a:pPr marL="228600" lvl="0" indent="-2171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ЧТОБЫ ДОКАЗАТЬ, ЧТО 1000-ЛЕТНЕЕ ЦАРСТВО ИСПОЛНЯЕТСЯ УЖЕ СЕЙЧАС, ОТКРОВЕНИЕ 20 ИНТЕРПРЕТИРУЕТСЯ КАК СОБЫТИЕ, ПРОИСШЕДШЕЕ В ПЕРВОМ ВЕКЕ ПРИ РАСПЯТИИ, НО ОТКРОВЕНИЕ 12-13 ГОВОРИТ О ТОМ ,ЧТО САТАНА ОБОЛЬЩАЕТ НАРОДЫ </a:t>
            </a:r>
            <a:endParaRPr dirty="0"/>
          </a:p>
        </p:txBody>
      </p:sp>
      <p:pic>
        <p:nvPicPr>
          <p:cNvPr id="666" name="Google Shape;666;p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28260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7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ВОЗРАЖЕНИЯ ПРОТИВ АМИЛЛЕНАРИЗМА </a:t>
            </a:r>
            <a:endParaRPr sz="6000" b="1"/>
          </a:p>
        </p:txBody>
      </p:sp>
      <p:sp>
        <p:nvSpPr>
          <p:cNvPr id="665" name="Google Shape;665;p87"/>
          <p:cNvSpPr txBox="1">
            <a:spLocks noGrp="1"/>
          </p:cNvSpPr>
          <p:nvPr>
            <p:ph type="body" idx="1"/>
          </p:nvPr>
        </p:nvSpPr>
        <p:spPr>
          <a:xfrm>
            <a:off x="391887" y="2366962"/>
            <a:ext cx="8047920" cy="409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b="1" dirty="0"/>
              <a:t>ТАКЖЕ НАРУШАЕТСЯ БИБЛЕЙСКАЯ ПОСЛЕДОВАТЕЛЬНОСТЬ, ГДЕ ПОСЛЕДНИЙ АДАМ – ХРИСТОС </a:t>
            </a:r>
            <a:r>
              <a:rPr lang="ru-RU" dirty="0"/>
              <a:t>1КОР 15:45 </a:t>
            </a:r>
            <a:r>
              <a:rPr lang="ru-RU" b="1" dirty="0"/>
              <a:t>ДОЛЖЕН ПРАВИТЬ В ТОМ ЖЕ ЦАРСТВЕ, ГДЕ ПЕРВЫЙ АДАМ НЕ СПРАВИЛСЯ СО СВОЕЙ МИССИЕЙ </a:t>
            </a:r>
            <a:r>
              <a:rPr lang="ru-RU" dirty="0"/>
              <a:t>ИСАИИ 11</a:t>
            </a:r>
            <a:r>
              <a:rPr lang="ru-RU" b="1" dirty="0"/>
              <a:t> </a:t>
            </a:r>
          </a:p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ЭТОТ ВЗГЛЯД ИГНОРИРУЕТ, ЧТО ПРАВЛЕНИЕ ИИСУСА БУДЕТ НА ЗЕМЛЕ </a:t>
            </a:r>
            <a:r>
              <a:rPr lang="ru-RU" sz="2400" dirty="0"/>
              <a:t>ОТКР 5:10</a:t>
            </a:r>
            <a:r>
              <a:rPr lang="ru-RU" sz="2400" b="1" dirty="0"/>
              <a:t> И ЧТО ВРАГИ ИИСУСА БУДУТ ПОБЕЖДЕНЫ </a:t>
            </a:r>
            <a:r>
              <a:rPr lang="ru-RU" sz="2400" dirty="0"/>
              <a:t>ОТКР 19:20-20:3</a:t>
            </a:r>
            <a:endParaRPr sz="2400" dirty="0"/>
          </a:p>
        </p:txBody>
      </p:sp>
      <p:pic>
        <p:nvPicPr>
          <p:cNvPr id="666" name="Google Shape;666;p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7412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7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ВОЗРАЖЕНИЯ ПРОТИВ АМИЛЛЕНАРИЗМА </a:t>
            </a:r>
            <a:endParaRPr sz="6000" b="1"/>
          </a:p>
        </p:txBody>
      </p:sp>
      <p:sp>
        <p:nvSpPr>
          <p:cNvPr id="665" name="Google Shape;665;p87"/>
          <p:cNvSpPr txBox="1">
            <a:spLocks noGrp="1"/>
          </p:cNvSpPr>
          <p:nvPr>
            <p:ph type="body" idx="1"/>
          </p:nvPr>
        </p:nvSpPr>
        <p:spPr>
          <a:xfrm>
            <a:off x="391887" y="2366962"/>
            <a:ext cx="8047920" cy="409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АМИЛЛЕНАРИСТЫ РАЗДЕЛЯЮТ ОТКР 19 И 20 ВО ВТОРОМ ПРИШСТВИИ ИИСУСА ХРИСТА. ТАКЖЕ КАК И ЗАТОЧЕНИЕ САТАНЫ ОТКР 20:1-3. ПОЧЕМУТО АМЕЛЛИНАРИСТЫ ГОВОРЯЧ ЧТО ОТКР 20 ГОВОРИТ О ПЕРВОМ ПРИШЕСТВИИ ХРИСТА И ОГРАНИЧИВАЕТ САТАНУ ТОЛЬКО В ТОМ ЧТО ОН НЕ МОЖЕТ БОЛЬШЕ ОБОЛЬЩАТЬ НАРОДЫ. НО И ЗДЕСЬ ВОЗНИКАЕТ СЛОЖНОСТЬ С ТОЛКОВАНИЕМ ОТКР 12 И 13.</a:t>
            </a:r>
            <a:endParaRPr sz="2400" b="1" dirty="0"/>
          </a:p>
        </p:txBody>
      </p:sp>
      <p:pic>
        <p:nvPicPr>
          <p:cNvPr id="666" name="Google Shape;666;p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8116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7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ВОЗРАЖЕНИЯ ПРОТИВ АМИЛЛЕНАРИЗМА </a:t>
            </a:r>
            <a:endParaRPr sz="6000" b="1"/>
          </a:p>
        </p:txBody>
      </p:sp>
      <p:sp>
        <p:nvSpPr>
          <p:cNvPr id="665" name="Google Shape;665;p87"/>
          <p:cNvSpPr txBox="1">
            <a:spLocks noGrp="1"/>
          </p:cNvSpPr>
          <p:nvPr>
            <p:ph type="body" idx="1"/>
          </p:nvPr>
        </p:nvSpPr>
        <p:spPr>
          <a:xfrm>
            <a:off x="391887" y="2366962"/>
            <a:ext cx="8047920" cy="409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b="1" dirty="0"/>
              <a:t>НА ОСНОВАНИИ ОТКР 20:4 АМЕЛЛИНАРИСТЫ УЧАТ ЧТО СВЯТЫЕ ЦАРСТВУЮТ УЖЕ СЕЙЧАС</a:t>
            </a:r>
          </a:p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НО ТАКАЯ ИНТЕРПРЕТАЦИЯ ПРОТИВОРЕЧИТ </a:t>
            </a:r>
            <a:r>
              <a:rPr lang="ru-RU" sz="2400" dirty="0"/>
              <a:t>ОТКР 5:10 И 6:9-11 </a:t>
            </a:r>
            <a:r>
              <a:rPr lang="ru-RU" sz="2400" b="1" dirty="0"/>
              <a:t>А ЦЕРКОВЬ ПОКАЗАНА КАК ТАКАЯ ЧТО ПОСТОЯННО ПЕРЕНОСИТ ПРЕСЛЕДОВАНИЯ И ИСПЫТАНИЯ </a:t>
            </a:r>
            <a:r>
              <a:rPr lang="ru-RU" sz="2400" dirty="0"/>
              <a:t>ОТКР 2-3</a:t>
            </a:r>
            <a:r>
              <a:rPr lang="ru-RU" sz="2400" b="1" dirty="0"/>
              <a:t>.</a:t>
            </a:r>
          </a:p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b="1" dirty="0"/>
              <a:t>ЦЕРКОВЬ НЕ ЦАРСТВУЕТ СЕЙЧАС, НО ЕЙ БЫЛО ОБЕЩАНО, ЧТО ОНА БУДЕТ В БУДУЩЕМ </a:t>
            </a:r>
            <a:r>
              <a:rPr lang="ru-RU" dirty="0"/>
              <a:t>ОТКР 2:26-27 И 3:21</a:t>
            </a:r>
            <a:endParaRPr sz="2400" dirty="0"/>
          </a:p>
        </p:txBody>
      </p:sp>
      <p:pic>
        <p:nvPicPr>
          <p:cNvPr id="666" name="Google Shape;666;p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3551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87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ВОЗРАЖЕНИЯ ПРОТИВ АМИЛЛЕНАРИЗМА </a:t>
            </a:r>
            <a:endParaRPr sz="6000" b="1"/>
          </a:p>
        </p:txBody>
      </p:sp>
      <p:sp>
        <p:nvSpPr>
          <p:cNvPr id="665" name="Google Shape;665;p87"/>
          <p:cNvSpPr txBox="1">
            <a:spLocks noGrp="1"/>
          </p:cNvSpPr>
          <p:nvPr>
            <p:ph type="body" idx="1"/>
          </p:nvPr>
        </p:nvSpPr>
        <p:spPr>
          <a:xfrm>
            <a:off x="391887" y="2366962"/>
            <a:ext cx="8047920" cy="4099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171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КАК МЫ ВИДИМ, ЦЕРКОВЬ ИСПЫТЫВАЕТ ПРИТЕСНЕНИЯ И ПРЕСЛЕДОВАНИЯ ОТКР 2-3, А НЕ ЦАРСТВУЕТ КАК ГОВОРИТСЯ В ОТКР 20:4</a:t>
            </a:r>
            <a:endParaRPr dirty="0"/>
          </a:p>
          <a:p>
            <a:pPr marL="228600" lvl="0" indent="-217169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 dirty="0"/>
              <a:t>ОТКР 20:4-5 ТОЛКУЕТСЯ КАК ДУХОВНОЕ ВОСКРЕСЕНИЕ КО СПАСЕНИЮ И ВОЗРОЖДЕНИЮ, НО ГРЕЧЕСКОЕ СЛОВО «ВОЗВРАТИЛИСЬ К ЖИЗНИ» НЕ ИМЕЕТ ЗНАЧЕНИЕ ДУХОВНОГО ВОЗРОЖДЕНИЯ</a:t>
            </a:r>
            <a:endParaRPr sz="2400" b="1" dirty="0"/>
          </a:p>
        </p:txBody>
      </p:sp>
      <p:pic>
        <p:nvPicPr>
          <p:cNvPr id="666" name="Google Shape;666;p8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9.1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2961800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25884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714375" y="365761"/>
            <a:ext cx="10758488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1"/>
          </p:nvPr>
        </p:nvSpPr>
        <p:spPr>
          <a:xfrm>
            <a:off x="261257" y="2181498"/>
            <a:ext cx="8452136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ru-RU" sz="2400" b="1" dirty="0"/>
              <a:t>ВЕРУЮЩИЙ ПОСЛЕ СМЕРТИ Исаия 25:8 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■"/>
            </a:pPr>
            <a:r>
              <a:rPr lang="ru-RU" sz="2400" b="1" dirty="0"/>
              <a:t>ВЕРУЮЩИЙ ВНЕ ОСУЖДЕНИЯ </a:t>
            </a:r>
            <a:r>
              <a:rPr lang="ru-RU" sz="2400" dirty="0"/>
              <a:t>РИМ 8:1</a:t>
            </a:r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■"/>
            </a:pPr>
            <a:r>
              <a:rPr lang="ru-RU" sz="2400" b="1" dirty="0"/>
              <a:t>НЕТ ПРИЧИНЫ БОЯТЬСЯ СМЕРТИ </a:t>
            </a:r>
            <a:r>
              <a:rPr lang="ru-RU" sz="2400" dirty="0"/>
              <a:t>РИМ 8:18, 8:38-39, ЕВРЕЯМ 2:14-15.</a:t>
            </a:r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■"/>
            </a:pPr>
            <a:r>
              <a:rPr lang="ru-RU" sz="2400" b="1" dirty="0"/>
              <a:t>ЛУЧШЕЕ СОСТОЯНИЕ  </a:t>
            </a:r>
            <a:r>
              <a:rPr lang="ru-RU" sz="2400" dirty="0"/>
              <a:t>2 КОР 5:8; ФИЛ 1:22-24 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Char char="■"/>
            </a:pPr>
            <a:r>
              <a:rPr lang="ru-RU" sz="2400" b="1" dirty="0"/>
              <a:t>СРАЗУ ЖЕ С ГОСПОДОМ  </a:t>
            </a:r>
            <a:r>
              <a:rPr lang="ru-RU" sz="2400" dirty="0"/>
              <a:t>ЛК 23:43</a:t>
            </a:r>
            <a:endParaRPr dirty="0"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1600"/>
              </a:spcAft>
              <a:buSzPts val="2400"/>
              <a:buChar char="■"/>
            </a:pPr>
            <a:r>
              <a:rPr lang="ru-RU" sz="2400" b="1" dirty="0"/>
              <a:t>РАДОСТЬ И УСПОКОЕНИЕ  </a:t>
            </a:r>
            <a:r>
              <a:rPr lang="ru-RU" sz="2400" dirty="0"/>
              <a:t>ОТКР 14:13</a:t>
            </a:r>
            <a:endParaRPr dirty="0"/>
          </a:p>
        </p:txBody>
      </p:sp>
      <p:pic>
        <p:nvPicPr>
          <p:cNvPr id="138" name="Google Shape;138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599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5"/>
          <p:cNvSpPr txBox="1">
            <a:spLocks noGrp="1"/>
          </p:cNvSpPr>
          <p:nvPr>
            <p:ph type="title"/>
          </p:nvPr>
        </p:nvSpPr>
        <p:spPr>
          <a:xfrm>
            <a:off x="1" y="326572"/>
            <a:ext cx="12030890" cy="158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ВЗГЛЯДЫ НА 1000-ЛЕТНЕЕ ЦАРСТВО</a:t>
            </a:r>
            <a:endParaRPr sz="6000" b="1"/>
          </a:p>
        </p:txBody>
      </p:sp>
      <p:sp>
        <p:nvSpPr>
          <p:cNvPr id="651" name="Google Shape;651;p85"/>
          <p:cNvSpPr txBox="1">
            <a:spLocks noGrp="1"/>
          </p:cNvSpPr>
          <p:nvPr>
            <p:ph type="body" idx="1"/>
          </p:nvPr>
        </p:nvSpPr>
        <p:spPr>
          <a:xfrm>
            <a:off x="913773" y="2560320"/>
            <a:ext cx="7526033" cy="323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257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АМИЛЛЕНАРИЗМ </a:t>
            </a:r>
            <a:endParaRPr dirty="0"/>
          </a:p>
          <a:p>
            <a:pPr marL="228600" lvl="0" indent="-25257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ПОСТМИЛЛЕНАРИЗМ</a:t>
            </a:r>
            <a:endParaRPr sz="4300" b="1" dirty="0"/>
          </a:p>
          <a:p>
            <a:pPr marL="228600" lvl="0" indent="-25257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ПРЕМИЛЛЕНАРИЗМ </a:t>
            </a:r>
            <a:endParaRPr dirty="0"/>
          </a:p>
        </p:txBody>
      </p:sp>
      <p:pic>
        <p:nvPicPr>
          <p:cNvPr id="652" name="Google Shape;652;p8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7318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1" name="Google Shape;671;p88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ПОСТМИЛЛЕНАРИЗМ</a:t>
            </a:r>
            <a:endParaRPr sz="6000"/>
          </a:p>
        </p:txBody>
      </p:sp>
      <p:sp>
        <p:nvSpPr>
          <p:cNvPr id="672" name="Google Shape;672;p88"/>
          <p:cNvSpPr txBox="1">
            <a:spLocks noGrp="1"/>
          </p:cNvSpPr>
          <p:nvPr>
            <p:ph type="body" idx="1"/>
          </p:nvPr>
        </p:nvSpPr>
        <p:spPr>
          <a:xfrm>
            <a:off x="483327" y="2103120"/>
            <a:ext cx="7956480" cy="36880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ru-RU" sz="2000" b="1" dirty="0"/>
              <a:t>ЭТОТ ВЗГЛЯД, КАК И АМИЛЛЕНАРИЗМ, УЧИТ, ЧТО 1000-ЛЕТНЕЕ ЦАРСТВО </a:t>
            </a:r>
            <a:r>
              <a:rPr lang="ru-RU" sz="2000" dirty="0"/>
              <a:t>ОТКР 20 </a:t>
            </a:r>
            <a:r>
              <a:rPr lang="ru-RU" sz="2000" b="1" dirty="0"/>
              <a:t>ПРОИЗОЙДЕТ МЕЖДУ ПЕРВЫМ И ВТОРЫМ ПРИШЕСТВИЕМ ИИСУСА ХРИСТА.  </a:t>
            </a:r>
            <a:endParaRPr sz="2000" dirty="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600"/>
              <a:buChar char="●"/>
            </a:pPr>
            <a:r>
              <a:rPr lang="ru-RU" sz="2000" b="1" dirty="0"/>
              <a:t>ЧЕРЕЗ ПРАВЛЕНИЕ ХРИСТА С НЕБА И ДЕЙСТВИЕ ДУХА СВЯТОГО ЦАРСТВО, НАЧАВШЕЕСЯ С МАЛОГО, РАСПРОСТРАНЯЕТСЯ И СТАНОВИТСЯ ДОМИНИРУЮЩИМ НА ВСЕЙ ЗЕМЛЕ</a:t>
            </a:r>
            <a:r>
              <a:rPr lang="en-US" sz="2000" b="1" dirty="0"/>
              <a:t> </a:t>
            </a:r>
            <a:r>
              <a:rPr lang="ru-RU" sz="2000" dirty="0"/>
              <a:t>ПС 71, ИСАИИ 65:17-25 И МАТФ 28:19-20</a:t>
            </a:r>
            <a:endParaRPr sz="2000" dirty="0"/>
          </a:p>
          <a:p>
            <a:pPr marL="228600" lvl="0" indent="-2032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600"/>
              <a:buChar char="●"/>
            </a:pPr>
            <a:r>
              <a:rPr lang="ru-RU" sz="2000" b="1" dirty="0"/>
              <a:t>НЕ ТОЛЬКО МНОГИЕ СПАСУТСЯ, НО ТАКЖЕ ПОЛИТИЧЕСКИЕ И СОЦИАЛЬНЫЕ СИСТЕМЫ БУДУТ ТРАНСФОРМИРОВАНЫ, И НАСТУПИТ ЗОЛОТАЯ ЭРА БЛАГОПОЛУЧИЯ, ПРОЦВЕТАНИЯ И ГАРМОНИИ.  ОТКРОВЕНИЕ 20:1-6 - ЭТО СОБЫТИЯ НАСТОЯЩЕГО. </a:t>
            </a:r>
            <a:endParaRPr sz="2000" dirty="0"/>
          </a:p>
        </p:txBody>
      </p:sp>
      <p:pic>
        <p:nvPicPr>
          <p:cNvPr id="673" name="Google Shape;673;p8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8" name="Google Shape;678;p89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6067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ВОЗРАЖЕНИЯ ПРОТИВ ПОСТМЕЛЛЕНАРИЗМА </a:t>
            </a:r>
            <a:endParaRPr sz="6000" b="1"/>
          </a:p>
        </p:txBody>
      </p:sp>
      <p:sp>
        <p:nvSpPr>
          <p:cNvPr id="679" name="Google Shape;679;p89"/>
          <p:cNvSpPr txBox="1">
            <a:spLocks noGrp="1"/>
          </p:cNvSpPr>
          <p:nvPr>
            <p:ph type="body" idx="1"/>
          </p:nvPr>
        </p:nvSpPr>
        <p:spPr>
          <a:xfrm>
            <a:off x="339635" y="2207624"/>
            <a:ext cx="8100172" cy="358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900"/>
              <a:buChar char="●"/>
            </a:pPr>
            <a:r>
              <a:rPr lang="ru-RU" sz="1900" b="1"/>
              <a:t>2 ТИМОФЕЮ 3:1-13 И ЛУКИ 18:8 ГОВОРЯТ, ЧТО СОСТОЯНИЕ ЧЕЛОВЕЧЕСТВА БУДЕТ ДУХОВНО УХУДШАТЬСЯ, А ВЕРА БУДЕТ ОТСУТСТВОВАТЬ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900"/>
              <a:buChar char="●"/>
            </a:pPr>
            <a:r>
              <a:rPr lang="ru-RU" sz="1900" b="1"/>
              <a:t>ПСАЛОМ 71, ИСАИИИ 11 И ЗАХАРИИ 14 И ДРУГИЕ ВЕТХОЗАВЕТНИИ ОТРЫВКИ НЕ ГОВОРЯТ, ЧТО ЦАРСТВО БОЖИЕ НАСТУПИТ СИЛАМИ ЛЮДЕЙ, НО ПРОИЗОЙДЕТ ЧЕРЕЗ ВМЕШАТЕЛЬСТВО ГОСПОДА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900"/>
              <a:buChar char="●"/>
            </a:pPr>
            <a:r>
              <a:rPr lang="ru-RU" sz="1900" b="1"/>
              <a:t>И, КАК МЫ ВИДИМ, 2 ТЫСЯЧИ ЛЕТ ЦЕРКВИ ТАК И НЕ ПРИВЕЛИ К ЗОЛОТОЙ ЭРЕ ПРОЦВЕТАНИЯ, ГАРМОНИИ И БЛАГОПОЛУЧИЯ ВО ВСЕМ МИРЕ. И ХОТЯ ЕВРОПА ПЕРЕЖИЛА РЕФОРМАЦИЮ, А АМЕРИКА ВЕЛИКОЕ ПРОБУЖДЕНИЕ, СЕЙЧАС ТАМ НАБЛЮДАЕТСЯ ДУХОВНОЕ ОХЛАЖДЕНИЕ. </a:t>
            </a:r>
            <a:endParaRPr sz="1900" b="1"/>
          </a:p>
        </p:txBody>
      </p:sp>
      <p:pic>
        <p:nvPicPr>
          <p:cNvPr id="680" name="Google Shape;680;p8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9.</a:t>
            </a:r>
            <a:r>
              <a:rPr lang="ru-RU" sz="3600" b="1" dirty="0">
                <a:solidFill>
                  <a:schemeClr val="dk1"/>
                </a:solidFill>
              </a:rPr>
              <a:t>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57573956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22625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0" name="Google Shape;650;p85"/>
          <p:cNvSpPr txBox="1">
            <a:spLocks noGrp="1"/>
          </p:cNvSpPr>
          <p:nvPr>
            <p:ph type="title"/>
          </p:nvPr>
        </p:nvSpPr>
        <p:spPr>
          <a:xfrm>
            <a:off x="1" y="326572"/>
            <a:ext cx="12030890" cy="1580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ВЗГЛЯДЫ НА 1000-ЛЕТНЕЕ ЦАРСТВО</a:t>
            </a:r>
            <a:endParaRPr sz="6000" b="1"/>
          </a:p>
        </p:txBody>
      </p:sp>
      <p:sp>
        <p:nvSpPr>
          <p:cNvPr id="651" name="Google Shape;651;p85"/>
          <p:cNvSpPr txBox="1">
            <a:spLocks noGrp="1"/>
          </p:cNvSpPr>
          <p:nvPr>
            <p:ph type="body" idx="1"/>
          </p:nvPr>
        </p:nvSpPr>
        <p:spPr>
          <a:xfrm>
            <a:off x="913773" y="2560320"/>
            <a:ext cx="7526033" cy="32308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52571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АМИЛЛЕНАРИЗМ </a:t>
            </a:r>
            <a:endParaRPr dirty="0"/>
          </a:p>
          <a:p>
            <a:pPr marL="228600" lvl="0" indent="-25257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ПОСТМИЛЛЕНАРИЗМ</a:t>
            </a:r>
            <a:endParaRPr sz="4300" b="1" dirty="0"/>
          </a:p>
          <a:p>
            <a:pPr marL="228600" lvl="0" indent="-252571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4300" b="1" dirty="0"/>
              <a:t>ПРЕМИЛЛЕНАРИЗМ </a:t>
            </a:r>
            <a:endParaRPr dirty="0"/>
          </a:p>
        </p:txBody>
      </p:sp>
      <p:pic>
        <p:nvPicPr>
          <p:cNvPr id="652" name="Google Shape;652;p8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3438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wentieth Century"/>
              <a:buNone/>
            </a:pPr>
            <a:r>
              <a:rPr lang="ru-RU" sz="8500"/>
              <a:t> </a:t>
            </a:r>
            <a:r>
              <a:rPr lang="ru-RU" sz="6000" b="1"/>
              <a:t>ПРЕМИЛЛЕНАРИЗМ</a:t>
            </a:r>
            <a:endParaRPr sz="600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/>
              <a:t>ОСНОВАН НА ИСТОРИКО-ГРАММАТИЧЕСКОМ МЕТОДЕ И ИНТЕРПРЕТИРУЕТ БУКВАЛЬНО СОБЫТИЯ БУДУЩЕГО И ПРОРОЧЕСТВ. БУКВАЛЬНОЕ ТОЛКОВАНИЕ 70 СЕДЬМИН ИЗ КНИГИ ДАНИИЛА 9:27 И ОТКРОВЕНИЕ 6-16.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Char char="●"/>
            </a:pPr>
            <a:r>
              <a:rPr lang="ru-RU" sz="2200" b="1"/>
              <a:t>ВСЕ ПРЕМИЛЛЕНАРИСТЫ СОГЛАШАЮТСЯ, ЧТО 1000—ЛЕТНЕЕ ЦАРСТВО НАСТУПИТ В БУДУЩЕМ И БУДЕТ БУКВАЛЬНЫМ ЦАРСТВОМ НА ЗЕМЛЕ С ФИЗИЧЕСКИМ ПРАВЛЕНИЕМ ХРИСТА ИЗ ИЕРУСАЛИМА С ПРЕСТОЛА ДАВИДА. </a:t>
            </a:r>
            <a:endParaRPr sz="2200" b="1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91"/>
          <p:cNvSpPr txBox="1">
            <a:spLocks noGrp="1"/>
          </p:cNvSpPr>
          <p:nvPr>
            <p:ph type="title"/>
          </p:nvPr>
        </p:nvSpPr>
        <p:spPr>
          <a:xfrm>
            <a:off x="0" y="352697"/>
            <a:ext cx="12191999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ПОДТВЕРЖДЕНИЯ В ПОЛЬЗУ ПРЕМИЛЛЕНАРИЗМА</a:t>
            </a:r>
            <a:endParaRPr sz="6000" b="1"/>
          </a:p>
        </p:txBody>
      </p:sp>
      <p:sp>
        <p:nvSpPr>
          <p:cNvPr id="693" name="Google Shape;693;p91"/>
          <p:cNvSpPr txBox="1">
            <a:spLocks noGrp="1"/>
          </p:cNvSpPr>
          <p:nvPr>
            <p:ph type="body" idx="1"/>
          </p:nvPr>
        </p:nvSpPr>
        <p:spPr>
          <a:xfrm>
            <a:off x="431075" y="2194561"/>
            <a:ext cx="8008732" cy="41931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57200" lvl="0" indent="-4343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ТАКАЯ ПОЗИЦИЯ ДАЕТ ЯСНОЕ ОБЪЯСНЕНИЕ ПОСЛЕДОВАТЕЛЬНОСТИ СОБЫТИЙ БУДУЩЕГО </a:t>
            </a:r>
            <a:r>
              <a:rPr lang="ru-RU" sz="2400" dirty="0"/>
              <a:t>ОТКР 19:11-21:8</a:t>
            </a:r>
            <a:endParaRPr dirty="0"/>
          </a:p>
          <a:p>
            <a:pPr marL="457200" lvl="0" indent="-4343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ОТКРОВЕНИЕ 20:1-3 - КАК ВИДИМ, СЕЙЧАС САТАНА НЕ СКОВАН, НО ЭТО ОТНОСИТСЯ ТОЛЬКО К БУДУЩЕМУ  </a:t>
            </a:r>
            <a:r>
              <a:rPr lang="ru-RU" sz="2400" dirty="0"/>
              <a:t>2 КОР 4:4; 1 ПЕТРА 5:8;  1ИОАННА 5:19</a:t>
            </a:r>
            <a:endParaRPr dirty="0"/>
          </a:p>
          <a:p>
            <a:pPr marL="457200" lvl="0" indent="-4343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ОТКРОВЕНИЕ 20:4  - «ВОЗВРАТИЛИСЬ К ЖИЗНИ» СКАЗАНО О МУЧЕНИКАХ ВЕЛИКОЙ СКОРБИ, ЧТО ГОВОРИТ ОБ ИХ ФИЗИЧЕСКОМ, А НЕ ДУХОВНОМ ВОСКРЕСЕНИИ. </a:t>
            </a:r>
            <a:endParaRPr dirty="0"/>
          </a:p>
          <a:p>
            <a:pPr marL="457200" lvl="0" indent="-4343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ОТКРОВЕНИЕ 5:20  - «И БУДУТ ЦАРСТВОВАТЬ НА ЗЕМЛЕ»  - ЭТО СКОРЕЕ СОБЫТИЕ БУДУЩЕГО ЧЕМ НЫНЕШНЯЯ РЕАЛЬНОСТЬ </a:t>
            </a:r>
            <a:r>
              <a:rPr lang="ru-RU" sz="2400" dirty="0"/>
              <a:t>ОТКР 2-3</a:t>
            </a:r>
            <a:endParaRPr dirty="0"/>
          </a:p>
          <a:p>
            <a:pPr marL="457200" lvl="0" indent="-4343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НЕКОТОРЫЕ ОТРЫВКОВ ГОВОРЯТ О ПРОМЕЖУТОЧНОМ ЦАРСТВЕ: ИСАИИ 65:17-25, ЗАХАРИИ 14, ИСАИИ 24.</a:t>
            </a:r>
            <a:endParaRPr dirty="0"/>
          </a:p>
          <a:p>
            <a:pPr marL="457200" lvl="0" indent="-33909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Font typeface="Twentieth Century"/>
              <a:buNone/>
            </a:pPr>
            <a:endParaRPr sz="2400" b="1" dirty="0"/>
          </a:p>
        </p:txBody>
      </p:sp>
      <p:pic>
        <p:nvPicPr>
          <p:cNvPr id="694" name="Google Shape;694;p9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ОТРЫВОК ИЗ ДАНИИЛА 9:24-27 СЧИТАЕТСЯ ОДНИМ ИЗ САМЫХ ВАЖНЫХ ПРОРОЧЕСКИХ ОТРЫВКОВ БИБЛИИ И ПО ПРАВУ НАЗЫВАЕТСЯ «ХРЕБТОМ БУДУЩИХ СОБЫТИЙ».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ДРУГИЕ БИБЛЕЙСКИЕ ОТРЫВКИ ПОЛАГАЮТСЯ ИЛИ ССЫЛАЮЬСЯ НА ДАНИИЛА </a:t>
            </a:r>
            <a:r>
              <a:rPr lang="ru-RU" sz="2200" dirty="0"/>
              <a:t>МАТФ 24:15, 1ФЕС 2, ОТКР 11-13. </a:t>
            </a:r>
            <a:r>
              <a:rPr lang="ru-RU" sz="2200" b="1" dirty="0"/>
              <a:t>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2125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ДАНИИЛА 9:2 И ИЕРЕМИИ 25:12, 29:10 НА ОСНОВАНИИ ЛЕВИТ 25 ГДЕ ГОВОРИТСЯ ЧТО ЗЕМЛЯ ДОЛЖНА ПОКОИТЬСЯ КАЖДЫЙ 7 ГОД. НО ИЗРАИЛЬ ПОСТОЯННО НАРУШАЛ ЭТУ ЗАПОВЕДЬ И ПОТОМУ ЕВРЕИ БЫЛИ ИЗГНАНЫ В ВАВИЛОН НА 70 ЛЕТ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КОГДА ДАНИИЛ ОСОЗНАЛ ПРОРОЧЕСТВО ИЗ ИЕРЕМИИ ТО ОН МОЛИЛСЯ И ЗАСТУПАЛСЯ В МОЛИТВЕ ЗА ИЗРАИЛЬ ДАНИИЛА 9:3-19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2369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34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/>
              <a:t>УЧЕНИЕ О ПОСЛЕДНЕМ ВРЕМЕНИ</a:t>
            </a:r>
            <a:r>
              <a:rPr lang="ru-RU" b="1"/>
              <a:t>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>
                <a:solidFill>
                  <a:schemeClr val="dk1"/>
                </a:solidFill>
              </a:rPr>
              <a:t>ПРОФЕССОР СЕРГЕЙ ПЕРЕВЫШКО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>
                <a:solidFill>
                  <a:schemeClr val="dk1"/>
                </a:solidFill>
              </a:rPr>
              <a:t>АВГУСТ 2020 2.1</a:t>
            </a:r>
            <a:endParaRPr sz="3600" b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72990883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10.1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665600161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442539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НО ЧТО ОЗНАЧАЮТ 70 СЕДЬМИ? В ЕВРЕЙСКОМ ТЕКСТЕ 70 ПО 70. ДРУГИМИ СЛОВАМИ РЕЧЬ ИДЕТ О 490 ГОДАХ.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ЗА ЭТОТ ПЕРИОД ДОЛЖНО ПРОИЗОЙТИ 6 ВЕЩЕЙ: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ЗАКОНЧИТСЯ ПРЕГРЕШЕНИЕ 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ГРЕХУ БУДЕТ ПОЛОЖЕН КОНЕЦ 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ИСКУПЛЕННЫ ПРЕГРЕШЕНИЯ 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НАСТУПИТ ВЕЧНАЯ ПРАВЕДНОСТЬ 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ЗАПЕЧАТАНЫ БУДУТ ВИДЕНИЯ И ПРОРОЧЕСТВА 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ПОМАЗАНО БУДЕТ СВЯТОЕ МЕСТО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endParaRPr sz="17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1453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ПЕРВЫХ ТРИ АСПЕКТА ИМЕЮТ ДЕЛО С ГРЕХОМ, А ТРИ ПОСЛЕДНИХ С БЛАГОСЛОВЕНИЕМ, КОТОРЫЕ БОГ ПРИГОТОВИЛ:</a:t>
            </a:r>
          </a:p>
          <a:p>
            <a:pPr marL="685800" lvl="1" indent="-228600">
              <a:spcBef>
                <a:spcPts val="0"/>
              </a:spcBef>
              <a:buSzPts val="2200"/>
              <a:buChar char="●"/>
            </a:pPr>
            <a:r>
              <a:rPr lang="ru-RU" sz="1700" b="1" dirty="0"/>
              <a:t>НАСТУПЛЕНИЕ МИССИАНСКОГО ЦАРСТВА </a:t>
            </a:r>
          </a:p>
          <a:p>
            <a:pPr marL="685800" lvl="1" indent="-228600">
              <a:spcBef>
                <a:spcPts val="0"/>
              </a:spcBef>
              <a:buSzPts val="2200"/>
              <a:buChar char="●"/>
            </a:pPr>
            <a:r>
              <a:rPr lang="ru-RU" sz="1700" b="1" dirty="0"/>
              <a:t>ИСПОЛНЕНИЕ ВСЕХ БИБЛЕЙСКИХ ПРОРОЧЕСТВ</a:t>
            </a:r>
          </a:p>
          <a:p>
            <a:pPr marL="685800" lvl="1" indent="-228600">
              <a:spcBef>
                <a:spcPts val="0"/>
              </a:spcBef>
              <a:buSzPts val="2200"/>
              <a:buChar char="●"/>
            </a:pPr>
            <a:r>
              <a:rPr lang="ru-RU" sz="1700" b="1" dirty="0"/>
              <a:t>БЛАГОСЛОВЕНИЕ ХРАМА В ИЕРУСАЛИМЕ </a:t>
            </a:r>
          </a:p>
          <a:p>
            <a:pPr marL="228600" indent="-228600">
              <a:spcBef>
                <a:spcPts val="0"/>
              </a:spcBef>
              <a:buSzPts val="2200"/>
            </a:pPr>
            <a:r>
              <a:rPr lang="ru-RU" sz="2200" b="1" dirty="0"/>
              <a:t>ТРИ ПЕРВЫХ СТАЛИ ВОЗМОЖНЫМИ БЛАГОДАРЯ СОВЕРШЕННОМУ ИИСУСОМ ХРИСТОМ НА КРЕСТЕ, А ТРИ ПОСЛЕДНИЕ ОСУЩЕСТВЯТСЯ ВО ВТОРОМ ПРИШЕСТИИ ХРИСТА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2152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НАЧАЛОМ ДЛЯ ОТСЧЕТА 70 СЕДЬМИН СЛУЖИТ УКАЗ О ВОСТАНОВЛЕНИИ ИЕРУСАЛИМИ </a:t>
            </a:r>
            <a:r>
              <a:rPr lang="ru-RU" sz="2200" dirty="0"/>
              <a:t>ДАНИИЛА 9:25 </a:t>
            </a:r>
            <a:r>
              <a:rPr lang="ru-RU" sz="2200" b="1" dirty="0"/>
              <a:t>И </a:t>
            </a:r>
            <a:r>
              <a:rPr lang="ru-RU" sz="2200" dirty="0"/>
              <a:t>НЕЕМИИ 2:1-8</a:t>
            </a:r>
            <a:r>
              <a:rPr lang="ru-RU" sz="2200" b="1" dirty="0"/>
              <a:t>.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ВЕСЬ ПЕРИОД 70. СЕДЬМИН ДЕЛИТСЯ НА 7, 62 И 1. ТАКИМ ОБРАЗОМ 69 СЕДЬМИН РАВНЫ 483 ГОДАМ. ТАКИМ ОБРАЗОМ МЫ МОЖЕМ ГОВОРИТЬ О ТОЧНОЙ ДАТЕ ПРЕДСКАЗАВШЕЙ ВРЕМЯ РАСПЯТИЯ ХРИСТА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ДАНИИЛА 9:26 ГОВОРИТ О ПОСЛЕДУЮЩИХ СОБЫТИЯХ ПОСЛЕ РАСПЯТИЯ, А ИМЕННО РАЗРУШЕНИЕ ИЕРУСАЛИМА </a:t>
            </a:r>
            <a:r>
              <a:rPr lang="ru-RU" sz="2200" dirty="0"/>
              <a:t>ЛУКИ 21:20-24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9480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ПРЕДСКАЗАНИЕ СМЕРТИ И РАСПЯТИЯ ХРИСТА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ЦАРСКИЕ ДИКРЕТЫ О ВОСТАНОВЛЕНИИ ИЕРУСАЛИМА И ХРАМА </a:t>
            </a:r>
          </a:p>
          <a:p>
            <a:pPr marL="795528" lvl="1" indent="-338328" defTabSz="420624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29 Октября 539 года указ Кира о возвращении Евреев в Палестину (2 </a:t>
            </a:r>
            <a:r>
              <a:rPr lang="ru-RU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Парап</a:t>
            </a: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. 36:22–23; Ездра 1:1–4; 6:3–5).</a:t>
            </a:r>
          </a:p>
          <a:p>
            <a:pPr marL="795528" lvl="1" indent="-338328" defTabSz="420624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Декрет Дария 519/18 был лишь подтверждением указа Кира Ездра 5:3-6:12.</a:t>
            </a:r>
          </a:p>
          <a:p>
            <a:pPr marL="795528" lvl="1" indent="-338328" defTabSz="420624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Указ </a:t>
            </a:r>
            <a:r>
              <a:rPr lang="ru-RU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Артаксеркса</a:t>
            </a: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458/457, упомянутый у Ездры 7:11-26 имеет так же возражения.</a:t>
            </a:r>
          </a:p>
          <a:p>
            <a:pPr marL="795528" lvl="1" indent="-338328" defTabSz="420624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Указ </a:t>
            </a:r>
            <a:r>
              <a:rPr lang="ru-RU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Артаксеркса</a:t>
            </a: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от 5 марта 444 года, упомянутый в </a:t>
            </a:r>
            <a:r>
              <a:rPr lang="ru-RU" sz="1800" b="1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Ниемии</a:t>
            </a:r>
            <a:r>
              <a:rPr lang="ru-RU" sz="18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2:1-8 является наиболее вероятным по ряду причин.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endParaRPr sz="17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362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9" name="Google Shape;719;p95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720" name="Google Shape;720;p95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 sz="2400" b="1" dirty="0"/>
          </a:p>
        </p:txBody>
      </p:sp>
      <p:pic>
        <p:nvPicPr>
          <p:cNvPr id="721" name="Google Shape;721;p9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Group 47">
            <a:extLst>
              <a:ext uri="{FF2B5EF4-FFF2-40B4-BE49-F238E27FC236}">
                <a16:creationId xmlns:a16="http://schemas.microsoft.com/office/drawing/2014/main" id="{597DE512-128B-5641-8BC1-2B6E4A897A6D}"/>
              </a:ext>
            </a:extLst>
          </p:cNvPr>
          <p:cNvGrpSpPr/>
          <p:nvPr/>
        </p:nvGrpSpPr>
        <p:grpSpPr>
          <a:xfrm>
            <a:off x="1750741" y="2366962"/>
            <a:ext cx="5553308" cy="3543185"/>
            <a:chOff x="-127000" y="-88900"/>
            <a:chExt cx="11536281" cy="7381626"/>
          </a:xfrm>
        </p:grpSpPr>
        <p:pic>
          <p:nvPicPr>
            <p:cNvPr id="6" name="pasted-image.png">
              <a:extLst>
                <a:ext uri="{FF2B5EF4-FFF2-40B4-BE49-F238E27FC236}">
                  <a16:creationId xmlns:a16="http://schemas.microsoft.com/office/drawing/2014/main" id="{636E2331-8A46-FE42-AEE4-97E63743C60C}"/>
                </a:ext>
              </a:extLst>
            </p:cNvPr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0" y="0"/>
              <a:ext cx="11282282" cy="7051427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0C8307B-2727-A640-8BE8-0539254C8F43}"/>
                </a:ext>
              </a:extLst>
            </p:cNvPr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-127000" y="-88900"/>
              <a:ext cx="11536282" cy="7381627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96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 sz="6000" dirty="0"/>
              <a:t> </a:t>
            </a:r>
            <a:r>
              <a:rPr lang="ru-RU" sz="6000" b="1" dirty="0"/>
              <a:t>ПРОРОЧЕСКИЙ ГОД В 360 ДНЕЙ </a:t>
            </a:r>
            <a:endParaRPr sz="6000" dirty="0"/>
          </a:p>
        </p:txBody>
      </p:sp>
      <p:sp>
        <p:nvSpPr>
          <p:cNvPr id="727" name="Google Shape;727;p96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defTabSz="379729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2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принятая практика в Египте, Индии, </a:t>
            </a:r>
            <a:r>
              <a:rPr lang="ru-RU" sz="21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Асирии</a:t>
            </a:r>
            <a:r>
              <a:rPr lang="ru-RU" sz="2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Вавилоне и Греции.</a:t>
            </a:r>
          </a:p>
          <a:p>
            <a:pPr marL="285750" lvl="0" indent="-285750" defTabSz="379729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2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Даниила 9:27, 7:24-25 и 12:7 были посчитаны Апостолом </a:t>
            </a:r>
            <a:r>
              <a:rPr lang="ru-RU" sz="21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Иоаном</a:t>
            </a:r>
            <a:r>
              <a:rPr lang="ru-RU" sz="2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по 360 дней и равняются 1260 </a:t>
            </a:r>
            <a:r>
              <a:rPr lang="ru-RU" sz="2100" dirty="0" err="1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Отк</a:t>
            </a:r>
            <a:r>
              <a:rPr lang="ru-RU" sz="2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12:6, 11:2-3 и 13:5.</a:t>
            </a:r>
          </a:p>
          <a:p>
            <a:pPr marL="285750" lvl="0" indent="-285750" defTabSz="379729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2100" dirty="0">
                <a:solidFill>
                  <a:schemeClr val="tx2">
                    <a:lumMod val="20000"/>
                    <a:lumOff val="8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потоп, который начался 7 дня 2 месяца Быт. 7:11 и закончился 7 дня 7 месяца Быт. 8:4 длился точно 5 месяцев и равен 150 дням, так же подтверждает расчет с месяцем в 30 дней равным пророческому году в 360 дней.</a:t>
            </a:r>
          </a:p>
        </p:txBody>
      </p:sp>
      <p:pic>
        <p:nvPicPr>
          <p:cNvPr id="728" name="Google Shape;728;p9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90016" lvl="0" indent="-390016" defTabSz="484886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 Разница между 444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B.C.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A.D. 33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составляет 476 привычных нам лет. Умножив 476 на 365.24219879 или 365 дней, 5 часов, 48 минут, 45.975 секунд, мы получим 173,855 дней, 6 часов, 52 минуты, 44 секунды, или 173,855 дней. </a:t>
            </a:r>
          </a:p>
          <a:p>
            <a:pPr marL="390016" lvl="0" indent="-390016" defTabSz="484886">
              <a:spcBef>
                <a:spcPts val="0"/>
              </a:spcBef>
              <a:buFont typeface="Wingdings" pitchFamily="2" charset="2"/>
              <a:buChar char="§"/>
              <a:defRPr sz="1800">
                <a:solidFill>
                  <a:srgbClr val="000000"/>
                </a:solidFill>
              </a:defRPr>
            </a:pP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Разница составляет 25 дней между 444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B.C.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A.D. 33. 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Прибавив 25 дней к 5 Марта 444 </a:t>
            </a:r>
            <a:r>
              <a:rPr lang="en-US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B.C.</a:t>
            </a:r>
            <a:r>
              <a:rPr lang="ru-RU" sz="2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мы получим понедельник 30 Марта 33 или 10 Ниссан дата триумфального входа Иисуса в Иерусалим. Через 4 дня 14 Ниссана или 3 Апреля 33 в пятницу Христос был распят.</a:t>
            </a:r>
            <a:r>
              <a:rPr lang="ru-RU" sz="2000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sz="2000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3004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sted-image.tif">
            <a:extLst>
              <a:ext uri="{FF2B5EF4-FFF2-40B4-BE49-F238E27FC236}">
                <a16:creationId xmlns:a16="http://schemas.microsoft.com/office/drawing/2014/main" id="{71BC7A37-5D81-1643-8AA0-C0690693CD9D}"/>
              </a:ext>
            </a:extLst>
          </p:cNvPr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73405" y="256478"/>
            <a:ext cx="8675649" cy="631159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06968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763793" y="352697"/>
            <a:ext cx="10639313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509451" y="2181498"/>
            <a:ext cx="7930355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СМЕРТЬ </a:t>
            </a:r>
            <a:endParaRPr lang="en-US" sz="3600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ПРОМЕЖУТОЧНОЕ СОСТОЯНИЕ</a:t>
            </a:r>
            <a:endParaRPr lang="en-US" sz="3600" b="1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ВОСКРЕСЕНИЕ</a:t>
            </a:r>
            <a:endParaRPr lang="en-US" sz="3600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АД</a:t>
            </a:r>
            <a:endParaRPr lang="en-US" sz="3600" b="1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НЕБЕСА </a:t>
            </a:r>
            <a:endParaRPr sz="3600" b="1" dirty="0"/>
          </a:p>
        </p:txBody>
      </p:sp>
      <p:pic>
        <p:nvPicPr>
          <p:cNvPr id="124" name="Google Shape;124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518233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10.</a:t>
            </a:r>
            <a:r>
              <a:rPr lang="en-US" sz="3600" b="1" dirty="0">
                <a:solidFill>
                  <a:schemeClr val="dk1"/>
                </a:solidFill>
              </a:rPr>
              <a:t>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19348250"/>
      </p:ext>
    </p:extLst>
  </p:cSld>
  <p:clrMapOvr>
    <a:masterClrMapping/>
  </p:clrMapOvr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ЦАРСТВО БОЖИЕ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ПРЕМИЛЛЕНАРИЗМ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ИЗРАИЛЬ И ЦЕРКОВЬ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ПОРЯДОК ВОСКРЕСЕНИЯ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БУДУЩИЕ СУДЫ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ЗАВЕТЫ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ВРЕМЯ ИСПОЛНЕНИЯ БИБЛЕЙСКИХ ПРОРОЧЕСТВ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ВЗГЛЯДЫ НА ТЫСЯЧЕЛЕТНЕЕ ЦАРСТВО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 dirty="0"/>
              <a:t>СЕМЬДЕСЯТ СЕДЬМИН ПО ДАНИИЛУ </a:t>
            </a:r>
            <a:endParaRPr sz="2100" b="1" dirty="0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 dirty="0"/>
              <a:t>БУДУЩИЕ СОБЫТИЯ </a:t>
            </a:r>
            <a:endParaRPr sz="2100" b="1" dirty="0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6732215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000" b="1" dirty="0"/>
              <a:t>НАРОД О КОТОРОМ ГОВОРИТСЯ В </a:t>
            </a:r>
            <a:r>
              <a:rPr lang="ru-RU" sz="2000" dirty="0"/>
              <a:t>ДАНИИЛА 9:26 </a:t>
            </a:r>
            <a:r>
              <a:rPr lang="ru-RU" sz="2000" b="1" dirty="0"/>
              <a:t>– РИМЛЯНЕ. ПОТОМУ ЧТО ИМЕННО ОНИ ЗАВОЕВАЛИ ИЕРУСАЛИМ И ВОЖДЬ НАРОДА О КОТОРОМ ГОВОРИТСЯ В ЭТОМ ЖЕ ОТРЫВКЕ – АНИХРИСТ, КОТОРЫЙ ЗАКЛЮЧИТ ЗАВЕТ С ИЗРАИЛЕМ НА 7 ЛЕТ И ПОТРЕБУЕТ ПОКЛОНЕНИЯ СЕБЕ КАК БОГУ И ОСКВЕРНИТ ХРАМ </a:t>
            </a:r>
            <a:r>
              <a:rPr lang="ru-RU" sz="2000" dirty="0"/>
              <a:t>ДАНИИЛА 9:27</a:t>
            </a:r>
            <a:r>
              <a:rPr lang="ru-RU" sz="2000" b="1" dirty="0"/>
              <a:t>, </a:t>
            </a:r>
            <a:r>
              <a:rPr lang="ru-RU" sz="2000" dirty="0"/>
              <a:t>ДАНИИЛА 7:8 И 11:36, ЛУКИ 21:24</a:t>
            </a:r>
            <a:r>
              <a:rPr lang="ru-RU" sz="2000" b="1" dirty="0"/>
              <a:t>.</a:t>
            </a:r>
            <a:endParaRPr lang="en-US" sz="2000" b="1" dirty="0"/>
          </a:p>
          <a:p>
            <a:pPr marL="228600" indent="-228600">
              <a:spcBef>
                <a:spcPts val="0"/>
              </a:spcBef>
              <a:buSzPts val="2200"/>
            </a:pPr>
            <a:r>
              <a:rPr lang="ru-RU" sz="2000" b="1" dirty="0"/>
              <a:t>В ПОЛОВИНЕ ЭТОГО ПЕРИОДА АНТИХРИСТ НАРУШИТ ЗАВЕТ И НАЧНЕТ ПРЕСЛЕДОВАТЬ ИЗРАИЛЬ </a:t>
            </a:r>
            <a:r>
              <a:rPr lang="ru-RU" sz="2000" dirty="0"/>
              <a:t>МАТФ 24:15, 2ФЕС 2:3-8</a:t>
            </a:r>
            <a:r>
              <a:rPr lang="ru-RU" sz="2000" b="1" dirty="0"/>
              <a:t> </a:t>
            </a:r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88475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ЕСТЬ ЛИ В ПИСАНИИ ПОДТВЕРЖДЕНИЕ О РАЗРЫВЕ МЕЖДУ 62+7 И 1 СЕДЬМИНАМИ? 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ПРОБЕЛ МЕЖДУ ПЕРВЫМ И ВОТОРЫМ ПРИШЕСТВИЕМ ХРИСТА ЗАХАРИИ 9:9 И МАТФ 21:1-8 – ЗАХАРИИ 9:10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ДАНИИЛА 9:26 ГОВОРИТ О СМЕРТИ ХРИСТА ПОСЛЕ 69 СЕДЬМИНЫ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r>
              <a:rPr lang="ru-RU" sz="1700" b="1" dirty="0"/>
              <a:t>РАЗРУШЕНИЕ ИЕРУСАЛИМА И ХРАМА ПРОИЗОШЛО В 70 ГОДУ ЧЕРЕЗ НЕСКОЛЬКО ДЕСЯТИЛЕТИЙ, А НЕ ЧЕРЕЗ 7 ЛЕТ. ЕСЛИ БЫ ПРОБЕЛА НЕ БЫЛО БЫ ТО РАЗРУШЕНИЕ ДОЛЖНО БЫЛО БЫ НАСТУПИТЬ В 30Х</a:t>
            </a:r>
          </a:p>
          <a:p>
            <a:pPr marL="800100" lvl="1">
              <a:spcBef>
                <a:spcPts val="0"/>
              </a:spcBef>
              <a:buSzPts val="2200"/>
              <a:buFont typeface="+mj-lt"/>
              <a:buAutoNum type="arabicPeriod"/>
            </a:pPr>
            <a:endParaRPr sz="17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41800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СЕМЬДЕСЯТ СЕДЬМИН ПО ДАНИИЛУ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 startAt="4"/>
            </a:pPr>
            <a:r>
              <a:rPr lang="ru-RU" sz="1800" b="1" dirty="0"/>
              <a:t>НЕ ВСЕ 6 ПРЕДСКАЗАНИЙ ИЗ ДАНИИЛА 9:24 ИСПОЛНИЛИСЬ И СПАСЕНИЕ ИЗРАИЛЯ ЕЩЕ НЕ СОВЕРШИЛОСЬ </a:t>
            </a:r>
            <a:r>
              <a:rPr lang="ru-RU" sz="1800" dirty="0"/>
              <a:t>ЗАХАРИИ 12:10 </a:t>
            </a:r>
            <a:r>
              <a:rPr lang="ru-RU" sz="1800" b="1" dirty="0"/>
              <a:t>И </a:t>
            </a:r>
            <a:r>
              <a:rPr lang="ru-RU" sz="1800" dirty="0"/>
              <a:t>РИМ 11:26</a:t>
            </a:r>
            <a:endParaRPr lang="en-US" sz="1800" dirty="0"/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 startAt="4"/>
            </a:pPr>
            <a:r>
              <a:rPr lang="ru-RU" sz="1800" b="1" dirty="0"/>
              <a:t>ПРЕДСКАЗАННОЕ В КНИГЕ ДАНИИЛА 9:27 ЕЩЕ НЕ ИСПОЛНИЛОСЬ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 startAt="4"/>
            </a:pPr>
            <a:r>
              <a:rPr lang="ru-RU" sz="1800" b="1" dirty="0"/>
              <a:t>ВО 2 ПОСЛАНИИ К ФЕСАЛОНИКИЙЦАМ 2, НАПИСАННОЕ В 50 ГОДУ ПАВЕЛ ГОВОРИТ КАК О СОБЫТИИ, КОТОРОЕ ДОЛЖНО БЫЛО ЕЩЕ ПРОИЗОЙТИ </a:t>
            </a:r>
          </a:p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+mj-lt"/>
              <a:buAutoNum type="arabicPeriod" startAt="4"/>
            </a:pPr>
            <a:r>
              <a:rPr lang="ru-RU" sz="1800" b="1" dirty="0"/>
              <a:t>КНИГА ОТКРОВЕНИЕ, НАПИСАННАЯ В 90Х ГОДАХ, ГОВОРИТ О ПОСЛЕДНЕЙ СЕДЬМИНЕ КАК О БУДУЩЕМ СОБЫТИИ </a:t>
            </a:r>
            <a:r>
              <a:rPr lang="ru-RU" sz="1800" dirty="0"/>
              <a:t>ОТКР 11:2, 13:5</a:t>
            </a:r>
            <a:endParaRPr sz="18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901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БУДУЩИЕ СОБЫТИЯ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ВОСХИЩЕНИЕ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ПЕРИОД СКОРБИ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АНТИХРИСТ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ДЕНЬ ГОСПОДЕНЬ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ВТОРОЕ ПРИШЕСТВИЕ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МИЛЛЕНИУМ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ПОСЛЕДНЕЕ ВОСТАНИЕ САТАНЫ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ВЕЧНОСТЬ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5112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ВОСХИЩЕНИЕ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ГРЕЧЕСКОЕ СЛОВО ВОСХИЩЕНИЕ </a:t>
            </a:r>
            <a:r>
              <a:rPr lang="ru-RU" sz="2200" b="1" i="1" dirty="0"/>
              <a:t>ХАРПАЗО</a:t>
            </a:r>
            <a:r>
              <a:rPr lang="ru-RU" sz="2200" b="1" dirty="0"/>
              <a:t> ОЗНАЧАЕТ ПРИБРАТЬ ВНЕЗАПНО ИЛИ СТАЩИТЬ. В НОВОМ ЗАВЕТЕ СЛОВО УПОТРЕБЛЯЕТСЯ В ЗНАЧЕНИИ УКРАСТЬ </a:t>
            </a:r>
            <a:r>
              <a:rPr lang="ru-RU" sz="2200" dirty="0"/>
              <a:t>МАТФ 11:12, 12:29, 13:19 ИОАННА 10:12, 28-29</a:t>
            </a:r>
            <a:r>
              <a:rPr lang="ru-RU" sz="2200" b="1" dirty="0"/>
              <a:t> ТАКЖЕ В ЗНАЧЕНИИ УБРАТЬ </a:t>
            </a:r>
            <a:r>
              <a:rPr lang="ru-RU" sz="2200" dirty="0"/>
              <a:t>ИОАННА 6:15, ДЕЯН 8:39, 23:10 И ИУДЫ 23</a:t>
            </a:r>
            <a:r>
              <a:rPr lang="ru-RU" sz="2200" b="1" dirty="0"/>
              <a:t>. ТРЕТЬЕ ЗНАЧЕНИЕ ВОСХИТИТЬ </a:t>
            </a:r>
            <a:r>
              <a:rPr lang="ru-RU" sz="2200" dirty="0"/>
              <a:t>2КОР 12:2-4, ОКТР 12:5, 1ФЕС 4:16-17 </a:t>
            </a:r>
            <a:r>
              <a:rPr lang="ru-RU" sz="2200" b="1" dirty="0"/>
              <a:t>СЛОВО НЕ ИСПОЛЬЗУЕТСЯ В </a:t>
            </a:r>
            <a:r>
              <a:rPr lang="ru-RU" sz="2200" dirty="0"/>
              <a:t>1КОР 15:51-52 </a:t>
            </a:r>
            <a:r>
              <a:rPr lang="ru-RU" sz="2200" b="1" dirty="0"/>
              <a:t>НО ГОВОРИТСЯ И ТОМ ЖЕ САМОМ СОБЫТИИ 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0508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11.1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49661740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БУДУЩИЕ СОБЫТИЯ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ВОСХИЩЕНИЕ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ПЕРИОД СКОРБИ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АНТИХРИСТ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ДЕНЬ ГОСПОДЕНЬ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ВТОРОЕ ПРИШЕСТВИЕ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МИЛЛЕНИУМ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ПОСЛЕДНЕЕ ВОСТАНИЕ САТАНЫ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ВЕЧНОСТЬ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6293570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>
                <a:latin typeface="+mn-lt"/>
              </a:rPr>
              <a:t>ВРЕМЯ</a:t>
            </a:r>
            <a:r>
              <a:rPr lang="ru-RU" sz="6000" dirty="0">
                <a:latin typeface="+mn-lt"/>
              </a:rPr>
              <a:t> </a:t>
            </a:r>
            <a:r>
              <a:rPr lang="ru-RU" sz="6000" b="1" dirty="0">
                <a:latin typeface="+mn-lt"/>
              </a:rPr>
              <a:t>ВОСХИЩЕНИЯ</a:t>
            </a:r>
            <a:endParaRPr sz="6000" dirty="0">
              <a:latin typeface="+mn-lt"/>
            </a:endParaRPr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3200" b="1" dirty="0"/>
              <a:t>ДО НАЧАЛА СКОРБИ 1ФЕС 1:9-10, ОТКР 3:10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3200" b="1" dirty="0"/>
              <a:t>ПОСРЕДИ ВЕЛИКОЙ СКОРБИ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3200" b="1" dirty="0"/>
              <a:t>ДО НАЧАЛА ГНЕВА БОЖИЯ (ДО ТРУБ И ЧАШ)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3200" b="1" dirty="0"/>
              <a:t>ПОСЛЕ ВЕЛИКОЙ СКОРБИ </a:t>
            </a:r>
            <a:endParaRPr sz="3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1069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714375" y="365761"/>
            <a:ext cx="10758488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1"/>
          </p:nvPr>
        </p:nvSpPr>
        <p:spPr>
          <a:xfrm>
            <a:off x="261257" y="2181498"/>
            <a:ext cx="8452136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2800" b="1" dirty="0"/>
              <a:t>ПРОМЕЖУТОЧНОЕ СОСТОЯНИЕ </a:t>
            </a:r>
            <a:r>
              <a:rPr lang="ru-RU" b="1" dirty="0"/>
              <a:t>– ПЕРИОД ПОСЛЕ СМЕРТИ ФИЗИЧЕСКОЙ И ПЕРЕД ВОСКРЕСЕНИЕМ ТЕЛА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400" b="1" dirty="0"/>
              <a:t>СОСТОЯНИЕ НЕВЕРУЮЩЕГО ЛУКИ 16:19-31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400" b="1" dirty="0"/>
              <a:t>СОСТОЯРИЕ ВЕРУЮЩЕГО 2КОР 5:8, ФИЛ 1:22-24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400" b="1" dirty="0"/>
              <a:t>СТЕФАН ДЕЯНИЯ 7:59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400" b="1" dirty="0"/>
              <a:t>РАЗБОЙНИК НА КРЕСТЕ ЛУКИ 23:43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400" b="1" dirty="0"/>
              <a:t>СОСТОЯНИЕ БЕЗ ТЕЛА 2КОР 14:13</a:t>
            </a:r>
            <a:endParaRPr dirty="0"/>
          </a:p>
          <a:p>
            <a:pPr marL="457200" lvl="1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800"/>
              <a:buNone/>
            </a:pPr>
            <a:endParaRPr sz="8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/>
              <a:t>       </a:t>
            </a:r>
            <a:endParaRPr dirty="0"/>
          </a:p>
        </p:txBody>
      </p:sp>
      <p:pic>
        <p:nvPicPr>
          <p:cNvPr id="138" name="Google Shape;138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>
                <a:latin typeface="+mn-lt"/>
              </a:rPr>
              <a:t>ВОСХИЩЕНИЕ ДО ВЕЛИКОЙ СКОРБИ</a:t>
            </a:r>
            <a:endParaRPr sz="6000" dirty="0">
              <a:latin typeface="+mn-lt"/>
            </a:endParaRPr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ХРИСТОС ОБЕЩАЛ ИЗБАВИТЬ СВОЮ ЦЕРКОВЬ ОТ СКОРБИ </a:t>
            </a:r>
            <a:r>
              <a:rPr lang="ru-RU" sz="2200" dirty="0"/>
              <a:t>ОТКР 3:10, 2КОР 1:10, 1ФЕС 1:10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 </a:t>
            </a:r>
            <a:r>
              <a:rPr lang="ru-RU" sz="2200" dirty="0"/>
              <a:t>ОТКР 6-18 </a:t>
            </a:r>
            <a:r>
              <a:rPr lang="ru-RU" sz="2200" b="1" dirty="0"/>
              <a:t>ГДЕ ПОВЕСТВУЕТСЯ О СКОРБИ НИГДЕ НЕ ГОВОРИТСЯ О ЦЕРКВИ. ХОТЯ В </a:t>
            </a:r>
            <a:r>
              <a:rPr lang="ru-RU" sz="2200" dirty="0"/>
              <a:t>ОТКР 2-3 </a:t>
            </a:r>
            <a:r>
              <a:rPr lang="ru-RU" sz="2200" b="1" dirty="0"/>
              <a:t>19 РАЗ И ЗАТЕМ ЕЩЕ ТОЛЬКО РАЗ В </a:t>
            </a:r>
            <a:r>
              <a:rPr lang="ru-RU" sz="2200" dirty="0"/>
              <a:t>ОТКР 22:16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ВОСХИЩЕНИЕ В КОНЦЕ ВЕЛИКОЙ СКОРБИ ДЛЯ ВСТРЕЧИ СО ХРИСТОМ НА ОБЛАКАХ И НЕМЕДЛЕННОЕ ВОЗВРАЩЕНИЕ НЕ ОСТАВЛЯЕТ МЕСТА ДЛЯ </a:t>
            </a:r>
            <a:r>
              <a:rPr lang="ru-RU" sz="2200" dirty="0"/>
              <a:t>1КОР 3:10-15, 2КОР 5:10 И ОТКР 19:6-10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9366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ВОСХИЩЕНИЕ ДО ВЕЛИКОЙ СКОРБИ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 ПИСАНИИ НЕТ ПРЕДОСТЕРЕЖЕНИЙ ИЛИ НАСТАВЛЕНИЙ ДЛЯ ВЕРУЮЩИХ ОТНОСИТЕЛЬНО ВЕЛИКОЙ СКОРБИ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ПАРАЛЕЛЬ МЕЖДУ </a:t>
            </a:r>
            <a:r>
              <a:rPr lang="ru-RU" sz="2200" dirty="0"/>
              <a:t>ИОАННОМ 14:3 И 1ФЕС 4:17 </a:t>
            </a:r>
            <a:r>
              <a:rPr lang="ru-RU" sz="2200" b="1" dirty="0"/>
              <a:t>ТАКЖЕ </a:t>
            </a:r>
            <a:r>
              <a:rPr lang="ru-RU" sz="2200" dirty="0"/>
              <a:t>ИОАН 14:1 И 1ФЕС 4:18 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615006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4000" dirty="0"/>
              <a:t> </a:t>
            </a:r>
            <a:r>
              <a:rPr lang="ru-RU" sz="4000" b="1" dirty="0"/>
              <a:t>8 ОТЛИЧИЙ МЕЖДУ ВОСХИЩЕНИЕМ И ВОЗВРАЩЕНИЕМ ХРИСТА </a:t>
            </a:r>
            <a:endParaRPr sz="4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 ВОСХИЩЕНИИ ХРИСТОС ВСТРЕЧАЕТ ВЕРУЮЩИХ НА НЕБЕ </a:t>
            </a:r>
            <a:r>
              <a:rPr lang="ru-RU" sz="2200" dirty="0"/>
              <a:t>1ФЕС 4:1</a:t>
            </a:r>
            <a:r>
              <a:rPr lang="ru-RU" sz="2200" b="1" dirty="0"/>
              <a:t>7 В ВОЗВРАЩЕНИИ ХРИСТОС ПРИХОДИТ НА ЗЕМЛЮ </a:t>
            </a:r>
            <a:r>
              <a:rPr lang="ru-RU" sz="2200" dirty="0"/>
              <a:t>МАТФ 25:31-32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 В ВОСХИЩЕНИИ ХРИСТОС СОБИРАЕТ СВОИХ </a:t>
            </a:r>
            <a:r>
              <a:rPr lang="ru-RU" sz="2200" dirty="0"/>
              <a:t>1ФЕС 4:16-17</a:t>
            </a:r>
            <a:r>
              <a:rPr lang="ru-RU" sz="2200" b="1" dirty="0"/>
              <a:t> ВО ВРЕМЯ ВОЗВРАЩЕНИЯ АНГЕЛЫ СОБИРАЮТ ИЗБРАННЫХ </a:t>
            </a:r>
            <a:r>
              <a:rPr lang="ru-RU" sz="2200" dirty="0"/>
              <a:t>МАТФ 24:31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ВОСХИЩЕНИИ ХРИСТОС ВОЗНАГРАЖДАЕТ </a:t>
            </a:r>
            <a:r>
              <a:rPr lang="ru-RU" sz="2200" dirty="0"/>
              <a:t>1ФЕС 4:17</a:t>
            </a:r>
            <a:r>
              <a:rPr lang="ru-RU" sz="2200" b="1" dirty="0"/>
              <a:t> ВО ВРЕМЯ ВОЗВРАЩЕНИЮ ХРИСТОС СУДИТ </a:t>
            </a:r>
            <a:r>
              <a:rPr lang="ru-RU" sz="2200" dirty="0"/>
              <a:t>МАТФ 25:31-46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49505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4000" dirty="0"/>
              <a:t> </a:t>
            </a:r>
            <a:r>
              <a:rPr lang="ru-RU" sz="4000" b="1" dirty="0"/>
              <a:t>8 ОТЛИЧИЙ МЕЖДУ ВОСХИЩЕНИЕМ И ВОЗВРАЩЕНИЕМ ХРИСТА </a:t>
            </a:r>
            <a:endParaRPr sz="4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ВОСХИЩЕНИИ ХРИСТОС ВОСКРЕСЕНИЕ ЯВЛЯЕТСЯ САМАМ ВАЖНЫМ СОБЫТИЕМ </a:t>
            </a:r>
            <a:r>
              <a:rPr lang="ru-RU" sz="2200" dirty="0"/>
              <a:t>1ФЕС 4:15-16 </a:t>
            </a:r>
            <a:r>
              <a:rPr lang="ru-RU" sz="2200" b="1" dirty="0"/>
              <a:t>ВО ВРЕМЯ ВОЗВРАЩЕНИЮ О ВОСКРЕСЕНИИ НЕ УПОМИНАЕТСЯ ВООБЩЕ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ВОСХИЩЕНИИ ХРИСТОС ВЕРУЮЩИЕ ВЗЯТЫ ОТ ЗЕМЛИ </a:t>
            </a:r>
            <a:r>
              <a:rPr lang="ru-RU" sz="2200" dirty="0"/>
              <a:t>1ФЕС 4:15-17 </a:t>
            </a:r>
            <a:r>
              <a:rPr lang="ru-RU" sz="2200" b="1" dirty="0"/>
              <a:t>ВО ВРЕМЯ ВОЗВРАЩЕНИЯ НЕВЕРУЮЩИЕ ВЗЯТЫ ОТ ЗЕМЛИ МАТФ 24:37-41</a:t>
            </a:r>
          </a:p>
          <a:p>
            <a:pPr marL="228600" indent="-228600">
              <a:spcBef>
                <a:spcPts val="0"/>
              </a:spcBef>
              <a:buSzPts val="2200"/>
            </a:pPr>
            <a:r>
              <a:rPr lang="ru-RU" sz="2200" b="1" dirty="0"/>
              <a:t>ВО ВРЕМЯ ВОСХИЩЕНИЯ НЕВЕРУЮЩИЕ ОСТАЮТСЯ НА ЗЕМЛЕ, ТОГДА КАК ВО ВРЕМЯ ВОЗВРАЩЕНИЯ ХРИСТА ВЕРУЮЩИЕ ОСТАЮТСЯ НА ЗЕМЛЕ</a:t>
            </a:r>
          </a:p>
          <a:p>
            <a:pPr marL="228600" lvl="0" indent="-228600">
              <a:spcBef>
                <a:spcPts val="0"/>
              </a:spcBef>
              <a:buSzPts val="2200"/>
            </a:pP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22023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4000" dirty="0"/>
              <a:t> </a:t>
            </a:r>
            <a:r>
              <a:rPr lang="ru-RU" sz="4000" b="1" dirty="0"/>
              <a:t>8 ОТЛИЧИЙ МЕЖДУ ВОСХИЩЕНИЕМ И ВОЗВРАЩЕНИЕМ ХРИСТА </a:t>
            </a:r>
            <a:endParaRPr sz="4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ВО ВРЕМЯ ВОСХИЩЕНИЯ НЕТ УПОМИНАНИЯ О ЦАРСТВЕ ХРИСТА, НО ВО ВРЕМЯ ВОЗВРАЩЕНИЯ ЦАРСТВО УСТАНАВЛИВАЕТСЯ НА ЗЕМЛЕ МАТФ 25:31 И 34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ВО ВРЕМЯ ВОСХИЩЕНИЯ ВЕРУЮЩИЕ ПОЛУЧАТ ПРОСЛАВЛЕННЫЕ ТЕЛА, НО ВО ВРЕМЯ ВОЗВРАЩЕНИЯ НИКТО НЕ ПОЛУЧИТ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7858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11.2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726511905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БУДУЩИЕ СОБЫТИЯ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ВОСХИЩЕНИЕ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ПЕРИОД СКОРБИ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АНТИХРИСТ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ДЕНЬ ГОСПОДЕНЬ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ВТОРОЕ ПРИШЕСТВИЕ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МИЛЛЕНИУМ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ПОСЛЕДНЕЕ ВОСТАНИЕ САТАНЫ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ВЕЧНОСТЬ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94975558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ПЕРИОД ВЕЛИКОЙ СКОРБИ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ИОАННА 16:33 ГОВОРИТСЯ ЧТО ХРИСТИАНЕ БУДУТ ИМЕТЬ СКОРБЬ В ЭТОМ МИРЕ, НО ЕСТЬ ОСОБЕННЫЙ ПЕРИОД, КОТОРЫЙ ПРИНЯТО НАЗЫВАТЬ – ВЕЛИКОЙ СКОРБЬЮ </a:t>
            </a:r>
            <a:r>
              <a:rPr lang="ru-RU" sz="2200" dirty="0"/>
              <a:t>МАТФ 24:9, 21 </a:t>
            </a:r>
            <a:r>
              <a:rPr lang="ru-RU" sz="2200" b="1" dirty="0"/>
              <a:t>И ДАН 9:27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ЭТО ВРЕМЯ БЫЛО ПРЕДСКАЗАННО У ПРОРОКОВ </a:t>
            </a:r>
            <a:r>
              <a:rPr lang="ru-RU" sz="2200" dirty="0"/>
              <a:t>ВТОР 4:30, ИЕРЕМ 30:7, ЗАХАРИИ 1:15 И ИСАИИ 34:8</a:t>
            </a:r>
            <a:r>
              <a:rPr lang="ru-RU" sz="2200" b="1" dirty="0"/>
              <a:t> ОБ ЭТОМ ЖЕ ГОВОРИТСЯ И В </a:t>
            </a:r>
            <a:r>
              <a:rPr lang="ru-RU" sz="2200" dirty="0"/>
              <a:t>МАТФ 24-25, МАРК 13, ЛУКИ 21 И ОТКР 6-19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1166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ПЕРИОД ВЕЛИКОЙ СКОРБИ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ХРИСТОС ОПИСЫВАЛ ЭТО ВРЕМЯ КАК РОДОВЫЕ СХВАТКИ МАТФ 24:4-14 ПОСРЕДИ 7-ЛЕТНЕГО ПЕРИОДА НАСТУПИТ МЕРЗОСТЬ ЗАПУСТЕНИЯ </a:t>
            </a:r>
            <a:r>
              <a:rPr lang="ru-RU" sz="2200" dirty="0"/>
              <a:t>ДАН 9:27</a:t>
            </a:r>
            <a:r>
              <a:rPr lang="ru-RU" sz="2200" b="1" dirty="0"/>
              <a:t> О ЧЕМ ПАВЕЛ ГОВОРИТ ПОДРОБНЕЙ </a:t>
            </a:r>
            <a:r>
              <a:rPr lang="ru-RU" sz="2200" dirty="0"/>
              <a:t>2ФЕС 2:3-4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ВО ВТОРОЙ ПОЛОВИНЕ ЭТОГО ПЕРИОДА АНТИХРИСТ НАЧНЕТ ПРЕСЛЕДОВАТЬ ИЗРАИЛЬ </a:t>
            </a:r>
            <a:r>
              <a:rPr lang="ru-RU" sz="2200" dirty="0"/>
              <a:t>МАТФ 24:16-20 </a:t>
            </a:r>
            <a:r>
              <a:rPr lang="ru-RU" sz="2200" b="1" dirty="0"/>
              <a:t>НО СУД ПЕРИОДА ВЕЛИКОЙ СКОРБИ ДЕТАЛЬНО ОПИСАН В КНИГЕ ОТКР 6-19 В ВИДЕ СЕМИ ПЕЧАТЕЙ, СЕМИ ТРУБ И СЕМИ ЧАШ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13442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ПЕРИОД ВЕЛИКОЙ СКОРБИ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ЭТОТ ПЕРИОД БОГ ПРИСЛЕДУЕТ ДВЕ ЦЕЛИ: ОЧИСТЬ ГРЕХ ИЗРАИЛЯ, ПРИВЕСТИ ПРАВДУ ВЕЧНУЮ И ПОМАЗАТЬ СВЯТАЯ СВЯТЫХ ДАН 9:24 И ИЕРЕМ 30:7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ВТОРАЯ ЦЕЛЬ В ТОМ ЧТОБЫ ОСУДИТЬ ГРЕХ ОТКР 3:10 И ИСАИИ 24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79974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1"/>
          <p:cNvSpPr txBox="1">
            <a:spLocks noGrp="1"/>
          </p:cNvSpPr>
          <p:nvPr>
            <p:ph type="title"/>
          </p:nvPr>
        </p:nvSpPr>
        <p:spPr>
          <a:xfrm>
            <a:off x="714375" y="365761"/>
            <a:ext cx="10758488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37" name="Google Shape;137;p11"/>
          <p:cNvSpPr txBox="1">
            <a:spLocks noGrp="1"/>
          </p:cNvSpPr>
          <p:nvPr>
            <p:ph type="body" idx="1"/>
          </p:nvPr>
        </p:nvSpPr>
        <p:spPr>
          <a:xfrm>
            <a:off x="261257" y="2181497"/>
            <a:ext cx="8452136" cy="3856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indent="-228600">
              <a:lnSpc>
                <a:spcPct val="100000"/>
              </a:lnSpc>
              <a:spcBef>
                <a:spcPts val="0"/>
              </a:spcBef>
              <a:buSzPts val="2800"/>
            </a:pPr>
            <a:r>
              <a:rPr lang="ru-RU" sz="2800" b="1" dirty="0"/>
              <a:t>ВЫВОДЫ ОТНОСИТЕЛЬНО ПРОМЕЖУТОЧНОГО СОСТОЯНИЯ ВЕРУЮЩЕГО ОТКР 6:9-11</a:t>
            </a:r>
            <a:endParaRPr sz="28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000" b="1" dirty="0"/>
              <a:t>ПРИБЫВАЕТ В СОЗНАНИИ И ЗНАЕТ О ПРОИСХОДЯЩЕМ НА ЗЕМЛЕ 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000" b="1" dirty="0"/>
              <a:t>ПОМНИТ ВСЕ СЛУЧИВШЕЕСЯ НА ЗЕМЛЕ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000" b="1" dirty="0"/>
              <a:t>ОЖИДАЕТ СПРАВЕДЛИВОГО СУД И НЕБЕСА НЕ ИХ КОНЕЧНАЯ ЦЕЛЬ, НО ОН ОЖИДАЕТ ЦАРСТВА НА ЗЕМЛЕ ОТКР 19:11-21 И 5:10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r>
              <a:rPr lang="ru-RU" sz="2000" b="1" dirty="0"/>
              <a:t>ИМЕЕТ СВОЕГО РОДА ТЕЛО/ФОРМУ </a:t>
            </a:r>
            <a:endParaRPr lang="ru-RU" sz="2000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Twentieth Century"/>
              <a:buChar char="-"/>
            </a:pPr>
            <a:endParaRPr lang="ru-RU" dirty="0"/>
          </a:p>
        </p:txBody>
      </p:sp>
      <p:pic>
        <p:nvPicPr>
          <p:cNvPr id="138" name="Google Shape;138;p1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83175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БУДУЩИЕ СОБЫТИЯ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ВОСХИЩЕНИЕ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ПЕРИОД СКОРБИ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АНТИХРИСТ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ДЕНЬ ГОСПОДЕНЬ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ВТОРОЕ ПРИШЕСТВИЕ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МИЛЛЕНИУМ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ПОСЛЕДНЕЕ ВОСТАНИЕ САТАНЫ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ВЕЧНОСТЬ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343961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АНТИХРИСТ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</a:t>
            </a:r>
            <a:r>
              <a:rPr lang="ru-RU" sz="2200" dirty="0"/>
              <a:t>1ИОАННА 2:18 </a:t>
            </a:r>
            <a:r>
              <a:rPr lang="ru-RU" sz="2200" b="1" dirty="0"/>
              <a:t>ГОВОРИТСЯ ОБ АНТИХРИСТЕ – СПЕЦИФИЧЕСКОЙ ЛИЧНОСТИ, КОТОРАЯ СТАНЕТ ВОПЛОЩЕНИЕМ ЗЛА. НО ТАКЖЕ ОН ГОВОРИТ, ЧТО МНОГО БОЖЬИХ ПРОТИВНИКОВ ПРИШЛО В ДУХЕ АНТИХРЕСТА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ПРЕСТАВКА «АНТИ» ОЗНАЧАЕТ ЧТО ОН ВМЕСТО ИЛИ ПРОТИВ ХРИСТА, ПРЕТЕНДУЯ НА МЕСТО МИССИИ. ОН ЗАКЛЮЧИТ ДОГОВОР С ИЗРАИЛЕМ КАК ИХ СПАСИТЕЛЬ </a:t>
            </a:r>
            <a:r>
              <a:rPr lang="ru-RU" sz="2200" dirty="0"/>
              <a:t>ДАН 9:27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3162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АНТИХРИСТ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ОН НАЗВАН МАЛЫМ РОГОМ </a:t>
            </a:r>
            <a:r>
              <a:rPr lang="ru-RU" sz="2200" dirty="0"/>
              <a:t>ДАН 7:8, 21 </a:t>
            </a:r>
            <a:r>
              <a:rPr lang="ru-RU" sz="2200" b="1" dirty="0"/>
              <a:t>ВОЖДЬ НАРОДА КОТОРЫЙ РАЗРУШИТ ХРАМ </a:t>
            </a:r>
            <a:r>
              <a:rPr lang="ru-RU" sz="2200" dirty="0"/>
              <a:t>ДАН 9:26 </a:t>
            </a:r>
            <a:r>
              <a:rPr lang="ru-RU" sz="2200" b="1" dirty="0"/>
              <a:t>ОН БУДЕТ ГОВОРИТЬ ГОРДО И ВЫСОКОМЕРНО ДАН 11:36-45 НАЗВАН ЧЕЛОВЕКОМ ГРЕХА И СЫНОМ ПОГИБЕЛИ 2ФЕС 2:3, СЯДЕТ В ХРАМЕ И БУДЕТ ВЫДАВАТЬ СЕБЯ ЗА БОГА 2ФЕС 2:4 ЧЕМ И ОСКВЕРНИТ ХРАМ ДАН 9:27 И МАТФ 24:15 ЗА ЭТИМ ПОСЛЕДУЕТ ЖЕСТОКОЕ ПРЕСЛЕДОВАНИЕ ЕВРЕЕВ МАТФ 24:16-22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02590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АНТИХРИСТ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САМОЕ ДЕТАЛЬНОЕ ОПИСАНИЕ НАХОДИТСЯ В </a:t>
            </a:r>
            <a:r>
              <a:rPr lang="ru-RU" sz="2200" dirty="0"/>
              <a:t>ОТКР 13</a:t>
            </a:r>
            <a:r>
              <a:rPr lang="ru-RU" sz="2200" b="1" dirty="0"/>
              <a:t> БУДЕТ ЛИ ОН ЕВРЕЕМ ИЛИ ЯЗЫЧНИКОМ? </a:t>
            </a:r>
            <a:r>
              <a:rPr lang="ru-RU" sz="2200" dirty="0"/>
              <a:t>ДАН 11:37 ИЛИ ДАН 7:7-8, 23-25 И ОТКР 13:1, ДАН 9:26 </a:t>
            </a:r>
            <a:r>
              <a:rPr lang="ru-RU" sz="2200" b="1" dirty="0"/>
              <a:t>– ВОЖДЬ НАРОДА РАЗРУШИВШИЙ ХРАМ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АНТИОХ ЕПИФАН 4 (215-164 ДО РХ) В </a:t>
            </a:r>
            <a:r>
              <a:rPr lang="ru-RU" sz="2200" dirty="0"/>
              <a:t>ДАНИИЛА 8:9-14, 23-25 </a:t>
            </a:r>
            <a:r>
              <a:rPr lang="ru-RU" sz="2200" b="1" dirty="0"/>
              <a:t>ГОВОРЯТ В ПОДДЕРЖКУ ТОГО ЧТО АНТИХРИСТ БУДЕТ ЯЗЫЧНИКОМ И КАК АНТИОХ ОСКВЕРНИЛ ХРАМ В 167 ГОДУ ПОКЛОНЕНИЕМ ЗЕВСУ ТАК АНТИХРИСТ СДЕЛАЕТ ТОЖЕ </a:t>
            </a:r>
            <a:r>
              <a:rPr lang="ru-RU" sz="2200" dirty="0"/>
              <a:t>ДАН 9:27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АНТИХРИСТ БУДЕТ И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8199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АНТИХРИСТ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АНТИХРИСТ БУДЕТ ИСТРЕБЛЕН В ЯВЛЕНИИ ИИСУСА ХРАСТА </a:t>
            </a:r>
            <a:r>
              <a:rPr lang="ru-RU" sz="2200" dirty="0"/>
              <a:t>2ФЕС 2:8 И ДАН 9:27</a:t>
            </a:r>
            <a:r>
              <a:rPr lang="ru-RU" sz="2200" b="1" dirty="0"/>
              <a:t> И ПРИДЕТ К СВОЕМУ КОНЦУ </a:t>
            </a:r>
            <a:r>
              <a:rPr lang="ru-RU" sz="2200" dirty="0"/>
              <a:t>ДАН 11:45 </a:t>
            </a:r>
            <a:r>
              <a:rPr lang="ru-RU" sz="2200" b="1" dirty="0"/>
              <a:t>И БРОШЕН В ОЗЕРО ОГНЕННОЕ </a:t>
            </a:r>
            <a:r>
              <a:rPr lang="ru-RU" sz="2200" dirty="0"/>
              <a:t>ОТКР 19:20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7355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12.1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19387047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БУДУЩИЕ СОБЫТИЯ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ВОСХИЩЕНИЕ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ПЕРИОД СКОРБИ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АНТИХРИСТ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ДЕНЬ ГОСПОДЕНЬ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ВТОРОЕ ПРИШЕСТВИЕ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МИЛЛЕНИУМ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ПОСЛЕДНЕЕ ВОСТАНИЕ САТАНЫ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ВЕЧНОСТЬ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2269697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ДЕНЬ ГОСПОДЕНЬ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ДЕНЬ ГОСПОДЕНЬ И ПОХОЖИЕ ВЫРАЖЕНИЯ ВСТРЕЧАЕТСЯ В ВЕТХОМ ЗАВЕТЕ 19 РАЗ И ГОВОРЯТ КАК О БЛИЖЕЙШЕМ СУДЕ ТАК И ЭСХАТОЛОГИЧЕСКОМ БУДУЩЕМ </a:t>
            </a:r>
            <a:r>
              <a:rPr lang="ru-RU" sz="2200" dirty="0"/>
              <a:t>ИОИЛЬ 1:15, 2:1, 11, 31, 3:14, АМОС 5:18, 20, АВДИЯ 15, СОФОНИЯ 1:7, 14, ЗАХАРИЯ 14:1, МАЛАХИЯ 4:5, ИСАИИЯ 2:12, 13:6, 9.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НОВОМ ЗАВЕТЕ СЛОВО УПОТРЕБЛЯЕТСЯ В </a:t>
            </a:r>
            <a:r>
              <a:rPr lang="ru-RU" sz="2200" dirty="0"/>
              <a:t>ДЕЯН 2:20, 2ПЕТ 3:10, 1ФЕС 5:2, 2ФЕС 2:2 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7004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ДЕНЬ ГОСПОДЕНЬ 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ДЕНЬ МЩЕНИЯ </a:t>
            </a:r>
            <a:r>
              <a:rPr lang="ru-RU" sz="2200" dirty="0"/>
              <a:t>ИСАИИ 34:8, 61:2, 63:4 И ИЕРМ 46:10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ДЕНЬ ГНЕВА </a:t>
            </a:r>
            <a:r>
              <a:rPr lang="ru-RU" sz="2200" dirty="0"/>
              <a:t>РИМ 2:5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ДЕНЬ ПОСЕЩЕНИЯ </a:t>
            </a:r>
            <a:r>
              <a:rPr lang="ru-RU" sz="2200" dirty="0"/>
              <a:t>1ПЕТ 2:12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ДЕНЬ БОГО ВСЕДЕРЖИТЕЛЯ </a:t>
            </a:r>
            <a:r>
              <a:rPr lang="ru-RU" sz="2200" dirty="0"/>
              <a:t>ОТКР 16:14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ОН ПРИНЕСЕТ ТОЛЬКО ОСУЖДЕНИЕ 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ПРОИЗОЙДЕТ ДВАЖДЫ В БОЛЖЬЕМ ПЛАНЕ 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ПРОИЗОЙДЕТ В КОНЦЕ ВЕЛИКОЙ СКОРБИ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ВТОРОЙ РАЗ ПОВТОРИТСЯ В КОНЦЕ 1000-ЛЕТНЕГО ЦАРСТВА  </a:t>
            </a:r>
          </a:p>
          <a:p>
            <a:pPr marL="228600" lvl="0" indent="-228600">
              <a:spcBef>
                <a:spcPts val="0"/>
              </a:spcBef>
              <a:buSzPts val="2200"/>
            </a:pP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06912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ВТОРОЕ ПРИШЕСТВИЕ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СЛОВОСОЧЕТАНИЕ </a:t>
            </a:r>
            <a:r>
              <a:rPr lang="ru-RU" sz="2200" b="1" i="1" dirty="0"/>
              <a:t>ВТОРОЕ ПРИШЕСТВИЕ</a:t>
            </a:r>
            <a:r>
              <a:rPr lang="ru-RU" sz="2200" b="1" dirty="0"/>
              <a:t> ВСЕГО НЕСКОЛЬКО РАЗ ВСТРЕЧАЕТСЯ В ПИСАНИИ </a:t>
            </a:r>
            <a:r>
              <a:rPr lang="ru-RU" sz="2200" dirty="0"/>
              <a:t>МАТФ 25:31, ИОАННА 14:3, ДЕЯН 1:11</a:t>
            </a:r>
            <a:r>
              <a:rPr lang="ru-RU" sz="2200" b="1" dirty="0"/>
              <a:t>, НО ТЕМА ОСТАЕТСЯ ЦЕНТРАЛЬНОЙ ДЛЯ ВСЕХ ХРИСТИАН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ВТОРОЕ ПРИШЕСТВИЕ </a:t>
            </a:r>
            <a:r>
              <a:rPr lang="ru-RU" sz="2200" dirty="0"/>
              <a:t>ЕВРЕЯМ 9:28 </a:t>
            </a:r>
            <a:r>
              <a:rPr lang="ru-RU" sz="2200" b="1" dirty="0"/>
              <a:t>ПОЛОЖЕТ КОНЕЦ НАШЕМУ ВРЕМЕНИ, ПРАВЛЕНИЮ САТАНЫ И АНТИХРИСТА И БУДЕТ НАЧАЛОМ 1000-ЛЕТНЕГО ЦАРСТВА И ПРАВЛЕНИЯ ХРИСТА НА ЗЕМЛЕ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855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34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2.</a:t>
            </a:r>
            <a:r>
              <a:rPr lang="en-US" sz="3600" b="1" dirty="0">
                <a:solidFill>
                  <a:schemeClr val="dk1"/>
                </a:solidFill>
              </a:rPr>
              <a:t>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48349281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ВТОРОЕ ПРИШЕСТВИЕ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ВЗ ВТОРОЕ ПРИШЕСТВИЕ НЕ БЫЛО ОЧЕВИДНОЙ ВЕЩЬЮ </a:t>
            </a:r>
            <a:r>
              <a:rPr lang="ru-RU" sz="2200" dirty="0"/>
              <a:t>ЗАХАРИИ 14:3-4</a:t>
            </a:r>
            <a:r>
              <a:rPr lang="ru-RU" sz="2200" b="1" dirty="0"/>
              <a:t>, НО О СВОЕМ ВТОРОМ ПРИШЕСТВИИ ХРИСТОС РАСКАЗАЛ ДОСТАТОЧНО ПОДРОБНО </a:t>
            </a:r>
            <a:r>
              <a:rPr lang="ru-RU" sz="2200" dirty="0"/>
              <a:t>МАТФ 24:3 И 24:29-31, ЛУКИ 21:37, МАТФ 26:64, ДЕЯН 1:9-11 И 3:18-21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ВТОРОЕ ПРИШЕСТВИЕ ХРИСТА ПРОИЗОЙДЕТ В ДВЕ СТАДИИ. ХРИСТОС СОЙДЕТ, ЧТОБЫ ВОСХИТИТЬ СВОЮ ЦЕРКОВЬ ПЕРЕД НАЧАЛОМ ПЕРИОДА ВЕЛИКОЙ СКОРБИ, А ЗАТЕМ ВЕРНЕТСЯ НА ЗЕМЛЮ В КОНЦЕ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73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МИЛЛЕНИУМ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ЧЕРЕЗ ПОСЛЕДНЕГО АДАМА ГОСПОДЬ УСТАНОВИТ СВОЕ ЦАРСТВО </a:t>
            </a:r>
            <a:r>
              <a:rPr lang="ru-RU" sz="2200" dirty="0"/>
              <a:t>БЫТ 1:26-28</a:t>
            </a:r>
            <a:r>
              <a:rPr lang="ru-RU" sz="2200" b="1" dirty="0"/>
              <a:t>, ИСПОЛНИТЬ ОБЕЩАНИЕ ДАННОЕ ДАВИДУ </a:t>
            </a:r>
            <a:r>
              <a:rPr lang="ru-RU" sz="2200" dirty="0"/>
              <a:t>ЛУКИ 1:32-33 </a:t>
            </a:r>
            <a:r>
              <a:rPr lang="ru-RU" sz="2200" b="1" dirty="0"/>
              <a:t>КОГДА ГОСПОДЬ БУДЕТ ЦАРЕМ НАД ВСЕЙ ЗЕМЛЕЙ </a:t>
            </a:r>
            <a:r>
              <a:rPr lang="ru-RU" sz="2200" dirty="0"/>
              <a:t>ЗАХАРИИ 14:9</a:t>
            </a:r>
            <a:r>
              <a:rPr lang="ru-RU" sz="2200" b="1" dirty="0"/>
              <a:t>, ВРАГИ БУДУТ ПОРАЖЕНЫ </a:t>
            </a:r>
            <a:r>
              <a:rPr lang="ru-RU" sz="2200" dirty="0"/>
              <a:t>ОТКР 19:20-21</a:t>
            </a:r>
            <a:r>
              <a:rPr lang="ru-RU" sz="2200" b="1" dirty="0"/>
              <a:t>, А САТАНА БУДЕТ СВЯЗАН НА ТЫСЯЧУ ЛЕТ </a:t>
            </a:r>
            <a:r>
              <a:rPr lang="ru-RU" sz="2200" dirty="0"/>
              <a:t>ОТКР 20:1-3</a:t>
            </a:r>
            <a:r>
              <a:rPr lang="ru-RU" sz="2200" b="1" dirty="0"/>
              <a:t>, ВЕТХОЗАВЕТНЫЕ СВЯТЫЕ ВОСКРЕСНУТ ДЛЯ ЦАРСТВА </a:t>
            </a:r>
            <a:r>
              <a:rPr lang="ru-RU" sz="2200" dirty="0"/>
              <a:t>ДАН 12:2 </a:t>
            </a:r>
            <a:r>
              <a:rPr lang="ru-RU" sz="2200" b="1" dirty="0"/>
              <a:t>И МУЧЕНИКИ УНАСЛЕДУЮТ ЦАРСТВО </a:t>
            </a:r>
            <a:r>
              <a:rPr lang="ru-RU" sz="2200" dirty="0"/>
              <a:t>ОТКР 20:4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5333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МИЛЛЕНИУМ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ТЫСЯЧЕЛЕТНЕЕ ЦАРСТВО ЭТО ВРЕМЯ ДЛЯ ВОСТАНОВЛЕНИЯ ТВОРЕНИЯ, БЛАГОДЕНСТВИЯ, ПРВЕДЕНОСТИ И МИРА, ГАРМОНИИ НА ЗЕМЛЕ </a:t>
            </a:r>
            <a:r>
              <a:rPr lang="ru-RU" sz="2200" dirty="0"/>
              <a:t>МАТФ 19:28, ИСАИИ 2:2-4, 11, 65:17-25</a:t>
            </a:r>
            <a:r>
              <a:rPr lang="ru-RU" sz="2200" b="1" dirty="0"/>
              <a:t> ЭТО ВРЕМЯ КОГДА ДАННЫЕ БОГОМ ОБЕЩАНИЯ ДЛЯ ИЗРАИЛЯ И ДРУГИХ НАРОДОВ ОБРАТИВШИХСЯ К БОГУ </a:t>
            </a:r>
            <a:r>
              <a:rPr lang="ru-RU" sz="2200" dirty="0"/>
              <a:t>ИСАИИ 19:16-25, 27:6</a:t>
            </a:r>
            <a:r>
              <a:rPr lang="ru-RU" sz="2200" b="1" dirty="0"/>
              <a:t> ИСПОЛНЯТСЯ. КОГДА ХРИСТОС СОВЕРШИТ ВСЕ ТО ЦАРСТВО БУДЕТ ПЕРЕДАНО ОТЦУ </a:t>
            </a:r>
            <a:r>
              <a:rPr lang="ru-RU" sz="2200" dirty="0"/>
              <a:t>1КОР 15:24-28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51792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12.2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27206484"/>
      </p:ext>
    </p:extLst>
  </p:cSld>
  <p:clrMapOvr>
    <a:masterClrMapping/>
  </p:clrMapOvr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8500" dirty="0"/>
              <a:t> </a:t>
            </a:r>
            <a:r>
              <a:rPr lang="ru-RU" sz="6000" b="1" dirty="0"/>
              <a:t>БУДУЩИЕ СОБЫТИЯ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ВОСХИЩЕНИЕ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ПЕРИОД СКОРБИ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АНТИХРИСТ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ДЕНЬ ГОСПОДЕНЬ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ВТОРОЕ ПРИШЕСТВИЕ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МИЛЛЕНИУМ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ПОСЛЕДНЕЕ ВОСТАНИЕ САТАНЫ 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ru-RU" sz="2200" b="1" dirty="0"/>
              <a:t>ВЕЧНОСТЬ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2240049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ПОСЛЕДНЕЕ ВОСТАНИЕ САТАНЫ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В КОНЦЕ 1000-ЛЕТНЕГО ЦАРСТВА САТАНА БУДЕТ ОСВОБОЖДЕН ИЗ ПРЕИСПОДНЕЙ И ПОДНИМЕТ ВОСТАНИЕ ПРОТИВ ИЕРУСАЛИМА </a:t>
            </a:r>
            <a:r>
              <a:rPr lang="ru-RU" sz="2200" dirty="0"/>
              <a:t>ОТКР 20:7-10 </a:t>
            </a:r>
            <a:r>
              <a:rPr lang="ru-RU" sz="2200" b="1" dirty="0"/>
              <a:t>ВСЕ ВОСТАВШИЕ БУДУТ ПОРАЖЕНЫ ОГНЕМ С НЕБА, А САТАНА БУДЕТ БРОШЕН В ОЗЕРО ОГНЕННОЕ 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ЭТО ПОКАЗЫВАЕТ ДВЕ ПРОБЛЕМЫ: ЧЕЛОВЕЧЕСКОЕ СЕРДЦЕ ИСПОРЧЕНО И ВТОРОЕ, МЫ ВИДИМ ЯВЛЕНИЕ БОЖЬЕЙ СИЛЫ И СУДА, ПОСЛЕ ЧЕГО НАСТУПИТ ВЕЧНОСТЬ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9611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ВЕЧНОСТЬ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НОВОЕ НЕБО И НОВАЯ ЗЕМЛЯ КОНЕЧНАЯ ЦЕЛЬ СПАСЕННОГО ЧЕЛОВЕЧЕСТВА. САТАНА И НЕУВЕРОВАВШИЕ НАВСЕГДА ЗАКЛЮЧЕНЫ В ОЗЕРО ОГНЕННОЕ </a:t>
            </a:r>
            <a:r>
              <a:rPr lang="ru-RU" sz="2200" dirty="0"/>
              <a:t>ОТКР 21:1, ИСАИИ 65:17, 66:22 И 2ПЕТРА 3:13, ЕВР 12:26-27</a:t>
            </a:r>
            <a:r>
              <a:rPr lang="ru-RU" sz="2200" b="1" dirty="0"/>
              <a:t>, НО НАИБОЛЕЕ ИСЧЕРПЫВАЮЩЕЕ ОПИСАНИЕ НОВОГО НЕБА И НОВОЙ ЗЕМЛИ МЫ НАХОДИМ В </a:t>
            </a:r>
            <a:r>
              <a:rPr lang="ru-RU" sz="2200" dirty="0"/>
              <a:t>ОТКР 21:1-22:5</a:t>
            </a:r>
            <a:endParaRPr sz="2200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1667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ВОПРОСЫ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БУДЕТ ЛИ НОВАЯ ЗЕМЛЯ СОВЕРШЕННО НОВОЙ И СОЗДАННОЙ ИЗ НИЧЕГО ИЛИ ПРЕЖНЯЯ/СЕГОДНЯШНЯЯ ЗЕМЛЯ И НЕБО ОБНОВЯТСЯ? 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НОВАЯ </a:t>
            </a:r>
            <a:r>
              <a:rPr lang="ru-RU" sz="2200" dirty="0"/>
              <a:t>ОТКР 21:1, 2ПЕТ 3:7, 10-12, МАТФ 24:35, ПС 101:26-27, ИСАИИ 24:20 И 1ИОАННА 2:17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ОБНОВЛЕННАЯ: РИМ 8:19-21, КОЛ 1:20 И 2ПЕТ 3:6, 10 ТОГДАШНИЙ МИР ПОГИБ ОТ ПОТОПА, А НЕ ЗЕМЛЯ БЫЛА УНИЧТОЖЕНА 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530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ВОПРОСЫ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ЧТО ОЗНАЧАЕТ 666? ЧТО ЭТО БУДЕТ?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ГОВОРЯ ПРО ЗНАК ЗВЕРЯ ЧЕГО СТОИТ ОСТЕРЕГАТЬСЯ СЕЙЧАС?</a:t>
            </a:r>
            <a:endParaRPr lang="ru-RU" sz="2200" dirty="0"/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sz="2200" b="1" dirty="0"/>
              <a:t>БУДЕТ ЛИ ВОЗМОЖНОСТЬ У ТЕХ, КТО ПРИМЕТ НАЧЕРТАНИЕ ЗВЕРЯ ПОКАЯТЬСЯ? НЕУЖЕ ЛИ ГОСПОДЬ НЕ ПРОСТИТ ТЕХ, КТО ПРИМЕТ НАЧЕРТАНИЕ?</a:t>
            </a:r>
            <a:endParaRPr sz="2200"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6646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n-US" sz="6500" b="1" dirty="0"/>
          </a:p>
        </p:txBody>
      </p:sp>
      <p:pic>
        <p:nvPicPr>
          <p:cNvPr id="3075" name="Picture 3" descr="C:\Users\Sergey Perevyshko\Pictures\666\66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64672" y="618517"/>
            <a:ext cx="5715000" cy="56435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60467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9"/>
          <p:cNvSpPr txBox="1">
            <a:spLocks noGrp="1"/>
          </p:cNvSpPr>
          <p:nvPr>
            <p:ph type="title"/>
          </p:nvPr>
        </p:nvSpPr>
        <p:spPr>
          <a:xfrm>
            <a:off x="763793" y="352697"/>
            <a:ext cx="10639313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23" name="Google Shape;123;p9"/>
          <p:cNvSpPr txBox="1">
            <a:spLocks noGrp="1"/>
          </p:cNvSpPr>
          <p:nvPr>
            <p:ph type="body" idx="1"/>
          </p:nvPr>
        </p:nvSpPr>
        <p:spPr>
          <a:xfrm>
            <a:off x="509451" y="2181498"/>
            <a:ext cx="7930355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СМЕРТЬ </a:t>
            </a:r>
            <a:endParaRPr lang="en-US" sz="3600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ПРОМЕЖУТОЧНОЕ СОСТОЯНИЕ</a:t>
            </a:r>
            <a:endParaRPr lang="en-US" sz="3600" b="1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ВОСКРЕСЕНИЕ</a:t>
            </a:r>
            <a:endParaRPr lang="en-US" sz="3600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АД</a:t>
            </a:r>
            <a:endParaRPr lang="en-US" sz="3600" b="1" dirty="0"/>
          </a:p>
          <a:p>
            <a:pPr marL="228600" lvl="0" indent="-254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Char char="●"/>
            </a:pPr>
            <a:r>
              <a:rPr lang="ru-RU" sz="3600" b="1" dirty="0"/>
              <a:t>НЕБЕСА </a:t>
            </a:r>
            <a:endParaRPr sz="3600" b="1" dirty="0"/>
          </a:p>
        </p:txBody>
      </p:sp>
      <p:pic>
        <p:nvPicPr>
          <p:cNvPr id="124" name="Google Shape;124;p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9202372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experementator.com/wp-content/uploads/2011/06/pirami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1289" y="256477"/>
            <a:ext cx="5827052" cy="62289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7272887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Sergey Perevyshko\Pictures\666\свасти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434" y="17585"/>
            <a:ext cx="9167567" cy="684041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86306720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Sergey Perevyshko\Pictures\666\chi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8856" y="1"/>
            <a:ext cx="9209145" cy="6809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171087771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Sergey Perevyshko\Pictures\666\chip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4414"/>
            <a:ext cx="9149892" cy="68535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74095308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Sergey Perevyshko\Pictures\666\hebrew alphabet with marked 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-232243"/>
            <a:ext cx="9144000" cy="73224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20026512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Sergey Perevyshko\Pictures\666\paspor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15672" y="381000"/>
            <a:ext cx="9160656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6967784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" name="Google Shape;740;p98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741" name="Google Shape;741;p98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indent="-76200"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Откровение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13:16-18  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И он сделает то, что всем, малым и великим, богатым и нищим, свободным и рабам, положено будет начертание на правую руку их или на чело их,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baseline="30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17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и что никому нельзя будет ни покупать, ни продавать, кроме того, кто имеет это начертание, или имя зверя, или число имени его. </a:t>
            </a:r>
            <a:r>
              <a:rPr lang="en-US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r>
              <a:rPr lang="en-US" b="1" baseline="300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18</a:t>
            </a:r>
            <a:r>
              <a:rPr lang="ru-RU" b="1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Здесь мудрость. Кто имеет ум, тот сочти число зверя, ибо это число человеческое; число его шестьсот шестьдесят шесть.</a:t>
            </a:r>
            <a:endParaRPr lang="en-US" b="1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42" name="Google Shape;742;p9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 descr="C:\Users\Sergey Perevyshko\Pictures\666\hebrew alphab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57011" y="381000"/>
            <a:ext cx="9277979" cy="6096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32705720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734" name="Google Shape;734;p97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indent="0">
              <a:buFont typeface="Wingdings" pitchFamily="2" charset="2"/>
              <a:buChar char="q"/>
            </a:pPr>
            <a:r>
              <a:rPr lang="ru-RU" b="1" dirty="0"/>
              <a:t> </a:t>
            </a:r>
            <a:r>
              <a:rPr lang="ru-RU" sz="2800" b="1" dirty="0"/>
              <a:t>Символ 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800" b="1" dirty="0"/>
              <a:t> Имя 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800" b="1" dirty="0"/>
              <a:t> Число имени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800" b="1" dirty="0"/>
              <a:t> Получат все не спасенные 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800" b="1" dirty="0"/>
              <a:t> Поклонение как условие</a:t>
            </a:r>
          </a:p>
          <a:p>
            <a:pPr marL="0" indent="0">
              <a:buFont typeface="Wingdings" pitchFamily="2" charset="2"/>
              <a:buChar char="q"/>
            </a:pPr>
            <a:r>
              <a:rPr lang="ru-RU" sz="2800" b="1" dirty="0"/>
              <a:t> Примеры с </a:t>
            </a:r>
            <a:r>
              <a:rPr lang="ru-RU" sz="2800" b="1" dirty="0" err="1"/>
              <a:t>либелиусом</a:t>
            </a:r>
            <a:r>
              <a:rPr lang="ru-RU" sz="2800" b="1" dirty="0"/>
              <a:t> </a:t>
            </a:r>
            <a:endParaRPr lang="en-US" sz="2800" b="1" dirty="0"/>
          </a:p>
        </p:txBody>
      </p:sp>
      <p:pic>
        <p:nvPicPr>
          <p:cNvPr id="735" name="Google Shape;735;p9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4" grpId="0" build="p"/>
    </p:bldLst>
  </p:timing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p90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8500"/>
            </a:pPr>
            <a:r>
              <a:rPr lang="ru-RU" sz="6000" b="1" dirty="0"/>
              <a:t>ВОПРОСЫ</a:t>
            </a:r>
            <a:endParaRPr sz="6000" dirty="0"/>
          </a:p>
        </p:txBody>
      </p:sp>
      <p:sp>
        <p:nvSpPr>
          <p:cNvPr id="686" name="Google Shape;686;p90"/>
          <p:cNvSpPr txBox="1">
            <a:spLocks noGrp="1"/>
          </p:cNvSpPr>
          <p:nvPr>
            <p:ph type="body" idx="1"/>
          </p:nvPr>
        </p:nvSpPr>
        <p:spPr>
          <a:xfrm>
            <a:off x="470263" y="2090058"/>
            <a:ext cx="7969543" cy="37011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spcBef>
                <a:spcPts val="0"/>
              </a:spcBef>
              <a:buSzPts val="2200"/>
            </a:pPr>
            <a:r>
              <a:rPr lang="ru-RU" b="1" dirty="0"/>
              <a:t>МОЖНО ЛИ ПОКАЯТЬСЯ ПОСЛЕ ПРИНЯТИЯ НАЧЕРТАНИЯ ЗВЕРЯ?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b="1" dirty="0"/>
              <a:t>Откровение</a:t>
            </a:r>
            <a:r>
              <a:rPr lang="en-US" b="1" dirty="0"/>
              <a:t>13:8  </a:t>
            </a:r>
            <a:r>
              <a:rPr lang="en-US" b="1" baseline="30000" dirty="0"/>
              <a:t>8</a:t>
            </a:r>
            <a:r>
              <a:rPr lang="ru-RU" b="1" dirty="0"/>
              <a:t> И поклонятся ему все живущие на земле, которых имена не написаны в книге жизни у Агнца, закланного от создания мира.</a:t>
            </a:r>
          </a:p>
          <a:p>
            <a:pPr marL="228600" lvl="0" indent="-228600">
              <a:spcBef>
                <a:spcPts val="0"/>
              </a:spcBef>
              <a:buSzPts val="2200"/>
            </a:pPr>
            <a:r>
              <a:rPr lang="ru-RU" b="1" dirty="0"/>
              <a:t>ПРЕДОСТЕРЕЖЕНИЕ ДЛЯ КАЖДОГО ИЗ НАС ЛУКИ</a:t>
            </a:r>
            <a:r>
              <a:rPr lang="en-US" b="1" dirty="0"/>
              <a:t> 21:34-36 </a:t>
            </a:r>
            <a:endParaRPr lang="ru-RU" b="1" dirty="0"/>
          </a:p>
          <a:p>
            <a:pPr marL="228600" lvl="0" indent="-228600">
              <a:spcBef>
                <a:spcPts val="0"/>
              </a:spcBef>
              <a:buSzPts val="2200"/>
            </a:pPr>
            <a:endParaRPr b="1" dirty="0"/>
          </a:p>
        </p:txBody>
      </p:sp>
      <p:pic>
        <p:nvPicPr>
          <p:cNvPr id="687" name="Google Shape;687;p9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72295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-1" y="391886"/>
            <a:ext cx="11874137" cy="31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/>
              <a:t>УЧЕНИЕ О ПОСЛЕДНЕМ ВРЕМЕНИ</a:t>
            </a:r>
            <a:r>
              <a:rPr lang="ru-RU" b="1"/>
              <a:t> 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>
                <a:solidFill>
                  <a:schemeClr val="dk1"/>
                </a:solidFill>
              </a:rPr>
              <a:t>ПРОФЕССОР СЕРГЕЙ ПЕРЕВЫШКО</a:t>
            </a:r>
            <a:endParaRPr sz="36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>
                <a:solidFill>
                  <a:schemeClr val="dk1"/>
                </a:solidFill>
              </a:rPr>
              <a:t>АВГУСТ 2020 1.1</a:t>
            </a:r>
            <a:endParaRPr sz="3600" b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714375" y="326571"/>
            <a:ext cx="10758488" cy="161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470263" y="2367092"/>
            <a:ext cx="796954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100000"/>
              <a:buChar char="●"/>
            </a:pPr>
            <a:r>
              <a:rPr lang="ru-RU" sz="2800" b="1" dirty="0"/>
              <a:t>ВОСКРЕСЕНИЕ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ДАН 12:1-2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ИН 5:28-29</a:t>
            </a:r>
          </a:p>
          <a:p>
            <a:pPr marL="342900">
              <a:lnSpc>
                <a:spcPct val="100000"/>
              </a:lnSpc>
              <a:spcBef>
                <a:spcPts val="500"/>
              </a:spcBef>
              <a:buSzPts val="2600"/>
              <a:buFont typeface="Arial" panose="020B0604020202020204" pitchFamily="34" charset="0"/>
              <a:buChar char="○"/>
            </a:pPr>
            <a:r>
              <a:rPr lang="ru-RU" sz="2800" b="1" dirty="0"/>
              <a:t>ВОСКРЕСЕНИЕ ВЕРУЮЩИХ </a:t>
            </a:r>
            <a:endParaRPr sz="2800"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ИОВ 19:25-26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ИС 26:19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1 КОР 15:35-49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1600"/>
              </a:spcAft>
              <a:buSzPts val="2600"/>
              <a:buChar char="○"/>
            </a:pPr>
            <a:r>
              <a:rPr lang="ru-RU" sz="2600" dirty="0"/>
              <a:t>1 ФЕС 4:13-18</a:t>
            </a:r>
            <a:endParaRPr dirty="0"/>
          </a:p>
        </p:txBody>
      </p:sp>
      <p:pic>
        <p:nvPicPr>
          <p:cNvPr id="145" name="Google Shape;145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97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734" name="Google Shape;734;p97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762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ru-RU" sz="2400" b="1" dirty="0"/>
              <a:t> </a:t>
            </a:r>
            <a:endParaRPr sz="2400" b="1" dirty="0"/>
          </a:p>
        </p:txBody>
      </p:sp>
      <p:pic>
        <p:nvPicPr>
          <p:cNvPr id="735" name="Google Shape;735;p9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9489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12"/>
          <p:cNvSpPr txBox="1">
            <a:spLocks noGrp="1"/>
          </p:cNvSpPr>
          <p:nvPr>
            <p:ph type="title"/>
          </p:nvPr>
        </p:nvSpPr>
        <p:spPr>
          <a:xfrm>
            <a:off x="714375" y="326571"/>
            <a:ext cx="10758488" cy="1619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44" name="Google Shape;144;p12"/>
          <p:cNvSpPr txBox="1">
            <a:spLocks noGrp="1"/>
          </p:cNvSpPr>
          <p:nvPr>
            <p:ph type="body" idx="1"/>
          </p:nvPr>
        </p:nvSpPr>
        <p:spPr>
          <a:xfrm>
            <a:off x="470263" y="2367092"/>
            <a:ext cx="796954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>
              <a:lnSpc>
                <a:spcPct val="100000"/>
              </a:lnSpc>
              <a:spcBef>
                <a:spcPts val="0"/>
              </a:spcBef>
              <a:buClr>
                <a:schemeClr val="tx2"/>
              </a:buClr>
              <a:buSzPct val="100000"/>
            </a:pPr>
            <a:r>
              <a:rPr lang="ru-RU" sz="2800" b="1" dirty="0"/>
              <a:t>ВОСКРЕСЕНИЕ НЕВЕРУЮЩИХ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ОНИ ТАКЖЕ ВОСКРЕСНУТ ДАН 12:2 И ИОАНА 5:28-29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ОНИ БУДУТ ИСПЫТЫВАТЬ СТРАДАНИЯ ИСАИИ 66:22-24 И ОТКР 20:15</a:t>
            </a:r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dirty="0"/>
              <a:t>ОНИ ИПЫТАЮТ СИЛУ БОЖЬЕГО ГНЕВА ОТКР 14:10-11</a:t>
            </a:r>
            <a:endParaRPr dirty="0"/>
          </a:p>
        </p:txBody>
      </p:sp>
      <p:pic>
        <p:nvPicPr>
          <p:cNvPr id="145" name="Google Shape;145;p1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52232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34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3.1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34683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763793" y="365761"/>
            <a:ext cx="10639313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548641" y="2367092"/>
            <a:ext cx="789116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СМЕРТЬ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ПРОМЕЖУТОЧНОЕ СОСТОЯНИЕ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ВОСКРЕСЕНИЕ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АД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3600"/>
              <a:buChar char="●"/>
            </a:pPr>
            <a:r>
              <a:rPr lang="ru-RU" sz="3600" b="1"/>
              <a:t>НЕБЕСА </a:t>
            </a:r>
            <a:endParaRPr sz="3600" b="1"/>
          </a:p>
        </p:txBody>
      </p:sp>
      <p:pic>
        <p:nvPicPr>
          <p:cNvPr id="201" name="Google Shape;201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07175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3"/>
          <p:cNvSpPr txBox="1">
            <a:spLocks noGrp="1"/>
          </p:cNvSpPr>
          <p:nvPr>
            <p:ph type="title"/>
          </p:nvPr>
        </p:nvSpPr>
        <p:spPr>
          <a:xfrm>
            <a:off x="714375" y="352697"/>
            <a:ext cx="10758488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51" name="Google Shape;151;p13"/>
          <p:cNvSpPr txBox="1">
            <a:spLocks noGrp="1"/>
          </p:cNvSpPr>
          <p:nvPr>
            <p:ph type="body" idx="1"/>
          </p:nvPr>
        </p:nvSpPr>
        <p:spPr>
          <a:xfrm>
            <a:off x="470263" y="2181498"/>
            <a:ext cx="7969543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-RU" sz="2800" b="1" dirty="0"/>
              <a:t>АД  </a:t>
            </a:r>
            <a:endParaRPr dirty="0"/>
          </a:p>
          <a:p>
            <a:pPr marL="800100" lvl="1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ru-RU" sz="2400" b="1" dirty="0"/>
              <a:t>СЛОВО «АД» ВСТРЕЧАЕТСЯ В НЗ 12 РАЗ</a:t>
            </a:r>
            <a:endParaRPr dirty="0"/>
          </a:p>
          <a:p>
            <a:pPr marL="800100" lvl="1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Font typeface="Courier New" panose="02070309020205020404" pitchFamily="49" charset="0"/>
              <a:buChar char="o"/>
            </a:pPr>
            <a:r>
              <a:rPr lang="ru-RU" sz="2400" b="1" dirty="0"/>
              <a:t>БОЛЬШЕ ВСЕХ ЭТО СЛОВО УПОТРЕБЛЯЛ ИИСУС ХРИСТОС </a:t>
            </a:r>
          </a:p>
          <a:p>
            <a:pPr marL="1257300" lvl="2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b="1" dirty="0"/>
              <a:t>Матфея 5:22</a:t>
            </a:r>
          </a:p>
          <a:p>
            <a:pPr marL="1257300" lvl="2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b="1" dirty="0"/>
              <a:t>Матфея 10:28</a:t>
            </a:r>
          </a:p>
          <a:p>
            <a:pPr marL="1257300" lvl="2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b="1" dirty="0"/>
              <a:t>Матфея 23:33</a:t>
            </a:r>
          </a:p>
          <a:p>
            <a:pPr marL="1257300" lvl="2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b="1" dirty="0"/>
              <a:t>Марка 9:43</a:t>
            </a:r>
            <a:endParaRPr dirty="0"/>
          </a:p>
        </p:txBody>
      </p:sp>
      <p:pic>
        <p:nvPicPr>
          <p:cNvPr id="152" name="Google Shape;152;p1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Google Shape;747;p99"/>
          <p:cNvSpPr txBox="1"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748" name="Google Shape;748;p99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800100" lvl="1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sz="2400" b="1" dirty="0"/>
              <a:t>ГРЕЧЕСКОЕ СЛОВО ГЕЕННА ОТНОСИТСЯ К ДОЛИНЕ ХИНОМ НА ЮГЕ С ВОСТОЧНОЙ СТОРОНЫ ИЕРУСАЛИМА”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sz="2400" dirty="0"/>
              <a:t>4 ЦАР 23:10; ИЕР 7:31–32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sz="2400" b="1" dirty="0"/>
              <a:t>АД ПРИГОТОВЛЕН ДЛЛЯ САТАНЫ </a:t>
            </a:r>
            <a:r>
              <a:rPr lang="ru-RU" sz="2400" dirty="0"/>
              <a:t>МАТФ 25:41 </a:t>
            </a:r>
            <a:r>
              <a:rPr lang="ru-RU" sz="2400" b="1" dirty="0"/>
              <a:t>И ПОКЛОНЯЮЩИМСЯ АНТИХРИСТУ </a:t>
            </a:r>
            <a:r>
              <a:rPr lang="ru-RU" sz="2400" dirty="0"/>
              <a:t>ОТКР 14:9-11 </a:t>
            </a:r>
          </a:p>
          <a:p>
            <a:pPr marL="800100" lvl="1">
              <a:lnSpc>
                <a:spcPct val="100000"/>
              </a:lnSpc>
              <a:spcBef>
                <a:spcPts val="500"/>
              </a:spcBef>
              <a:buSzPts val="2400"/>
              <a:buFont typeface="Courier New" panose="02070309020205020404" pitchFamily="49" charset="0"/>
              <a:buChar char="o"/>
            </a:pPr>
            <a:r>
              <a:rPr lang="ru-RU" sz="2400" b="1" dirty="0"/>
              <a:t>ДЛЯ НЕ ПРИНЯВШИХ СПАСЕНИЕ</a:t>
            </a:r>
            <a:r>
              <a:rPr lang="ru-RU" sz="2400" dirty="0"/>
              <a:t> ОТКР 20:15</a:t>
            </a:r>
          </a:p>
          <a:p>
            <a:pPr marL="228600" lvl="0" indent="-762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endParaRPr sz="2400" b="1" dirty="0"/>
          </a:p>
        </p:txBody>
      </p:sp>
      <p:pic>
        <p:nvPicPr>
          <p:cNvPr id="749" name="Google Shape;749;p9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4"/>
          <p:cNvSpPr txBox="1">
            <a:spLocks noGrp="1"/>
          </p:cNvSpPr>
          <p:nvPr>
            <p:ph type="title"/>
          </p:nvPr>
        </p:nvSpPr>
        <p:spPr>
          <a:xfrm>
            <a:off x="714375" y="352697"/>
            <a:ext cx="10758488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/>
              <a:t> </a:t>
            </a:r>
            <a:r>
              <a:rPr lang="ru-RU" sz="6000" b="1"/>
              <a:t>ЧТО БИБЛИЯ ГОВОРИТ ОБ АДЕ</a:t>
            </a:r>
            <a:endParaRPr sz="6000" b="1"/>
          </a:p>
        </p:txBody>
      </p:sp>
      <p:sp>
        <p:nvSpPr>
          <p:cNvPr id="158" name="Google Shape;158;p14"/>
          <p:cNvSpPr txBox="1">
            <a:spLocks noGrp="1"/>
          </p:cNvSpPr>
          <p:nvPr>
            <p:ph type="body" idx="1"/>
          </p:nvPr>
        </p:nvSpPr>
        <p:spPr>
          <a:xfrm>
            <a:off x="457201" y="2367092"/>
            <a:ext cx="798260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61950" lvl="2" indent="-23495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■"/>
            </a:pPr>
            <a:r>
              <a:rPr lang="ru-RU" sz="1800" b="1" dirty="0"/>
              <a:t>ОГОНЬ НЕУГАСИМЫЙ  </a:t>
            </a:r>
            <a:r>
              <a:rPr lang="ru-RU" sz="1800" dirty="0"/>
              <a:t>МФ 3:12, 5:22</a:t>
            </a:r>
            <a:endParaRPr sz="1800" dirty="0"/>
          </a:p>
          <a:p>
            <a:pPr marL="361950" lvl="2" indent="-234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ru-RU" sz="1800" b="1" dirty="0"/>
              <a:t>ОСУЖДЕНИЕ  </a:t>
            </a:r>
            <a:r>
              <a:rPr lang="ru-RU" sz="1800" dirty="0"/>
              <a:t>МФ 23:33</a:t>
            </a:r>
            <a:endParaRPr sz="1800" dirty="0"/>
          </a:p>
          <a:p>
            <a:pPr marL="361950" lvl="2" indent="-234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ru-RU" sz="1800" b="1" dirty="0"/>
              <a:t>ПЕЧЬ ОГНЕННАЯ  </a:t>
            </a:r>
            <a:r>
              <a:rPr lang="ru-RU" sz="1800" dirty="0"/>
              <a:t>МФ 13:42,50</a:t>
            </a:r>
            <a:endParaRPr sz="1800" dirty="0"/>
          </a:p>
          <a:p>
            <a:pPr marL="361950" lvl="2" indent="-234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ru-RU" sz="1800" b="1" dirty="0"/>
              <a:t>МРАК ТЬМЫ  </a:t>
            </a:r>
            <a:r>
              <a:rPr lang="ru-RU" sz="1800" dirty="0"/>
              <a:t>ИУД 13</a:t>
            </a:r>
            <a:endParaRPr sz="1800" dirty="0"/>
          </a:p>
          <a:p>
            <a:pPr marL="361950" lvl="2" indent="-234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ru-RU" sz="1800" b="1" dirty="0"/>
              <a:t>ОЗЕРО, ГОРЯЩЕЕ ОГНЕМ И СЕРОЮ  </a:t>
            </a:r>
            <a:r>
              <a:rPr lang="ru-RU" sz="1800" dirty="0"/>
              <a:t>ОТКР. 21:8</a:t>
            </a:r>
            <a:endParaRPr sz="1800" dirty="0"/>
          </a:p>
          <a:p>
            <a:pPr marL="361950" lvl="2" indent="-234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ru-RU" sz="1800" b="1" dirty="0"/>
              <a:t>ОГОНЬ ВЕЧНЫЙ, ПРИГОТОВЛЕННЫЙ ДЬЯВОЛУ И АНГЕЛАМ ЕГО  </a:t>
            </a:r>
            <a:r>
              <a:rPr lang="ru-RU" sz="1800" dirty="0"/>
              <a:t>МФ. 25:41</a:t>
            </a:r>
            <a:endParaRPr sz="1800" dirty="0"/>
          </a:p>
          <a:p>
            <a:pPr marL="361950" lvl="2" indent="-23495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800"/>
              <a:buChar char="■"/>
            </a:pPr>
            <a:r>
              <a:rPr lang="ru-RU" sz="1800" b="1" dirty="0"/>
              <a:t>МУКИ И ЖАЖДА  </a:t>
            </a:r>
            <a:r>
              <a:rPr lang="ru-RU" sz="1800" dirty="0"/>
              <a:t>ЛК 16:23-24  </a:t>
            </a:r>
            <a:r>
              <a:rPr lang="ru-RU" sz="1800" b="1" dirty="0"/>
              <a:t>В ПРОТИВОПОЛОЖНОСТЬ РАЮ</a:t>
            </a:r>
            <a:endParaRPr dirty="0"/>
          </a:p>
          <a:p>
            <a:pPr marL="361950" lvl="2" indent="-234950" algn="l" rtl="0">
              <a:lnSpc>
                <a:spcPct val="120000"/>
              </a:lnSpc>
              <a:spcBef>
                <a:spcPts val="500"/>
              </a:spcBef>
              <a:spcAft>
                <a:spcPts val="1600"/>
              </a:spcAft>
              <a:buSzPts val="1800"/>
              <a:buChar char="■"/>
            </a:pPr>
            <a:r>
              <a:rPr lang="ru-RU" sz="1800" b="1" dirty="0"/>
              <a:t>СУТЬ СТРАДАНИЯ – РАЗДЕЛЕНИЕ С БОГОМ  </a:t>
            </a:r>
            <a:r>
              <a:rPr lang="ru-RU" sz="1800" dirty="0"/>
              <a:t>ПС 41:1-2 </a:t>
            </a:r>
            <a:endParaRPr dirty="0"/>
          </a:p>
        </p:txBody>
      </p:sp>
      <p:pic>
        <p:nvPicPr>
          <p:cNvPr id="159" name="Google Shape;159;p1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15"/>
          <p:cNvSpPr txBox="1">
            <a:spLocks noGrp="1"/>
          </p:cNvSpPr>
          <p:nvPr>
            <p:ph type="title"/>
          </p:nvPr>
        </p:nvSpPr>
        <p:spPr>
          <a:xfrm>
            <a:off x="714375" y="339635"/>
            <a:ext cx="10758488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65" name="Google Shape;165;p15"/>
          <p:cNvSpPr txBox="1">
            <a:spLocks noGrp="1"/>
          </p:cNvSpPr>
          <p:nvPr>
            <p:ph type="body" idx="1"/>
          </p:nvPr>
        </p:nvSpPr>
        <p:spPr>
          <a:xfrm>
            <a:off x="483327" y="2366962"/>
            <a:ext cx="7956480" cy="4077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</a:pPr>
            <a:r>
              <a:rPr lang="ru-RU" b="1" dirty="0"/>
              <a:t>ЕВРЕЙСКОЕ СЛОВО «ШЕОЛ» ВСТРЕЧАЕТСЯ 65 РАЗ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ru-RU" b="1" dirty="0"/>
              <a:t>  </a:t>
            </a:r>
            <a:r>
              <a:rPr lang="ru-RU" dirty="0"/>
              <a:t> </a:t>
            </a:r>
            <a:r>
              <a:rPr lang="ru-RU" b="1" dirty="0"/>
              <a:t>В ЗАВИСИМОСТИ ОТ КОНТЕКСТА МОЖЕТ ОЗНАЧАТЬ: МОГИЛУ, ЯМУ ИЛИ АД.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ru-RU" b="1" dirty="0"/>
              <a:t> ΤΑΡΤΑΡΌΩ  </a:t>
            </a:r>
            <a:r>
              <a:rPr lang="ru-RU" dirty="0"/>
              <a:t>2ПЕТ 2:4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ru-RU" b="1" dirty="0"/>
              <a:t>   В ГРЕЧЕСКОЙ МИФОЛОГИИ НИЖЕ ИЛИ  ГЛУБЖЕ ЧЕМ САМ АД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ru-RU" b="1" dirty="0"/>
              <a:t> ἌΒΥΣΣΟΣ – БЕЗДНА  </a:t>
            </a:r>
            <a:r>
              <a:rPr lang="ru-RU" dirty="0"/>
              <a:t>ЛК 8:31;  ОТКР 9:1-2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Char char="●"/>
            </a:pPr>
            <a:r>
              <a:rPr lang="ru-RU" b="1" dirty="0"/>
              <a:t>ТЮРЬМА ДЛЯ САТАНЫ  </a:t>
            </a:r>
            <a:r>
              <a:rPr lang="ru-RU" dirty="0"/>
              <a:t>ОТКР 20:1-3 </a:t>
            </a:r>
            <a:endParaRPr dirty="0"/>
          </a:p>
        </p:txBody>
      </p:sp>
      <p:pic>
        <p:nvPicPr>
          <p:cNvPr id="166" name="Google Shape;166;p1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34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3.2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3911640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0"/>
          <p:cNvSpPr txBox="1">
            <a:spLocks noGrp="1"/>
          </p:cNvSpPr>
          <p:nvPr>
            <p:ph type="title"/>
          </p:nvPr>
        </p:nvSpPr>
        <p:spPr>
          <a:xfrm>
            <a:off x="763793" y="365761"/>
            <a:ext cx="10639313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200" name="Google Shape;200;p20"/>
          <p:cNvSpPr txBox="1">
            <a:spLocks noGrp="1"/>
          </p:cNvSpPr>
          <p:nvPr>
            <p:ph type="body" idx="1"/>
          </p:nvPr>
        </p:nvSpPr>
        <p:spPr>
          <a:xfrm>
            <a:off x="548641" y="2367092"/>
            <a:ext cx="7891166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СМЕРТЬ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ПРОМЕЖУТОЧНОЕ СОСТОЯНИЕ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ВОСКРЕСЕНИЕ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600"/>
              <a:buChar char="●"/>
            </a:pPr>
            <a:r>
              <a:rPr lang="ru-RU" sz="3600" b="1"/>
              <a:t>АД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3600"/>
              <a:buChar char="●"/>
            </a:pPr>
            <a:r>
              <a:rPr lang="ru-RU" sz="3600" b="1"/>
              <a:t>НЕБЕСА </a:t>
            </a:r>
            <a:endParaRPr sz="3600" b="1"/>
          </a:p>
        </p:txBody>
      </p:sp>
      <p:pic>
        <p:nvPicPr>
          <p:cNvPr id="201" name="Google Shape;201;p2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03707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"/>
          <p:cNvSpPr txBox="1">
            <a:spLocks noGrp="1"/>
          </p:cNvSpPr>
          <p:nvPr>
            <p:ph type="title"/>
          </p:nvPr>
        </p:nvSpPr>
        <p:spPr>
          <a:xfrm>
            <a:off x="913775" y="209006"/>
            <a:ext cx="10364451" cy="13062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ВВЕДЕНИЕ </a:t>
            </a:r>
            <a:endParaRPr sz="6000" b="1"/>
          </a:p>
        </p:txBody>
      </p:sp>
      <p:sp>
        <p:nvSpPr>
          <p:cNvPr id="81" name="Google Shape;81;p3"/>
          <p:cNvSpPr txBox="1">
            <a:spLocks noGrp="1"/>
          </p:cNvSpPr>
          <p:nvPr>
            <p:ph type="body" idx="1"/>
          </p:nvPr>
        </p:nvSpPr>
        <p:spPr>
          <a:xfrm>
            <a:off x="913773" y="1946366"/>
            <a:ext cx="7526033" cy="3844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 dirty="0"/>
              <a:t>ОПРЕДЕЛЕНИЕ ЭСХАТОЛОГИИ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 dirty="0"/>
              <a:t>ЭСХАТОЛОГИЯ И БОЖИЙ ПЛАН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 dirty="0"/>
              <a:t>ЭСХАТОЛОГИЧЕСКИЕ МОДЕЛИ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 dirty="0"/>
              <a:t>СПОСОБЫ ИНТЕРПРЕТАЦИИ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3200"/>
              <a:buChar char="●"/>
            </a:pPr>
            <a:r>
              <a:rPr lang="ru-RU" sz="3200" b="1" dirty="0"/>
              <a:t>ЭСХАТОЛОГИЯ И ХРИСТОС </a:t>
            </a:r>
            <a:endParaRPr sz="3200" b="1" dirty="0"/>
          </a:p>
        </p:txBody>
      </p:sp>
      <p:pic>
        <p:nvPicPr>
          <p:cNvPr id="82" name="Google Shape;82;p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"/>
          <p:cNvSpPr txBox="1">
            <a:spLocks noGrp="1"/>
          </p:cNvSpPr>
          <p:nvPr>
            <p:ph type="title"/>
          </p:nvPr>
        </p:nvSpPr>
        <p:spPr>
          <a:xfrm>
            <a:off x="714375" y="313510"/>
            <a:ext cx="10758488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72" name="Google Shape;172;p16"/>
          <p:cNvSpPr txBox="1">
            <a:spLocks noGrp="1"/>
          </p:cNvSpPr>
          <p:nvPr>
            <p:ph type="body" idx="1"/>
          </p:nvPr>
        </p:nvSpPr>
        <p:spPr>
          <a:xfrm>
            <a:off x="457201" y="1881052"/>
            <a:ext cx="7982606" cy="5290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ru-RU" sz="3400"/>
              <a:t>ОТЛИЧИТЕЛЬНЫЕ ВЗГЛЯДЫ НА АД        </a:t>
            </a:r>
            <a:endParaRPr/>
          </a:p>
          <a:p>
            <a:pPr marL="228600" lvl="0" indent="-2286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   1. </a:t>
            </a:r>
            <a:r>
              <a:rPr lang="ru-RU" sz="2600" b="1"/>
              <a:t>УНИВЕРСАЛИЗМ В ТРЕХ ФОРМАХ: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</a:pPr>
            <a:r>
              <a:rPr lang="ru-RU" sz="2000" b="1"/>
              <a:t>ДОСТАТОЧНОСТЬ ЖЕРТВЫ ХРИСТА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</a:pPr>
            <a:r>
              <a:rPr lang="ru-RU" sz="2000" b="1"/>
              <a:t>ПОСЛЕ СМЕРТИ МОЖНО БУДЕТ ПОКАЯТЬСЯ </a:t>
            </a:r>
            <a:endParaRPr/>
          </a:p>
          <a:p>
            <a:pPr marL="1143000" lvl="2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000"/>
              <a:buChar char="■"/>
            </a:pPr>
            <a:r>
              <a:rPr lang="ru-RU" sz="2000" b="1"/>
              <a:t>НАКАЗАНИЕ В АДУ БУДЕТ ВРЕМЕННЫМ</a:t>
            </a:r>
            <a:r>
              <a:rPr lang="ru-RU" sz="2400" b="1"/>
              <a:t>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     </a:t>
            </a:r>
            <a:r>
              <a:rPr lang="ru-RU" sz="2600" b="1"/>
              <a:t>ВОЗРАЖЕНИЯ ПРОТИВ УНИВЕРСАЛИЗМА</a:t>
            </a:r>
            <a:r>
              <a:rPr lang="ru-RU" sz="2800" b="1"/>
              <a:t>: 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МФ 25:41, 46;  ОТКР 20:11-15;</a:t>
            </a:r>
            <a:endParaRPr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ОТКР 21:8;  ИН 3:36</a:t>
            </a:r>
            <a:endParaRPr/>
          </a:p>
          <a:p>
            <a:pPr marL="68580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1600"/>
              </a:spcAft>
              <a:buSzPts val="2600"/>
              <a:buNone/>
            </a:pPr>
            <a:endParaRPr sz="2600" b="1"/>
          </a:p>
        </p:txBody>
      </p:sp>
      <p:pic>
        <p:nvPicPr>
          <p:cNvPr id="173" name="Google Shape;173;p1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"/>
          <p:cNvSpPr txBox="1">
            <a:spLocks noGrp="1"/>
          </p:cNvSpPr>
          <p:nvPr>
            <p:ph type="title"/>
          </p:nvPr>
        </p:nvSpPr>
        <p:spPr>
          <a:xfrm>
            <a:off x="714375" y="352697"/>
            <a:ext cx="10758488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79" name="Google Shape;179;p17"/>
          <p:cNvSpPr txBox="1">
            <a:spLocks noGrp="1"/>
          </p:cNvSpPr>
          <p:nvPr>
            <p:ph type="body" idx="1"/>
          </p:nvPr>
        </p:nvSpPr>
        <p:spPr>
          <a:xfrm>
            <a:off x="352697" y="2076994"/>
            <a:ext cx="8087109" cy="3714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ru-RU" sz="3400"/>
              <a:t>ОТЛИЧИТЕЛЬНЫЕ ВЗГЛЯДЫ НА АД     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   2. </a:t>
            </a:r>
            <a:r>
              <a:rPr lang="ru-RU" sz="2600" b="1"/>
              <a:t>АННИГИЛЯЦИЯ – ГРЕШНИКИ ПЕРЕСТАНУТ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ru-RU" sz="2600" b="1"/>
              <a:t>       СУЩЕСТВОВАТЬ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ru-RU" sz="2600" b="1"/>
              <a:t>            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ru-RU" sz="2600" b="1"/>
              <a:t>   ВОЗРАЖЕНИЯ ПРОТИВ АННИГИЛЯЦИИ: </a:t>
            </a:r>
            <a:r>
              <a:rPr lang="ru-RU" sz="2400"/>
              <a:t>МФ 25:41; ОТКР 14:11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2400"/>
              <a:t>   НИВЕЛИРУЕТ ТЯЖЕСТЬ ГРЕХА   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800"/>
              <a:buNone/>
            </a:pPr>
            <a:endParaRPr sz="2800" b="1"/>
          </a:p>
        </p:txBody>
      </p:sp>
      <p:pic>
        <p:nvPicPr>
          <p:cNvPr id="180" name="Google Shape;180;p1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8"/>
          <p:cNvSpPr txBox="1">
            <a:spLocks noGrp="1"/>
          </p:cNvSpPr>
          <p:nvPr>
            <p:ph type="title"/>
          </p:nvPr>
        </p:nvSpPr>
        <p:spPr>
          <a:xfrm>
            <a:off x="714375" y="339635"/>
            <a:ext cx="10758488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186" name="Google Shape;186;p18"/>
          <p:cNvSpPr txBox="1">
            <a:spLocks noGrp="1"/>
          </p:cNvSpPr>
          <p:nvPr>
            <p:ph type="body" idx="1"/>
          </p:nvPr>
        </p:nvSpPr>
        <p:spPr>
          <a:xfrm>
            <a:off x="496389" y="1894114"/>
            <a:ext cx="7943417" cy="38970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3400"/>
              <a:buNone/>
            </a:pPr>
            <a:r>
              <a:rPr lang="ru-RU" sz="3400"/>
              <a:t>ОТЛИЧИТЕЛЬНЫЕ ВЗГЛЯДЫ НА АД       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   3. ДУХОВНОЕ НАКАЗАНИЕ – НЕ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       БУКВАЛЬНЫЙ ОГОНЬ, А ОТДЕЛЕНИЕ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       ОТ БОГА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   ВОЗРАЖЕНИЕ: </a:t>
            </a:r>
            <a:r>
              <a:rPr lang="ru-RU" sz="2600"/>
              <a:t>ЕСЛИ ОЗЕРО ОГНЕННОЕ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r>
              <a:rPr lang="ru-RU" sz="2600"/>
              <a:t>   ЭТО ВСЕГО МЕТАФОРА, ТО ЗНАЧИТ ЛИ, ЧТО     НОВОЕ НЕБО И НОВАЯ ЗЕМЛЯ ТОЖЕ МЕТАФОРА?</a:t>
            </a:r>
            <a:endParaRPr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b="1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800"/>
              <a:buNone/>
            </a:pPr>
            <a:endParaRPr sz="2800" b="1"/>
          </a:p>
        </p:txBody>
      </p:sp>
      <p:pic>
        <p:nvPicPr>
          <p:cNvPr id="187" name="Google Shape;187;p1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9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ПЕРСОНАЛЬНАЯ ЭСХАТОЛОГИЯ</a:t>
            </a:r>
            <a:endParaRPr sz="6000"/>
          </a:p>
        </p:txBody>
      </p:sp>
      <p:pic>
        <p:nvPicPr>
          <p:cNvPr id="193" name="Google Shape;193;p19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2" y="2549843"/>
            <a:ext cx="2564834" cy="34242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19"/>
          <p:cNvSpPr/>
          <p:nvPr/>
        </p:nvSpPr>
        <p:spPr>
          <a:xfrm>
            <a:off x="404950" y="2233749"/>
            <a:ext cx="7968342" cy="2677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ОТЛИЧИТЕЛЬНЫЕ ВЗГЛЯДЫ НА АД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4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</a:t>
            </a:r>
            <a:r>
              <a:rPr lang="ru-RU" sz="2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4. АД – ЭТО ТРУДНОСТИ, ПЕРЕНОСИМЫЕ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    СЕЙЧАС, В ЭТОЙ ЗЕМНОЙ ЖИЗНИ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   ВОЗРАЖЕНИЕ: </a:t>
            </a:r>
            <a:r>
              <a:rPr lang="ru-RU" sz="2600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МФ 25:41 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1"/>
          <p:cNvSpPr txBox="1">
            <a:spLocks noGrp="1"/>
          </p:cNvSpPr>
          <p:nvPr>
            <p:ph type="title"/>
          </p:nvPr>
        </p:nvSpPr>
        <p:spPr>
          <a:xfrm>
            <a:off x="714375" y="352697"/>
            <a:ext cx="10758488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207" name="Google Shape;207;p21"/>
          <p:cNvSpPr txBox="1">
            <a:spLocks noGrp="1"/>
          </p:cNvSpPr>
          <p:nvPr>
            <p:ph type="body" idx="1"/>
          </p:nvPr>
        </p:nvSpPr>
        <p:spPr>
          <a:xfrm>
            <a:off x="444137" y="2367092"/>
            <a:ext cx="799566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Char char="●"/>
            </a:pPr>
            <a:r>
              <a:rPr lang="ru-RU" sz="3000" b="1" dirty="0"/>
              <a:t>НЕБЕСА </a:t>
            </a:r>
            <a:endParaRPr sz="3000" b="1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/>
              <a:t>   ЕВРЕЙСКИЙ ТЕРМИН «ШАМАИМ» - НЕБЕСА, БУКВАЛЬНО ОЗНАЧАЕТ ВЫСОТЫ. ГРЕЧЕСКОЕ СЛОВО «УРАНОС» ОЗНАЧАЕТ ПОДНЯТЫЙ ИЛИ ВОЗВЫШЕННЫЙ.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r>
              <a:rPr lang="ru-RU" sz="2400" b="1" dirty="0"/>
              <a:t>   В БИБЛИИ ГОВОРИТСЯ О ТРЕХ ПОНЯТИЯХ: АТМОСФЕРА, КОСМОС И ТРЕТЬЕ НЕБО</a:t>
            </a:r>
            <a:r>
              <a:rPr lang="ru-RU" sz="2800" b="1" dirty="0"/>
              <a:t>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endParaRPr sz="2800" dirty="0"/>
          </a:p>
        </p:txBody>
      </p:sp>
      <p:pic>
        <p:nvPicPr>
          <p:cNvPr id="208" name="Google Shape;208;p2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2"/>
          <p:cNvSpPr txBox="1">
            <a:spLocks noGrp="1"/>
          </p:cNvSpPr>
          <p:nvPr>
            <p:ph type="title"/>
          </p:nvPr>
        </p:nvSpPr>
        <p:spPr>
          <a:xfrm>
            <a:off x="714375" y="352698"/>
            <a:ext cx="10758488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214" name="Google Shape;214;p22"/>
          <p:cNvSpPr txBox="1">
            <a:spLocks noGrp="1"/>
          </p:cNvSpPr>
          <p:nvPr>
            <p:ph type="body" idx="1"/>
          </p:nvPr>
        </p:nvSpPr>
        <p:spPr>
          <a:xfrm>
            <a:off x="522515" y="2194560"/>
            <a:ext cx="8190878" cy="359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 dirty="0"/>
              <a:t>- НЕБЕСА КАК АТМОСФЕРА  </a:t>
            </a:r>
            <a:r>
              <a:rPr lang="ru-RU" sz="2600" dirty="0"/>
              <a:t>БЫТ 7:11-12; ПС 146:8; ДЕЯН 14:17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Font typeface="Twentieth Century"/>
              <a:buChar char="-"/>
            </a:pPr>
            <a:r>
              <a:rPr lang="ru-RU" sz="2800" b="1" dirty="0"/>
              <a:t>НЕБЕСА КАК КОСМОС  </a:t>
            </a:r>
            <a:r>
              <a:rPr lang="ru-RU" sz="2600" dirty="0"/>
              <a:t>БЫТ 1:14-17; ПС 18:1-4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</a:pPr>
            <a:r>
              <a:rPr lang="ru-RU" sz="2800" b="1" dirty="0"/>
              <a:t>- ТРЕТЬЕ  НЕБО  </a:t>
            </a:r>
            <a:r>
              <a:rPr lang="ru-RU" sz="2600" dirty="0"/>
              <a:t>2 КОР 12:2-4;  3 ЦАР 8:27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b="1" dirty="0"/>
              <a:t>МЕСТО ПРЕСТОЛА БОЖИЯ  </a:t>
            </a:r>
            <a:r>
              <a:rPr lang="ru-RU" sz="2600" dirty="0"/>
              <a:t>ПС 102:19 </a:t>
            </a:r>
            <a:endParaRPr sz="2600"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b="1" dirty="0"/>
              <a:t>МЕСТО ПОКЛОНЕНИЯ  </a:t>
            </a:r>
            <a:r>
              <a:rPr lang="ru-RU" sz="2600" dirty="0"/>
              <a:t>ОТКР 4 </a:t>
            </a:r>
            <a:endParaRPr sz="2600"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b="1" dirty="0"/>
              <a:t>«СИДЯЩИЙ НА НЕБЕСАХ» </a:t>
            </a:r>
            <a:r>
              <a:rPr lang="ru-RU" sz="2600" dirty="0"/>
              <a:t>ПС 2:4 </a:t>
            </a:r>
            <a:endParaRPr sz="2600" b="1"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Char char="○"/>
            </a:pPr>
            <a:r>
              <a:rPr lang="ru-RU" sz="2600" b="1" dirty="0"/>
              <a:t>ХРИСТОС В НЕБЕСАХ </a:t>
            </a:r>
            <a:r>
              <a:rPr lang="ru-RU" sz="2600" dirty="0"/>
              <a:t>ДЕЯН 1:11, 7:56 </a:t>
            </a:r>
            <a:r>
              <a:rPr lang="ru-RU" sz="2600" b="1" dirty="0"/>
              <a:t> </a:t>
            </a:r>
            <a:endParaRPr sz="2600" b="1" dirty="0"/>
          </a:p>
          <a:p>
            <a:pPr marL="228600" lvl="0" indent="-63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Font typeface="Twentieth Century"/>
              <a:buNone/>
            </a:pPr>
            <a:endParaRPr sz="2600"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800"/>
              <a:buNone/>
            </a:pPr>
            <a:endParaRPr sz="2800" b="1" dirty="0"/>
          </a:p>
        </p:txBody>
      </p:sp>
      <p:pic>
        <p:nvPicPr>
          <p:cNvPr id="215" name="Google Shape;215;p2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3"/>
          <p:cNvSpPr txBox="1">
            <a:spLocks noGrp="1"/>
          </p:cNvSpPr>
          <p:nvPr>
            <p:ph type="title"/>
          </p:nvPr>
        </p:nvSpPr>
        <p:spPr>
          <a:xfrm>
            <a:off x="714375" y="326572"/>
            <a:ext cx="10758488" cy="154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800"/>
              <a:buFont typeface="Twentieth Century"/>
              <a:buNone/>
            </a:pPr>
            <a:r>
              <a:rPr lang="ru-RU" sz="5800" b="1"/>
              <a:t> </a:t>
            </a:r>
            <a:r>
              <a:rPr lang="ru-RU" sz="6000" b="1"/>
              <a:t>ПЕРСОНАЛЬНАЯ ЭСХАТОЛОГИЯ</a:t>
            </a:r>
            <a:endParaRPr sz="6000" b="1"/>
          </a:p>
        </p:txBody>
      </p:sp>
      <p:sp>
        <p:nvSpPr>
          <p:cNvPr id="221" name="Google Shape;221;p23"/>
          <p:cNvSpPr txBox="1">
            <a:spLocks noGrp="1"/>
          </p:cNvSpPr>
          <p:nvPr>
            <p:ph type="body" idx="1"/>
          </p:nvPr>
        </p:nvSpPr>
        <p:spPr>
          <a:xfrm>
            <a:off x="444137" y="2181498"/>
            <a:ext cx="7995669" cy="3853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 dirty="0"/>
              <a:t>ТРЕТЬЕ НЕБО И ВЕРУЮЩИЕ </a:t>
            </a:r>
            <a:endParaRPr dirty="0"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Twentieth Century"/>
              <a:buChar char="-"/>
            </a:pPr>
            <a:r>
              <a:rPr lang="ru-RU" sz="2600" b="1" dirty="0"/>
              <a:t>СОБРАНИЕ  </a:t>
            </a:r>
            <a:r>
              <a:rPr lang="ru-RU" sz="2600" dirty="0"/>
              <a:t>ЕВР 12:23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Font typeface="Twentieth Century"/>
              <a:buChar char="-"/>
            </a:pPr>
            <a:r>
              <a:rPr lang="ru-RU" sz="2600" b="1" dirty="0"/>
              <a:t>ИМЕНА  </a:t>
            </a:r>
            <a:r>
              <a:rPr lang="ru-RU" sz="2600" dirty="0"/>
              <a:t>ЛК 10:20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ru-RU" sz="2600" dirty="0"/>
              <a:t>- </a:t>
            </a:r>
            <a:r>
              <a:rPr lang="ru-RU" sz="2600" b="1" dirty="0"/>
              <a:t> ГРАЖДАНСТВО  </a:t>
            </a:r>
            <a:r>
              <a:rPr lang="ru-RU" sz="2600" dirty="0"/>
              <a:t>ФЛП 3:20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ru-RU" sz="2600" dirty="0"/>
              <a:t>- </a:t>
            </a:r>
            <a:r>
              <a:rPr lang="ru-RU" sz="2600" b="1" dirty="0"/>
              <a:t> НАГРАДА   </a:t>
            </a:r>
            <a:r>
              <a:rPr lang="ru-RU" sz="2600" dirty="0"/>
              <a:t>МФ 5:12   </a:t>
            </a:r>
            <a:endParaRPr dirty="0"/>
          </a:p>
          <a:p>
            <a:pPr marL="685800" lvl="1" indent="-228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r>
              <a:rPr lang="ru-RU" sz="2600" dirty="0"/>
              <a:t>- </a:t>
            </a:r>
            <a:r>
              <a:rPr lang="ru-RU" sz="2600" b="1" dirty="0"/>
              <a:t> 2 ПЕТ 3:13; ОТКР 21:1-7</a:t>
            </a:r>
            <a:endParaRPr dirty="0"/>
          </a:p>
          <a:p>
            <a:pPr marL="685800" lvl="1" indent="-635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SzPts val="2600"/>
              <a:buNone/>
            </a:pPr>
            <a:endParaRPr sz="2600" b="1" dirty="0"/>
          </a:p>
          <a:p>
            <a:pPr marL="228600" lvl="0" indent="-508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800"/>
              <a:buNone/>
            </a:pPr>
            <a:endParaRPr sz="2800" b="1" dirty="0"/>
          </a:p>
        </p:txBody>
      </p:sp>
      <p:pic>
        <p:nvPicPr>
          <p:cNvPr id="222" name="Google Shape;222;p2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34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4.1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86117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913775" y="222070"/>
            <a:ext cx="10364451" cy="1384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 dirty="0"/>
              <a:t> </a:t>
            </a:r>
            <a:r>
              <a:rPr lang="ru-RU" sz="8600" b="1" dirty="0"/>
              <a:t>ЦАРСТВО БОЖИЕ</a:t>
            </a:r>
            <a:endParaRPr sz="8600" dirty="0"/>
          </a:p>
        </p:txBody>
      </p:sp>
      <p:sp>
        <p:nvSpPr>
          <p:cNvPr id="241" name="Google Shape;241;p26"/>
          <p:cNvSpPr txBox="1">
            <a:spLocks noGrp="1"/>
          </p:cNvSpPr>
          <p:nvPr>
            <p:ph type="body" idx="1"/>
          </p:nvPr>
        </p:nvSpPr>
        <p:spPr>
          <a:xfrm>
            <a:off x="418011" y="2116184"/>
            <a:ext cx="8021795" cy="4062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800" b="1" dirty="0"/>
              <a:t>ВСЕГДА СУЩЕСТВОВАЛО  </a:t>
            </a:r>
            <a:r>
              <a:rPr lang="ru-RU" sz="2800" dirty="0"/>
              <a:t>ПС. 144:11-13</a:t>
            </a:r>
            <a:r>
              <a:rPr lang="ru-RU" sz="2800" b="1" dirty="0"/>
              <a:t>, НО ДОЛЖНО ОДНАЖДЫ ПРИЙТИ  </a:t>
            </a:r>
            <a:r>
              <a:rPr lang="ru-RU" sz="2800" dirty="0"/>
              <a:t>ДАН. 2:44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800" b="1" dirty="0"/>
              <a:t>РАСПРОСТРАНЯЕТСЯ НА ВСЮ ВСЕЛЕННУЮ </a:t>
            </a:r>
            <a:r>
              <a:rPr lang="ru-RU" sz="2800" dirty="0"/>
              <a:t>ПС. 102:19</a:t>
            </a:r>
            <a:r>
              <a:rPr lang="ru-RU" sz="2800" b="1" dirty="0"/>
              <a:t>, НО БУДЕТ НА ЗЕМЛЕ  </a:t>
            </a:r>
            <a:r>
              <a:rPr lang="ru-RU" sz="2800" dirty="0"/>
              <a:t>ИС. 24:23</a:t>
            </a:r>
            <a:endParaRPr dirty="0"/>
          </a:p>
          <a:p>
            <a:pPr marL="228600" lvl="0" indent="-64135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8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800" b="1" dirty="0"/>
              <a:t>ПРЯМОЕ ПРАВЛЕНИЕ ГОСПОДА  </a:t>
            </a:r>
            <a:r>
              <a:rPr lang="ru-RU" sz="2800" dirty="0"/>
              <a:t>ПС.21:28-29</a:t>
            </a:r>
            <a:r>
              <a:rPr lang="ru-RU" sz="2800" b="1" dirty="0"/>
              <a:t>, НО И ЧЕРЕЗ ПОСРЕДНИКА </a:t>
            </a:r>
            <a:r>
              <a:rPr lang="ru-RU" sz="2800" dirty="0"/>
              <a:t>ПС. 2:4-6</a:t>
            </a:r>
            <a:endParaRPr sz="2800" dirty="0"/>
          </a:p>
        </p:txBody>
      </p:sp>
      <p:pic>
        <p:nvPicPr>
          <p:cNvPr id="242" name="Google Shape;242;p2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ОПРЕДЕЛЕНИЕ</a:t>
            </a:r>
            <a:endParaRPr sz="6000" b="1"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444137" y="2367092"/>
            <a:ext cx="799566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600"/>
              <a:buNone/>
            </a:pPr>
            <a:r>
              <a:rPr lang="ru-RU" sz="3600" b="1" i="1"/>
              <a:t>  </a:t>
            </a:r>
            <a:r>
              <a:rPr lang="ru-RU" sz="3600" b="1"/>
              <a:t>ЭСХАТОЛОГИЯ</a:t>
            </a:r>
            <a:r>
              <a:rPr lang="ru-RU" sz="3600" b="1" i="1"/>
              <a:t> </a:t>
            </a:r>
            <a:r>
              <a:rPr lang="ru-RU" sz="3600" b="1"/>
              <a:t>- ЭТО УЧЕНИЕ О ПОСЛЕДНИХ СОБЫТИЯХ. НАЗВАНИЕ ПРОИСХОДИТ ИЗ ГРЕЧЕСКОГО ЯЗЫКА, ГДЕ СЛОВО «ЛОГОС» ОЗНАЧАЕТ УЧЕНИЕ, А «ЭСХАТОС» ПОСЛЕДНИЙ.</a:t>
            </a:r>
            <a:endParaRPr sz="3600" b="1"/>
          </a:p>
        </p:txBody>
      </p:sp>
      <p:pic>
        <p:nvPicPr>
          <p:cNvPr id="89" name="Google Shape;89;p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27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3454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Font typeface="Twentieth Century"/>
              <a:buNone/>
            </a:pPr>
            <a:r>
              <a:rPr lang="ru-RU" dirty="0"/>
              <a:t> </a:t>
            </a:r>
            <a:r>
              <a:rPr lang="ru-RU" sz="9600" b="1" dirty="0"/>
              <a:t>ЦАРСТВО БОЖИЕ</a:t>
            </a:r>
            <a:endParaRPr dirty="0"/>
          </a:p>
        </p:txBody>
      </p:sp>
      <p:sp>
        <p:nvSpPr>
          <p:cNvPr id="248" name="Google Shape;248;p27"/>
          <p:cNvSpPr txBox="1">
            <a:spLocks noGrp="1"/>
          </p:cNvSpPr>
          <p:nvPr>
            <p:ph type="body" idx="1"/>
          </p:nvPr>
        </p:nvSpPr>
        <p:spPr>
          <a:xfrm>
            <a:off x="274320" y="2194560"/>
            <a:ext cx="8439073" cy="3931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16217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600" b="1" dirty="0"/>
              <a:t>КАК СОБЫТИЕ БУДУЩЕГО </a:t>
            </a:r>
            <a:r>
              <a:rPr lang="ru-RU" sz="2600" dirty="0"/>
              <a:t>ЗАХ. 14:9; МФ. 6:10</a:t>
            </a:r>
            <a:r>
              <a:rPr lang="ru-RU" sz="2600" b="1" dirty="0"/>
              <a:t>,  НО ЦАРСТВО ЕГО ВЕЧНО, ТО ЕСТЬ БЫЛО,  ЕСТЬ И БУДЕТ ВСЕГДА  </a:t>
            </a:r>
            <a:r>
              <a:rPr lang="ru-RU" sz="2600" dirty="0"/>
              <a:t>ДАН. 3:33</a:t>
            </a:r>
            <a:endParaRPr dirty="0"/>
          </a:p>
          <a:p>
            <a:pPr marL="228600" lvl="0" indent="-63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600" dirty="0"/>
          </a:p>
          <a:p>
            <a:pPr marL="228600" lvl="0" indent="-21621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600" b="1" dirty="0"/>
              <a:t>СУВЕРЕННО  </a:t>
            </a:r>
            <a:r>
              <a:rPr lang="ru-RU" sz="2600" dirty="0"/>
              <a:t>ДАН. 4:31-32</a:t>
            </a:r>
            <a:r>
              <a:rPr lang="ru-RU" sz="2600" b="1" dirty="0"/>
              <a:t>, НО ЗАВИСИТ ОТ ЗАВЕТА  </a:t>
            </a:r>
            <a:r>
              <a:rPr lang="ru-RU" sz="2600" dirty="0"/>
              <a:t>ПС. 88:29-40</a:t>
            </a:r>
            <a:endParaRPr dirty="0"/>
          </a:p>
          <a:p>
            <a:pPr marL="228600" lvl="0" indent="-63500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endParaRPr sz="2600" dirty="0"/>
          </a:p>
          <a:p>
            <a:pPr marL="228600" lvl="0" indent="-216217" algn="l" rtl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600" b="1" dirty="0"/>
              <a:t>ВЕЧНОЕ  </a:t>
            </a:r>
            <a:r>
              <a:rPr lang="ru-RU" sz="2600" dirty="0"/>
              <a:t>ДАН. 3:33</a:t>
            </a:r>
            <a:r>
              <a:rPr lang="ru-RU" sz="2600" b="1" dirty="0"/>
              <a:t>, НО ЕМУ ПРИДЁТ КОНЕЦ </a:t>
            </a:r>
            <a:r>
              <a:rPr lang="ru-RU" sz="2600" dirty="0"/>
              <a:t>ОС. 1:4</a:t>
            </a:r>
            <a:endParaRPr dirty="0"/>
          </a:p>
          <a:p>
            <a:pPr marL="228600" lvl="0" indent="-508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None/>
            </a:pPr>
            <a:endParaRPr sz="2800" b="1" dirty="0"/>
          </a:p>
        </p:txBody>
      </p:sp>
      <p:pic>
        <p:nvPicPr>
          <p:cNvPr id="249" name="Google Shape;249;p2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28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9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ЦАРСТВО БОЖИЕ</a:t>
            </a:r>
            <a:endParaRPr/>
          </a:p>
        </p:txBody>
      </p:sp>
      <p:sp>
        <p:nvSpPr>
          <p:cNvPr id="255" name="Google Shape;255;p28"/>
          <p:cNvSpPr txBox="1">
            <a:spLocks noGrp="1"/>
          </p:cNvSpPr>
          <p:nvPr>
            <p:ph type="body" idx="1"/>
          </p:nvPr>
        </p:nvSpPr>
        <p:spPr>
          <a:xfrm>
            <a:off x="444137" y="2366962"/>
            <a:ext cx="7995669" cy="38509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sz="2400" b="1" dirty="0"/>
              <a:t>НЕ ПИЩА И ПИТИЕ  </a:t>
            </a:r>
            <a:r>
              <a:rPr lang="ru-RU" sz="2400" dirty="0"/>
              <a:t>РИМ 14:17, </a:t>
            </a:r>
            <a:r>
              <a:rPr lang="ru-RU" sz="2400" b="1" dirty="0"/>
              <a:t>И ПЛОТЬ НЕ НАСЛЕДУЕТ ЕГО  </a:t>
            </a:r>
            <a:r>
              <a:rPr lang="ru-RU" sz="2400" dirty="0"/>
              <a:t>1КОР 15:50</a:t>
            </a:r>
            <a:r>
              <a:rPr lang="ru-RU" sz="2400" b="1" dirty="0"/>
              <a:t>, НО ОНО ОПИСЫВАЕТСЯ ЗЕМНЫМИ ТЕРМИНАМИ </a:t>
            </a:r>
            <a:r>
              <a:rPr lang="ru-RU" sz="2400" dirty="0"/>
              <a:t>ПС 88:27-29</a:t>
            </a:r>
            <a:endParaRPr dirty="0"/>
          </a:p>
          <a:p>
            <a:pPr marL="228600" lvl="0" indent="-762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</a:pPr>
            <a:endParaRPr sz="24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400"/>
              <a:buChar char="●"/>
            </a:pPr>
            <a:r>
              <a:rPr lang="ru-RU" sz="2400" b="1" dirty="0"/>
              <a:t>УЖЕ ПОСРЕДИ УЧЕНИКОВ </a:t>
            </a:r>
            <a:r>
              <a:rPr lang="ru-RU" sz="2400" dirty="0"/>
              <a:t>ЛК 17:21</a:t>
            </a:r>
            <a:r>
              <a:rPr lang="ru-RU" sz="2400" b="1" dirty="0"/>
              <a:t>, НО НУЖНО МОЛИТЬСЯ, ЧТОБЫ ОНО ПРИШЛО </a:t>
            </a:r>
            <a:r>
              <a:rPr lang="ru-RU" sz="2400" dirty="0"/>
              <a:t>МФ 6:10</a:t>
            </a:r>
            <a:endParaRPr sz="2400" dirty="0"/>
          </a:p>
        </p:txBody>
      </p:sp>
      <p:pic>
        <p:nvPicPr>
          <p:cNvPr id="256" name="Google Shape;256;p2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29"/>
          <p:cNvSpPr txBox="1">
            <a:spLocks noGrp="1"/>
          </p:cNvSpPr>
          <p:nvPr>
            <p:ph type="title"/>
          </p:nvPr>
        </p:nvSpPr>
        <p:spPr>
          <a:xfrm>
            <a:off x="913775" y="378824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97297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ЦАРСТВО БОЖИЕ</a:t>
            </a:r>
            <a:endParaRPr/>
          </a:p>
        </p:txBody>
      </p:sp>
      <p:sp>
        <p:nvSpPr>
          <p:cNvPr id="262" name="Google Shape;262;p29"/>
          <p:cNvSpPr txBox="1">
            <a:spLocks noGrp="1"/>
          </p:cNvSpPr>
          <p:nvPr>
            <p:ph type="body" idx="1"/>
          </p:nvPr>
        </p:nvSpPr>
        <p:spPr>
          <a:xfrm>
            <a:off x="313509" y="2155372"/>
            <a:ext cx="8399883" cy="43499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●"/>
            </a:pPr>
            <a:r>
              <a:rPr lang="ru-RU" sz="2600" b="1" dirty="0"/>
              <a:t>СЫНЫ ЦАРСТВА БУДУТ БРОШЕНЫ ВО ТЬМУ ВНЕШНЮЮ  </a:t>
            </a:r>
            <a:r>
              <a:rPr lang="ru-RU" sz="2600" dirty="0"/>
              <a:t>МФ 8:12</a:t>
            </a:r>
            <a:r>
              <a:rPr lang="ru-RU" sz="2600" b="1" dirty="0"/>
              <a:t>, НО ТОЛЬКО ПРАВЕДНЫЕ НАСЛЕДУЮТ ЦАРСТВИЕ  </a:t>
            </a:r>
            <a:r>
              <a:rPr lang="ru-RU" sz="2600" dirty="0"/>
              <a:t>1КОР 6:9-10 </a:t>
            </a:r>
            <a:endParaRPr dirty="0"/>
          </a:p>
          <a:p>
            <a:pPr marL="228600" lvl="0" indent="-63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ru-RU" sz="2600" b="1" dirty="0"/>
              <a:t>САТАНА ВЛАДЕЕТ ЗЕМЛЕЙ  </a:t>
            </a:r>
            <a:r>
              <a:rPr lang="ru-RU" sz="2600" dirty="0"/>
              <a:t>ЛК 4:6</a:t>
            </a:r>
            <a:r>
              <a:rPr lang="ru-RU" sz="2600" b="1" dirty="0"/>
              <a:t>, НО ВСЯ ЗЕМЛЯ ГОСПОДНЯ  </a:t>
            </a:r>
            <a:r>
              <a:rPr lang="ru-RU" sz="2600" dirty="0"/>
              <a:t>ПС 23:1</a:t>
            </a:r>
            <a:endParaRPr dirty="0"/>
          </a:p>
          <a:p>
            <a:pPr marL="228600" lvl="0" indent="-63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None/>
            </a:pPr>
            <a:endParaRPr sz="2600"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600"/>
              <a:buChar char="●"/>
            </a:pPr>
            <a:r>
              <a:rPr lang="ru-RU" sz="2600" b="1" dirty="0"/>
              <a:t>ЦАРСТВО ПРИНАДЛЕЖИТ ИЗРАИЛЮ  </a:t>
            </a:r>
            <a:r>
              <a:rPr lang="ru-RU" sz="2600" dirty="0"/>
              <a:t>2 ЦАР 7:10-13</a:t>
            </a:r>
            <a:r>
              <a:rPr lang="ru-RU" sz="2600" b="1" dirty="0"/>
              <a:t>, НО ТАК ЖЕ ДАНО ДРУГИМ НАРОДАМ </a:t>
            </a:r>
            <a:r>
              <a:rPr lang="ru-RU" sz="2600" dirty="0"/>
              <a:t>МФ 21:43 </a:t>
            </a:r>
            <a:endParaRPr dirty="0"/>
          </a:p>
          <a:p>
            <a:pPr marL="228600" lvl="0" indent="-508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800"/>
              <a:buNone/>
            </a:pPr>
            <a:endParaRPr sz="2800" b="1" dirty="0"/>
          </a:p>
        </p:txBody>
      </p:sp>
      <p:pic>
        <p:nvPicPr>
          <p:cNvPr id="263" name="Google Shape;263;p2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4"/>
          <p:cNvSpPr txBox="1">
            <a:spLocks noGrp="1"/>
          </p:cNvSpPr>
          <p:nvPr>
            <p:ph type="ctrTitle"/>
          </p:nvPr>
        </p:nvSpPr>
        <p:spPr>
          <a:xfrm>
            <a:off x="0" y="0"/>
            <a:ext cx="12192000" cy="3422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228" name="Google Shape;228;p24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4.2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784388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79715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0"/>
          <p:cNvSpPr txBox="1">
            <a:spLocks noGrp="1"/>
          </p:cNvSpPr>
          <p:nvPr>
            <p:ph type="title"/>
          </p:nvPr>
        </p:nvSpPr>
        <p:spPr>
          <a:xfrm>
            <a:off x="913775" y="287384"/>
            <a:ext cx="10364451" cy="159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ЦАРСТВО В ВЕТХОМ ЗАВЕТЕ </a:t>
            </a:r>
            <a:endParaRPr sz="6000"/>
          </a:p>
        </p:txBody>
      </p:sp>
      <p:sp>
        <p:nvSpPr>
          <p:cNvPr id="269" name="Google Shape;269;p30"/>
          <p:cNvSpPr txBox="1">
            <a:spLocks noGrp="1"/>
          </p:cNvSpPr>
          <p:nvPr>
            <p:ph type="body" idx="1"/>
          </p:nvPr>
        </p:nvSpPr>
        <p:spPr>
          <a:xfrm>
            <a:off x="496389" y="2599509"/>
            <a:ext cx="7943417" cy="31916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70535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БОГ УЧРЕДИЛ СВОЕ ЦАРСТВО НА ЗЕМЛЕ  </a:t>
            </a:r>
            <a:r>
              <a:rPr lang="ru-RU" sz="2800" dirty="0"/>
              <a:t>БЫТ 1-2</a:t>
            </a:r>
            <a:endParaRPr dirty="0"/>
          </a:p>
          <a:p>
            <a:pPr marL="470535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ЧЕЛОВЕК СТАНОВИТСЯ РАСПОРЯДИТЕЛЕМ ЭТОГО ЦАРСТВА  </a:t>
            </a:r>
            <a:r>
              <a:rPr lang="ru-RU" sz="2800" dirty="0"/>
              <a:t>БЫТ 1:26–28</a:t>
            </a:r>
            <a:endParaRPr dirty="0"/>
          </a:p>
          <a:p>
            <a:pPr marL="470535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СОГРЕШИВ, ЧЕЛОВЕК НЕ СПРАВИЛСЯ С ВОЗЛОЖЕННОЙ НА НЕГО МИССИЕЙ  </a:t>
            </a:r>
            <a:r>
              <a:rPr lang="ru-RU" sz="2800" dirty="0"/>
              <a:t>БЫТ 3</a:t>
            </a:r>
            <a:endParaRPr sz="2800" dirty="0"/>
          </a:p>
        </p:txBody>
      </p:sp>
      <p:pic>
        <p:nvPicPr>
          <p:cNvPr id="270" name="Google Shape;270;p3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ЦАРСТВО В ВЕТХОМ ЗАВЕТЕ </a:t>
            </a:r>
            <a:endParaRPr sz="6000"/>
          </a:p>
        </p:txBody>
      </p:sp>
      <p:sp>
        <p:nvSpPr>
          <p:cNvPr id="276" name="Google Shape;276;p31"/>
          <p:cNvSpPr txBox="1">
            <a:spLocks noGrp="1"/>
          </p:cNvSpPr>
          <p:nvPr>
            <p:ph type="body" idx="1"/>
          </p:nvPr>
        </p:nvSpPr>
        <p:spPr>
          <a:xfrm>
            <a:off x="483327" y="2367092"/>
            <a:ext cx="7956480" cy="39422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0000" lnSpcReduction="20000"/>
          </a:bodyPr>
          <a:lstStyle/>
          <a:p>
            <a:pPr marL="470535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ХРИСТОС ПРИХОДИТ КАК СОВЕРШЕННЫЙ ЧЕЛОВЕК, ЧТОБЫ ИСПРАВИТЬ ВСЕ </a:t>
            </a:r>
            <a:r>
              <a:rPr lang="ru-RU" sz="2800" dirty="0"/>
              <a:t>ЕВР 2:5-14; 1КОР 15:20–28, 45 </a:t>
            </a:r>
            <a:endParaRPr dirty="0"/>
          </a:p>
          <a:p>
            <a:pPr marL="470535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БОГ ВОССТАНАВЛИВАЕТ СВОЕ ЦАРСТВО ЧЕРЕЗ 4 ЗАВЕТА: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800" b="1" dirty="0"/>
              <a:t>      1. НОЕВ  </a:t>
            </a:r>
            <a:r>
              <a:rPr lang="ru-RU" sz="2800" dirty="0"/>
              <a:t>БЫТ 8:21–22</a:t>
            </a:r>
            <a:endParaRPr sz="2800" b="1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800" b="1" dirty="0"/>
              <a:t>      2. АВРААМОВ  </a:t>
            </a:r>
            <a:r>
              <a:rPr lang="ru-RU" sz="2800" dirty="0"/>
              <a:t>БЫТ 12:1-3</a:t>
            </a:r>
            <a:r>
              <a:rPr lang="ru-RU" sz="2800" b="1" dirty="0"/>
              <a:t>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800" b="1" dirty="0"/>
              <a:t>      3. ДАВИДОВ  </a:t>
            </a:r>
            <a:r>
              <a:rPr lang="ru-RU" sz="2800" dirty="0"/>
              <a:t>2ЦАР 7:12–19 </a:t>
            </a:r>
            <a:r>
              <a:rPr lang="ru-RU" sz="2800" b="1" dirty="0"/>
              <a:t>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None/>
            </a:pPr>
            <a:r>
              <a:rPr lang="ru-RU" sz="2800" b="1" dirty="0"/>
              <a:t>      4. НОВЫЙ ЗАВЕТ  </a:t>
            </a:r>
            <a:r>
              <a:rPr lang="ru-RU" sz="2800" dirty="0"/>
              <a:t>ИЕР 31:31–34;  ИЕЗ 36:26–27</a:t>
            </a:r>
            <a:endParaRPr dirty="0"/>
          </a:p>
        </p:txBody>
      </p:sp>
      <p:pic>
        <p:nvPicPr>
          <p:cNvPr id="277" name="Google Shape;277;p3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32"/>
          <p:cNvSpPr txBox="1">
            <a:spLocks noGrp="1"/>
          </p:cNvSpPr>
          <p:nvPr>
            <p:ph type="title"/>
          </p:nvPr>
        </p:nvSpPr>
        <p:spPr>
          <a:xfrm>
            <a:off x="913775" y="326571"/>
            <a:ext cx="10364451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ЦАРСТВО В НОВОМ ЗАВЕТЕ </a:t>
            </a:r>
            <a:endParaRPr sz="6000"/>
          </a:p>
        </p:txBody>
      </p:sp>
      <p:sp>
        <p:nvSpPr>
          <p:cNvPr id="283" name="Google Shape;283;p32"/>
          <p:cNvSpPr txBox="1">
            <a:spLocks noGrp="1"/>
          </p:cNvSpPr>
          <p:nvPr>
            <p:ph type="body" idx="1"/>
          </p:nvPr>
        </p:nvSpPr>
        <p:spPr>
          <a:xfrm>
            <a:off x="457201" y="2573382"/>
            <a:ext cx="7982606" cy="3709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483870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МАРИЯ ПОЛУЧАЕТ ОБЕТОВАНИЕ, ЧТО ЕЕ СЫН СЯДЕТ НА ПРЕСТОЛЕ ДАВИДА  </a:t>
            </a:r>
            <a:r>
              <a:rPr lang="ru-RU" sz="2800" dirty="0"/>
              <a:t>ЛК 1:32–33</a:t>
            </a:r>
            <a:endParaRPr sz="2800" b="1" dirty="0"/>
          </a:p>
          <a:p>
            <a:pPr marL="48387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ЗАХАРИЯ ПРОРОЧЕСТВОВАЛ О ЦАРСТВЕ </a:t>
            </a:r>
            <a:r>
              <a:rPr lang="ru-RU" sz="2800" dirty="0"/>
              <a:t>ЛК 1:72–74</a:t>
            </a:r>
            <a:r>
              <a:rPr lang="ru-RU" sz="2800" b="1" dirty="0"/>
              <a:t> </a:t>
            </a:r>
            <a:endParaRPr dirty="0"/>
          </a:p>
          <a:p>
            <a:pPr marL="48387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СИМЕОН </a:t>
            </a:r>
            <a:r>
              <a:rPr lang="ru-RU" sz="2800" dirty="0"/>
              <a:t>ЛК 2:25,</a:t>
            </a:r>
            <a:r>
              <a:rPr lang="ru-RU" sz="2800" b="1" dirty="0"/>
              <a:t>ТАК ЖЕ КАК И АННА,  ОЖИДАЛ СПАСЕНИЯ ДЛЯ ИЗРАИЛЯ </a:t>
            </a:r>
            <a:r>
              <a:rPr lang="ru-RU" sz="2800" dirty="0"/>
              <a:t>ЛК 2:38</a:t>
            </a:r>
            <a:endParaRPr dirty="0"/>
          </a:p>
          <a:p>
            <a:pPr marL="483870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ХРИСТОС И ИОАНН КРЕСТИТЕЛЬ ПРОПОВЕДОВАЛИ НАСТУПЛЕНИЕ ЦАРСТВА  </a:t>
            </a:r>
            <a:r>
              <a:rPr lang="ru-RU" sz="2800" dirty="0"/>
              <a:t>МФ 3:2; 4:17 </a:t>
            </a:r>
            <a:endParaRPr sz="2800" dirty="0"/>
          </a:p>
        </p:txBody>
      </p:sp>
      <p:pic>
        <p:nvPicPr>
          <p:cNvPr id="284" name="Google Shape;284;p3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33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541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ЦАРСТВО В НОВОМ ЗАВЕТЕ </a:t>
            </a:r>
            <a:endParaRPr sz="6000"/>
          </a:p>
        </p:txBody>
      </p:sp>
      <p:sp>
        <p:nvSpPr>
          <p:cNvPr id="290" name="Google Shape;290;p33"/>
          <p:cNvSpPr txBox="1">
            <a:spLocks noGrp="1"/>
          </p:cNvSpPr>
          <p:nvPr>
            <p:ph type="body" idx="1"/>
          </p:nvPr>
        </p:nvSpPr>
        <p:spPr>
          <a:xfrm>
            <a:off x="404949" y="2367092"/>
            <a:ext cx="8034858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470535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НАГОРНАЯ ПРОПОВЕДЬ  </a:t>
            </a:r>
            <a:r>
              <a:rPr lang="ru-RU" sz="2800" dirty="0"/>
              <a:t>МФ 5-7 </a:t>
            </a:r>
            <a:r>
              <a:rPr lang="ru-RU" sz="2800" b="1" dirty="0"/>
              <a:t>БЫЛА КОДЕКСОМ ЭТОГО ЦАРСТВА, НО НАРОД ИЗРАИЛЯ ОТВЕРГ ХРИСТА И ЕГО ЦАРСТВО </a:t>
            </a:r>
            <a:r>
              <a:rPr lang="ru-RU" sz="2800" dirty="0"/>
              <a:t>МФ 11:20–24</a:t>
            </a:r>
            <a:r>
              <a:rPr lang="ru-RU" sz="2800" b="1" dirty="0"/>
              <a:t>, А ЛИДЕРЫ ХУЛИЛИ ДУХА СВЯТОГО  </a:t>
            </a:r>
            <a:r>
              <a:rPr lang="ru-RU" sz="2800" dirty="0"/>
              <a:t>МФ 12:22-24</a:t>
            </a:r>
            <a:endParaRPr sz="2800" dirty="0"/>
          </a:p>
          <a:p>
            <a:pPr marL="470535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БЫВ ОТВЕРГНУТ, ХРИСТОС ГОВОРИТ О НАСТУПЛЕНИИ ЦАРСТВА В БУДУЩЕМ </a:t>
            </a:r>
            <a:r>
              <a:rPr lang="ru-RU" sz="2800" dirty="0"/>
              <a:t>ЛК 19:11 И ДАЛЕЕ</a:t>
            </a:r>
            <a:r>
              <a:rPr lang="ru-RU" sz="2800" b="1" dirty="0"/>
              <a:t>; </a:t>
            </a:r>
            <a:r>
              <a:rPr lang="ru-RU" sz="2800" dirty="0"/>
              <a:t>ЛК 21:31</a:t>
            </a:r>
            <a:endParaRPr sz="2800" dirty="0"/>
          </a:p>
        </p:txBody>
      </p:sp>
      <p:pic>
        <p:nvPicPr>
          <p:cNvPr id="291" name="Google Shape;291;p3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34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54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ЦАРСТВО В НОВОМ ЗАВЕТЕ </a:t>
            </a:r>
            <a:endParaRPr sz="6000"/>
          </a:p>
        </p:txBody>
      </p:sp>
      <p:sp>
        <p:nvSpPr>
          <p:cNvPr id="297" name="Google Shape;297;p34"/>
          <p:cNvSpPr txBox="1">
            <a:spLocks noGrp="1"/>
          </p:cNvSpPr>
          <p:nvPr>
            <p:ph type="body" idx="1"/>
          </p:nvPr>
        </p:nvSpPr>
        <p:spPr>
          <a:xfrm>
            <a:off x="470263" y="2366962"/>
            <a:ext cx="7969543" cy="342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ru-RU" sz="2200" b="1" dirty="0"/>
              <a:t>ХРИСТОС БЫЛ ВЫНУЖДЕН ГОВОРИТЬ В ПРИТЧАХ О СЕКРЕТАХ ЦАРСТВА  </a:t>
            </a:r>
            <a:r>
              <a:rPr lang="ru-RU" sz="2200" dirty="0"/>
              <a:t>МФ 13:11 </a:t>
            </a:r>
            <a:r>
              <a:rPr lang="ru-RU" sz="2200" b="1" dirty="0"/>
              <a:t>В ВИДУ ОТВЕРЖЕНИЯ И НОВЫХ РЕАЛЬНОСТЕЙ, А ПОЗЖЕ О СВОЕЙ СМЕРТИ  </a:t>
            </a:r>
            <a:r>
              <a:rPr lang="ru-RU" sz="2200" dirty="0"/>
              <a:t>МФ 16:21 </a:t>
            </a:r>
            <a:r>
              <a:rPr lang="ru-RU" sz="2200" b="1" dirty="0"/>
              <a:t>И О</a:t>
            </a:r>
            <a:r>
              <a:rPr lang="ru-RU" sz="2200" dirty="0"/>
              <a:t> </a:t>
            </a:r>
            <a:r>
              <a:rPr lang="ru-RU" sz="2200" b="1" dirty="0"/>
              <a:t>НАСТУПЛЕНИИ ЦАРСТВА В БУДУЩЕМ  </a:t>
            </a:r>
            <a:r>
              <a:rPr lang="ru-RU" sz="2200" dirty="0"/>
              <a:t>МФ 19:28, 25:31</a:t>
            </a:r>
            <a:endParaRPr sz="2200" b="1" dirty="0"/>
          </a:p>
          <a:p>
            <a:pPr marL="342900" lvl="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200"/>
              <a:buFont typeface="Courier New" panose="02070309020205020404" pitchFamily="49" charset="0"/>
              <a:buChar char="o"/>
            </a:pPr>
            <a:r>
              <a:rPr lang="ru-RU" sz="2200" b="1" dirty="0"/>
              <a:t>ПОСЛЕ СВОЕЙ СМЕРТИ ХРИСТОС ОБЛАДАЕТ ВСЕЙ ВЛАСТЬЮ </a:t>
            </a:r>
            <a:r>
              <a:rPr lang="ru-RU" sz="2200" dirty="0"/>
              <a:t>МФ 28:18; ЕФ 1:20–22</a:t>
            </a:r>
            <a:endParaRPr dirty="0"/>
          </a:p>
        </p:txBody>
      </p:sp>
      <p:pic>
        <p:nvPicPr>
          <p:cNvPr id="298" name="Google Shape;298;p3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5"/>
          <p:cNvSpPr txBox="1">
            <a:spLocks noGrp="1"/>
          </p:cNvSpPr>
          <p:nvPr>
            <p:ph type="title"/>
          </p:nvPr>
        </p:nvSpPr>
        <p:spPr>
          <a:xfrm>
            <a:off x="913775" y="300447"/>
            <a:ext cx="10364451" cy="1698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ЭСХАТОЛОГИЯ И БОЖИЙ ПЛАН </a:t>
            </a:r>
            <a:endParaRPr/>
          </a:p>
        </p:txBody>
      </p:sp>
      <p:sp>
        <p:nvSpPr>
          <p:cNvPr id="95" name="Google Shape;95;p5"/>
          <p:cNvSpPr txBox="1">
            <a:spLocks noGrp="1"/>
          </p:cNvSpPr>
          <p:nvPr>
            <p:ph type="body" idx="1"/>
          </p:nvPr>
        </p:nvSpPr>
        <p:spPr>
          <a:xfrm>
            <a:off x="404949" y="2367092"/>
            <a:ext cx="803485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600"/>
              <a:buNone/>
            </a:pPr>
            <a:r>
              <a:rPr lang="ru-RU" sz="3600" b="1"/>
              <a:t>  СОБЫТИЯ РАЗВИВАЮТСЯ НЕ ЦИКЛИЧНО, ПОВТОРЯЯСЬ ИЗ ПОКОЛЕНИЯ В ПОКОЛЕНИЕ, А ПО БОГОМ ОПРЕДЕЛЕННОМУ ПЛАНУ, КОТОРЫЙ ОТКРЫТ В ПИСАНИИ</a:t>
            </a:r>
            <a:endParaRPr sz="3600" b="1"/>
          </a:p>
        </p:txBody>
      </p:sp>
      <p:pic>
        <p:nvPicPr>
          <p:cNvPr id="96" name="Google Shape;96;p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35"/>
          <p:cNvSpPr txBox="1">
            <a:spLocks noGrp="1"/>
          </p:cNvSpPr>
          <p:nvPr>
            <p:ph type="title"/>
          </p:nvPr>
        </p:nvSpPr>
        <p:spPr>
          <a:xfrm>
            <a:off x="913775" y="326572"/>
            <a:ext cx="10364451" cy="15414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ЦАРСТВО В НОВОМ ЗАВЕТЕ </a:t>
            </a:r>
            <a:endParaRPr sz="6000"/>
          </a:p>
        </p:txBody>
      </p:sp>
      <p:sp>
        <p:nvSpPr>
          <p:cNvPr id="304" name="Google Shape;304;p35"/>
          <p:cNvSpPr txBox="1">
            <a:spLocks noGrp="1"/>
          </p:cNvSpPr>
          <p:nvPr>
            <p:ph type="body" idx="1"/>
          </p:nvPr>
        </p:nvSpPr>
        <p:spPr>
          <a:xfrm>
            <a:off x="431075" y="2116183"/>
            <a:ext cx="8008732" cy="4167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ХРИСТОС ОЖИДАЕТ, КОГДА ЕГО ВРАГИ БУДУТ ПОЛОЖЕНЫ ПОД НОГИ ЕГО  </a:t>
            </a:r>
            <a:r>
              <a:rPr lang="ru-RU" sz="2800" dirty="0"/>
              <a:t>ЕВР 10:12-13,  </a:t>
            </a:r>
            <a:r>
              <a:rPr lang="ru-RU" sz="2800" b="1" dirty="0"/>
              <a:t>И ГОСПОДЬ НАЧНЕТ ЦАРСТВОВАТЬ В ИЕРУСАЛИМЕ  </a:t>
            </a:r>
            <a:r>
              <a:rPr lang="ru-RU" sz="2800" dirty="0"/>
              <a:t>ПС 109:1-2.  </a:t>
            </a:r>
            <a:r>
              <a:rPr lang="ru-RU" sz="2800" b="1" dirty="0"/>
              <a:t>КОГДА ЭТОТ ДЕНЬ НАСТУПИТ, НЕ НАШЕ ДЕЛО ЗНАТЬ  </a:t>
            </a:r>
            <a:r>
              <a:rPr lang="ru-RU" sz="2800" dirty="0"/>
              <a:t>ДЕЯН 1:6-8</a:t>
            </a:r>
            <a:endParaRPr dirty="0"/>
          </a:p>
          <a:p>
            <a:pPr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ВЕРУЮЩИЕ УЖЕ ИСПЫТЫВАЮТ ДУХОВНЫЕ БЛАГОСЛОВЕНИЯ ЦАРСТВА  </a:t>
            </a:r>
            <a:r>
              <a:rPr lang="ru-RU" sz="2800" dirty="0"/>
              <a:t>2 КОР 3:6</a:t>
            </a:r>
            <a:r>
              <a:rPr lang="ru-RU" sz="2800" b="1" dirty="0"/>
              <a:t>. МЫ ИЗБАВЛЕНЫ ОТ ТЬМЫ И ВЛАСТИ САТАНЫ  </a:t>
            </a:r>
            <a:r>
              <a:rPr lang="ru-RU" sz="2800" dirty="0"/>
              <a:t>КОЛ 1:13</a:t>
            </a:r>
            <a:r>
              <a:rPr lang="ru-RU" sz="2800" b="1" dirty="0"/>
              <a:t>, НО МЫ ОЖИДАЕМ ЯВЛЕНИЕ ЕГО ЦАРСТВА ВПОЛНЕ  </a:t>
            </a:r>
            <a:r>
              <a:rPr lang="ru-RU" sz="2800" dirty="0"/>
              <a:t>2ТИМ 2:12</a:t>
            </a:r>
            <a:r>
              <a:rPr lang="ru-RU" sz="2800" b="1" dirty="0"/>
              <a:t>.  ЕГО ВОЗВРАЩЕНИЕ И ЦАРСТВО ОПИСАНЫ В  </a:t>
            </a:r>
            <a:r>
              <a:rPr lang="ru-RU" sz="2800" dirty="0"/>
              <a:t>ОТКР 19:11-20:6</a:t>
            </a:r>
            <a:endParaRPr sz="2800" dirty="0"/>
          </a:p>
        </p:txBody>
      </p:sp>
      <p:pic>
        <p:nvPicPr>
          <p:cNvPr id="305" name="Google Shape;305;p3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36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/>
              <a:t> </a:t>
            </a:r>
            <a:r>
              <a:rPr lang="ru-RU" sz="6000" b="1"/>
              <a:t> СОБЫТИЯ  ВРЕМЕН ЦАРСТВА</a:t>
            </a:r>
            <a:endParaRPr sz="6000"/>
          </a:p>
        </p:txBody>
      </p:sp>
      <p:sp>
        <p:nvSpPr>
          <p:cNvPr id="311" name="Google Shape;311;p36"/>
          <p:cNvSpPr txBox="1">
            <a:spLocks noGrp="1"/>
          </p:cNvSpPr>
          <p:nvPr>
            <p:ph type="body" idx="1"/>
          </p:nvPr>
        </p:nvSpPr>
        <p:spPr>
          <a:xfrm>
            <a:off x="404949" y="2116184"/>
            <a:ext cx="8034857" cy="4101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470535" lvl="0" indent="-4572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ВЕРУЮЩИЕ БУДУТ ЦАРСТВОВАТЬ НАД НАРОДАМИ  </a:t>
            </a:r>
            <a:r>
              <a:rPr lang="ru-RU" sz="2800" dirty="0"/>
              <a:t>ОТКР 2:26</a:t>
            </a:r>
            <a:r>
              <a:rPr lang="ru-RU" sz="2800" b="1" dirty="0"/>
              <a:t>, СЯДУТ НА ОДНОМ ПРЕСТОЛЕ СО ХРИСТОМ  </a:t>
            </a:r>
            <a:r>
              <a:rPr lang="ru-RU" sz="2800" dirty="0"/>
              <a:t>ОТКР 3:21</a:t>
            </a:r>
            <a:r>
              <a:rPr lang="ru-RU" sz="2800" b="1" dirty="0"/>
              <a:t>, БУДУТ СЛУЖИТЬ ЦАРЯМИ И СВЯЩЕННИКАМИ  </a:t>
            </a:r>
            <a:r>
              <a:rPr lang="ru-RU" sz="2800" dirty="0"/>
              <a:t>ОТКР 5:9-10</a:t>
            </a:r>
            <a:r>
              <a:rPr lang="ru-RU" sz="2800" b="1" dirty="0"/>
              <a:t>.</a:t>
            </a:r>
            <a:endParaRPr dirty="0"/>
          </a:p>
          <a:p>
            <a:pPr marL="470535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ХРИСТОС БУДЕТ ПРАВИТЬ НАРОДАМИ  </a:t>
            </a:r>
            <a:r>
              <a:rPr lang="ru-RU" sz="2800" dirty="0"/>
              <a:t> </a:t>
            </a:r>
            <a:r>
              <a:rPr lang="ru-RU" sz="2800" b="1" dirty="0"/>
              <a:t>И УНИЧТОЖИТ ВРАГОВ </a:t>
            </a:r>
            <a:r>
              <a:rPr lang="ru-RU" sz="2800" dirty="0"/>
              <a:t>ОКТР 19:17–20:6</a:t>
            </a:r>
            <a:r>
              <a:rPr lang="ru-RU" sz="2800" b="1" dirty="0"/>
              <a:t>, А САТАНА БУДЕТ СВЯЗАН В ПРЕИСПОДНЕЙ </a:t>
            </a:r>
            <a:r>
              <a:rPr lang="ru-RU" sz="2800" dirty="0"/>
              <a:t>ОТКР 20:1-3 . </a:t>
            </a:r>
            <a:r>
              <a:rPr lang="ru-RU" sz="2800" b="1" dirty="0"/>
              <a:t>ТОГДА ВОСКРЕСНУТ МУЧЕНИКИ ВЕЛИКОЙ СКОРБИ  </a:t>
            </a:r>
            <a:r>
              <a:rPr lang="ru-RU" sz="2800" dirty="0"/>
              <a:t>ОТКР 20:4 </a:t>
            </a:r>
            <a:r>
              <a:rPr lang="ru-RU" sz="2800" b="1" dirty="0"/>
              <a:t>И ВЕТХОЗАВЕТНЫЕ ПРАВЕДНИКИ  </a:t>
            </a:r>
            <a:r>
              <a:rPr lang="ru-RU" sz="2800" dirty="0"/>
              <a:t>ДАН 12:13</a:t>
            </a:r>
            <a:endParaRPr dirty="0"/>
          </a:p>
          <a:p>
            <a:pPr marL="470535" lvl="0" indent="-4572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Font typeface="Courier New" panose="02070309020205020404" pitchFamily="49" charset="0"/>
              <a:buChar char="o"/>
            </a:pPr>
            <a:r>
              <a:rPr lang="ru-RU" sz="2800" b="1" dirty="0"/>
              <a:t>ПО ОКОНЧАНИИ ТЫСЯЧЕЛЕТНЕГО ЦАРСТВА САТАНА БУДЕТ ВЫПУЩЕН, ЧТОБЫ СОБРАТЬ НАРОДЫ ДЛЯ ПОСЛЕДНЕЙ БИТВЫ  </a:t>
            </a:r>
            <a:r>
              <a:rPr lang="ru-RU" sz="2800" dirty="0"/>
              <a:t>ОТКР 20:7-10,  </a:t>
            </a:r>
            <a:r>
              <a:rPr lang="ru-RU" sz="2800" b="1" dirty="0"/>
              <a:t>И ЭТО ОЗНАМЕНУЕТ НАЧАЛО ВЕЧНОГО ЦАРСТВА БОГА В НОВОМ ИЕРУСАЛИМЕ  </a:t>
            </a:r>
            <a:r>
              <a:rPr lang="ru-RU" sz="2800" dirty="0"/>
              <a:t>ОТКР 21:1-22:5</a:t>
            </a:r>
            <a:r>
              <a:rPr lang="ru-RU" sz="2800" b="1" dirty="0"/>
              <a:t>.</a:t>
            </a:r>
            <a:endParaRPr sz="2800" b="1" dirty="0"/>
          </a:p>
        </p:txBody>
      </p:sp>
      <p:pic>
        <p:nvPicPr>
          <p:cNvPr id="312" name="Google Shape;312;p3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5:1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4399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39"/>
          <p:cNvSpPr txBox="1">
            <a:spLocks noGrp="1"/>
          </p:cNvSpPr>
          <p:nvPr>
            <p:ph type="title"/>
          </p:nvPr>
        </p:nvSpPr>
        <p:spPr>
          <a:xfrm>
            <a:off x="0" y="326572"/>
            <a:ext cx="11848011" cy="12409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wentieth Century"/>
              <a:buNone/>
            </a:pPr>
            <a:r>
              <a:rPr lang="ru-RU" sz="8500"/>
              <a:t> </a:t>
            </a:r>
            <a:r>
              <a:rPr lang="ru-RU" sz="6000" b="1"/>
              <a:t>ПРЕМИЛЛЕНАРИЗМ</a:t>
            </a:r>
            <a:endParaRPr sz="6000"/>
          </a:p>
        </p:txBody>
      </p:sp>
      <p:sp>
        <p:nvSpPr>
          <p:cNvPr id="331" name="Google Shape;331;p39"/>
          <p:cNvSpPr txBox="1">
            <a:spLocks noGrp="1"/>
          </p:cNvSpPr>
          <p:nvPr>
            <p:ph type="body" idx="1"/>
          </p:nvPr>
        </p:nvSpPr>
        <p:spPr>
          <a:xfrm>
            <a:off x="339635" y="1776549"/>
            <a:ext cx="8100172" cy="40146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ru-RU" sz="2200" b="1" dirty="0"/>
              <a:t>ОСНОВАН НА ИСТОРИКО-ГРАММАТИЧЕСКОМ МЕТОДЕ И ИНТЕРПРЕТИРУЕТ БУКВАЛЬНО ПРОРОЧЕСТВА И СОБЫТИЯ БУДУЩЕГО  </a:t>
            </a:r>
            <a:endParaRPr dirty="0"/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00"/>
              <a:buFont typeface="Courier New" panose="02070309020205020404" pitchFamily="49" charset="0"/>
              <a:buChar char="o"/>
            </a:pPr>
            <a:r>
              <a:rPr lang="ru-RU" sz="2200" b="1" dirty="0"/>
              <a:t>ДЕЛАЕТ ОТЛИЧИЕ МЕЖДУ ИЗРАИЛЕМ И ЦЕРКОВЬЮ. ВСЕ 77 УПОТРЕБЛЕНИЙ СЛОВА ИЗРАИЛЬ В НЗ ОТНОСИТСЯ К ЭТНИЧЕСКОМУ ИЗРАИЛЮ, А ЦЕРКОВЬ НИКОГДА НЕ БЫЛА НАЗВАНА ИЗРАИЛЕМ</a:t>
            </a:r>
            <a:endParaRPr sz="2200" b="1" dirty="0"/>
          </a:p>
          <a:p>
            <a:pPr marL="342900" lvl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200"/>
              <a:buFont typeface="Courier New" panose="02070309020205020404" pitchFamily="49" charset="0"/>
              <a:buChar char="o"/>
            </a:pPr>
            <a:r>
              <a:rPr lang="ru-RU" sz="2200" b="1" dirty="0"/>
              <a:t>БУКВАЛЬНОЕ ТОЛКОВАНИЕ 70 СЕДЬМИН ИЗ КНИГИ ДАНИИЛА 9:27 И ОТКРОВЕНИЕ 6-16.</a:t>
            </a:r>
            <a:endParaRPr sz="2200" b="1" dirty="0"/>
          </a:p>
        </p:txBody>
      </p:sp>
      <p:pic>
        <p:nvPicPr>
          <p:cNvPr id="332" name="Google Shape;332;p3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40"/>
          <p:cNvSpPr txBox="1">
            <a:spLocks noGrp="1"/>
          </p:cNvSpPr>
          <p:nvPr>
            <p:ph type="title"/>
          </p:nvPr>
        </p:nvSpPr>
        <p:spPr>
          <a:xfrm>
            <a:off x="222069" y="169817"/>
            <a:ext cx="11056157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wentieth Century"/>
              <a:buNone/>
            </a:pPr>
            <a:r>
              <a:rPr lang="ru-RU" sz="8500"/>
              <a:t> </a:t>
            </a:r>
            <a:r>
              <a:rPr lang="ru-RU" sz="5400" b="1"/>
              <a:t>ПРЕДНАЗНАЧЕНИЕ ИЗРАИЛЯ </a:t>
            </a:r>
            <a:endParaRPr sz="5400"/>
          </a:p>
        </p:txBody>
      </p:sp>
      <p:sp>
        <p:nvSpPr>
          <p:cNvPr id="338" name="Google Shape;338;p40"/>
          <p:cNvSpPr txBox="1">
            <a:spLocks noGrp="1"/>
          </p:cNvSpPr>
          <p:nvPr>
            <p:ph type="body" idx="1"/>
          </p:nvPr>
        </p:nvSpPr>
        <p:spPr>
          <a:xfrm>
            <a:off x="222069" y="1985554"/>
            <a:ext cx="8217737" cy="4376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352425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Font typeface="Courier New" panose="02070309020205020404" pitchFamily="49" charset="0"/>
              <a:buChar char="o"/>
            </a:pPr>
            <a:r>
              <a:rPr lang="ru-RU" b="1" dirty="0"/>
              <a:t>БОГ ПРИЗЫВАЕТ АВРААМА, ЧТОБЫ ЧЕРЕЗ НЕГО БЛАГОСЛОВИТЬ ВСЕ НАРОДЫ  </a:t>
            </a:r>
            <a:r>
              <a:rPr lang="ru-RU" dirty="0"/>
              <a:t>БЫТ 12:1-3 </a:t>
            </a:r>
            <a:endParaRPr dirty="0"/>
          </a:p>
          <a:p>
            <a:pPr marL="352425" lvl="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83333"/>
              <a:buFont typeface="Courier New" panose="02070309020205020404" pitchFamily="49" charset="0"/>
              <a:buChar char="o"/>
            </a:pPr>
            <a:r>
              <a:rPr lang="ru-RU" b="1" dirty="0"/>
              <a:t>ИЗРАИЛЬ ДОЛЖЕН БЫЛ СТАТЬ СВЕТОМ И ПРИМЕРОМ ДЛЯ ДРУГИХ НАЦИЙ  </a:t>
            </a:r>
            <a:r>
              <a:rPr lang="ru-RU" dirty="0"/>
              <a:t>ИС 2:2-3; ВТОР 4:5-6, </a:t>
            </a:r>
            <a:r>
              <a:rPr lang="ru-RU" b="1" dirty="0"/>
              <a:t>И, КАЗАЛОСЬ, ОН ДОСТИГ ЭТОЙ ЦЕЛИ ВО ВРЕМЯ ПРАВЛЕНИЯ СОЛОМОНА </a:t>
            </a:r>
            <a:r>
              <a:rPr lang="ru-RU" dirty="0"/>
              <a:t>3ЦАР 8-10</a:t>
            </a:r>
            <a:r>
              <a:rPr lang="ru-RU" b="1" dirty="0"/>
              <a:t>. НО ИДОЛОПОКЛОНСТВО СОЛОМОНА ЗАТМИЛО ВСЕ. </a:t>
            </a:r>
            <a:endParaRPr dirty="0"/>
          </a:p>
          <a:p>
            <a:pPr marL="352425" lvl="0">
              <a:spcAft>
                <a:spcPts val="1600"/>
              </a:spcAft>
              <a:buSzPct val="83333"/>
              <a:buFont typeface="Courier New" panose="02070309020205020404" pitchFamily="49" charset="0"/>
              <a:buChar char="o"/>
            </a:pPr>
            <a:r>
              <a:rPr lang="ru-RU" b="1" dirty="0"/>
              <a:t>ХРИСТОС – МЕССИЯ И СПАСИТЕЛЬ</a:t>
            </a:r>
            <a:r>
              <a:rPr lang="en-US" b="1" dirty="0"/>
              <a:t> </a:t>
            </a:r>
            <a:r>
              <a:rPr lang="ru-RU" dirty="0"/>
              <a:t>МАТФ 1:1</a:t>
            </a:r>
            <a:r>
              <a:rPr lang="ru-RU" b="1" dirty="0"/>
              <a:t>, КАК ПОТОМОК АВРААМА И ДАВИДА,  БЫЛ ОТВЕРГНУТ </a:t>
            </a:r>
            <a:r>
              <a:rPr lang="ru-RU" dirty="0"/>
              <a:t>МАТФ 11:20-24: 12:24</a:t>
            </a:r>
            <a:r>
              <a:rPr lang="ru-RU" b="1" dirty="0"/>
              <a:t>, НО БОГ НЕ ОТВЕРГ СВОЙ НАРОД, ХОТЯ ИЗРАИЛЬ И НАХОДИТСЯ В ОЖЕСТОЧЕНИИ  </a:t>
            </a:r>
            <a:r>
              <a:rPr lang="ru-RU" dirty="0"/>
              <a:t>РИМ 11  </a:t>
            </a:r>
            <a:endParaRPr dirty="0"/>
          </a:p>
        </p:txBody>
      </p:sp>
      <p:pic>
        <p:nvPicPr>
          <p:cNvPr id="339" name="Google Shape;339;p4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5:2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542827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9267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wentieth Century"/>
              <a:buNone/>
            </a:pPr>
            <a:r>
              <a:rPr lang="ru-RU" sz="8500"/>
              <a:t> </a:t>
            </a:r>
            <a:r>
              <a:rPr lang="ru-RU" sz="5400" b="1"/>
              <a:t>ПРЕДНАЗНАЧЕНИЕ ЦЕРКВИ</a:t>
            </a:r>
            <a:endParaRPr sz="5400"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261257" y="2076994"/>
            <a:ext cx="8178550" cy="4106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61950" lvl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83333"/>
              <a:buFont typeface="Courier New" panose="02070309020205020404" pitchFamily="49" charset="0"/>
              <a:buChar char="o"/>
            </a:pPr>
            <a:r>
              <a:rPr lang="ru-RU" sz="2700" b="1" dirty="0"/>
              <a:t>ОТВЕРЖЕНИЕ ХРИСТА ИЗРАИЛЕМ СТАЛО БЛАГОСЛОВЕНИЕМ ДЛЯ ЯЗЫЧНИКОВ </a:t>
            </a:r>
            <a:r>
              <a:rPr lang="ru-RU" sz="2700" dirty="0"/>
              <a:t>ГАЛ 3:7-9, 29</a:t>
            </a:r>
            <a:r>
              <a:rPr lang="ru-RU" sz="2700" b="1" dirty="0"/>
              <a:t>, КОТОРЫЕ ПО ВЕРЕ ВОШЛИ В НОВЫЙ ЗАВЕТ. МЫ ПОЛУЧИЛИ ДУХА СВЯТОГО  </a:t>
            </a:r>
            <a:r>
              <a:rPr lang="ru-RU" sz="2700" dirty="0"/>
              <a:t>РИМ 8:3-4 </a:t>
            </a:r>
            <a:r>
              <a:rPr lang="ru-RU" sz="2700" b="1" dirty="0"/>
              <a:t>И СТАЛИ СЛУЖИТЕЛЯМИ ЗАВЕТА  </a:t>
            </a:r>
            <a:r>
              <a:rPr lang="ru-RU" sz="2700" dirty="0"/>
              <a:t>2КОР 3:6; ЕВР 8:8-13</a:t>
            </a:r>
            <a:endParaRPr sz="2700" dirty="0"/>
          </a:p>
          <a:p>
            <a:pPr marL="361950" lvl="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83333"/>
              <a:buFont typeface="Courier New" panose="02070309020205020404" pitchFamily="49" charset="0"/>
              <a:buChar char="o"/>
            </a:pPr>
            <a:r>
              <a:rPr lang="ru-RU" sz="2700" b="1" dirty="0"/>
              <a:t>ЕВРЕИ И ЯЗЫЧНИКИ СТАЛИ ОДНИМ ВО ХРИСТЕ И ЦЕРКВИ </a:t>
            </a:r>
            <a:r>
              <a:rPr lang="ru-RU" sz="2700" dirty="0"/>
              <a:t>ДЕЯН 15:14-18; ЕФ 2:11-22; 3:6. </a:t>
            </a:r>
            <a:r>
              <a:rPr lang="ru-RU" sz="2700" b="1" dirty="0"/>
              <a:t>ЦЕРКОВЬ СТАЛА ОРУДИЕМ В РУКАХ БОГА, ПОКА ИЗРАИЛЬ ПРОХОДИТ ПЕРИОД ОЖЕСТОЧЕНИЯ  </a:t>
            </a:r>
            <a:r>
              <a:rPr lang="ru-RU" sz="2700" dirty="0"/>
              <a:t>РИМ 11:11. </a:t>
            </a:r>
            <a:r>
              <a:rPr lang="ru-RU" sz="2700" b="1" dirty="0"/>
              <a:t>ЦЕЛЬ ЦЕРКВИ - ВЫПОЛНИТЬ ВЕЛИКОЕ ПОРУЧЕНИЕ </a:t>
            </a:r>
            <a:r>
              <a:rPr lang="ru-RU" sz="2700" dirty="0"/>
              <a:t>МФ 28:19-20</a:t>
            </a:r>
            <a:r>
              <a:rPr lang="ru-RU" sz="2700" b="1" dirty="0"/>
              <a:t>.                                                  НО ЦЕРКОВЬ - НЕ КОНЕЧНАЯ ЦЕЛЬ БОЖЬЕГО ПЛАНА</a:t>
            </a:r>
            <a:r>
              <a:rPr lang="ru-RU" b="1" dirty="0"/>
              <a:t>.</a:t>
            </a:r>
            <a:endParaRPr b="1" dirty="0"/>
          </a:p>
        </p:txBody>
      </p:sp>
      <p:pic>
        <p:nvPicPr>
          <p:cNvPr id="346" name="Google Shape;346;p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wentieth Century"/>
              <a:buNone/>
            </a:pPr>
            <a:r>
              <a:rPr lang="ru-RU" sz="8500"/>
              <a:t> </a:t>
            </a:r>
            <a:r>
              <a:rPr lang="ru-RU" sz="5400" b="1"/>
              <a:t>ПРЕДНАЗНАЧЕНИЕ ЦЕРКВИ</a:t>
            </a:r>
            <a:endParaRPr sz="5400"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261257" y="2076994"/>
            <a:ext cx="8178550" cy="371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61950" lvl="0">
              <a:spcBef>
                <a:spcPts val="0"/>
              </a:spcBef>
              <a:buSzPct val="83333"/>
              <a:buFont typeface="Courier New" panose="02070309020205020404" pitchFamily="49" charset="0"/>
              <a:buChar char="o"/>
            </a:pPr>
            <a:r>
              <a:rPr lang="ru-RU" b="1" dirty="0"/>
              <a:t>МНОГОЕ ЕЩЕ ДОЛЖНО ПРОИЗОЙТИ ВКЛЮЧАЯ: ВСЕМИРНОЕ ПРАВЛЕНИЕ МИССИИ НА ЗЕМЛЕ, ИЗРАИЛЬ НЕ ВОСТАНОВЛЕН КАК НАЦИЯ, ДРУГИЕ НАРОДЫ НЕ СЛУЖАТ ГОСПОДУ ИСАИИ</a:t>
            </a:r>
            <a:r>
              <a:rPr lang="en-US" b="1" dirty="0"/>
              <a:t> 19:24–25</a:t>
            </a:r>
            <a:r>
              <a:rPr lang="ru-RU" b="1" dirty="0"/>
              <a:t> И ОТНОШЕНИЯ МЕЖДУ ГОСУДАРСТВАМИ ДАЛЕКИ ОТ ГАРМОНИИ И СЕЙЧАС ВО ВРАЖДЕ ИСАИИ</a:t>
            </a:r>
            <a:r>
              <a:rPr lang="en-US" b="1" dirty="0"/>
              <a:t> 2:2–4. </a:t>
            </a:r>
            <a:endParaRPr lang="ru-RU" b="1" dirty="0"/>
          </a:p>
          <a:p>
            <a:pPr marL="361950" lvl="0">
              <a:spcBef>
                <a:spcPts val="0"/>
              </a:spcBef>
              <a:buSzPct val="83333"/>
              <a:buFont typeface="Courier New" panose="02070309020205020404" pitchFamily="49" charset="0"/>
              <a:buChar char="o"/>
            </a:pPr>
            <a:r>
              <a:rPr lang="ru-RU" b="1" dirty="0"/>
              <a:t>ЗЕМЛЯ НЕ ВОСТАНОВЛЕННА МАТФЕЯ</a:t>
            </a:r>
            <a:r>
              <a:rPr lang="en-US" b="1" dirty="0"/>
              <a:t> 19:28</a:t>
            </a:r>
            <a:r>
              <a:rPr lang="ru-RU" b="1" dirty="0"/>
              <a:t>,</a:t>
            </a:r>
            <a:r>
              <a:rPr lang="en-US" b="1" dirty="0"/>
              <a:t> </a:t>
            </a:r>
            <a:r>
              <a:rPr lang="ru-RU" b="1" dirty="0"/>
              <a:t>РИМ</a:t>
            </a:r>
            <a:r>
              <a:rPr lang="en-US" b="1" dirty="0"/>
              <a:t> 8:19–23</a:t>
            </a:r>
            <a:r>
              <a:rPr lang="ru-RU" b="1" dirty="0"/>
              <a:t> И НЕТ ГАРМОНИИ В ЖИВОТНОМ МИРЕ ИСАИИ</a:t>
            </a:r>
            <a:r>
              <a:rPr lang="en-US" b="1" dirty="0"/>
              <a:t> 11:6–9</a:t>
            </a:r>
            <a:r>
              <a:rPr lang="ru-RU" b="1" dirty="0"/>
              <a:t>. А САТАНА АКТИВНО ОБОЛЬЩАЕТ МИР, ВЕРУЮЩИЕ ПРЕСЛЕДУЮТСЯ</a:t>
            </a:r>
            <a:r>
              <a:rPr lang="en-US" b="1" dirty="0"/>
              <a:t> </a:t>
            </a:r>
            <a:r>
              <a:rPr lang="ru-RU" b="1" dirty="0"/>
              <a:t> ОТКР </a:t>
            </a:r>
            <a:r>
              <a:rPr lang="en-US" b="1" dirty="0"/>
              <a:t>12–13. </a:t>
            </a:r>
            <a:r>
              <a:rPr lang="ru-RU" b="1" dirty="0"/>
              <a:t>ТВОРЕНИЕ В ЦЕЛОМ ПРОТИВОСТОИТ ЧЕЛОВЕКУ И НАХОДИТСЯ ПОД ПРОКЛЯТИЕМ БЫТИЕ</a:t>
            </a:r>
            <a:r>
              <a:rPr lang="en-US" b="1" dirty="0"/>
              <a:t> 3:17</a:t>
            </a:r>
            <a:r>
              <a:rPr lang="ru-RU" b="1" dirty="0"/>
              <a:t>. РЕАЛЬНАЯ КАРТИНА СЕГОДНЯ ДАЛЕКА ОТ ПРЕДСКАЗАННОЙ. </a:t>
            </a:r>
          </a:p>
        </p:txBody>
      </p:sp>
      <p:pic>
        <p:nvPicPr>
          <p:cNvPr id="346" name="Google Shape;346;p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7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6"/>
          <p:cNvSpPr txBox="1">
            <a:spLocks noGrp="1"/>
          </p:cNvSpPr>
          <p:nvPr>
            <p:ph type="title"/>
          </p:nvPr>
        </p:nvSpPr>
        <p:spPr>
          <a:xfrm>
            <a:off x="913775" y="287384"/>
            <a:ext cx="10364451" cy="15936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 b="1"/>
              <a:t>ЭСХАТОЛОГИЧЕСКИЕ МОДЕЛИ</a:t>
            </a:r>
            <a:endParaRPr sz="6000" b="1"/>
          </a:p>
        </p:txBody>
      </p:sp>
      <p:sp>
        <p:nvSpPr>
          <p:cNvPr id="102" name="Google Shape;102;p6"/>
          <p:cNvSpPr txBox="1">
            <a:spLocks noGrp="1"/>
          </p:cNvSpPr>
          <p:nvPr>
            <p:ph type="body" idx="1"/>
          </p:nvPr>
        </p:nvSpPr>
        <p:spPr>
          <a:xfrm>
            <a:off x="496389" y="2367092"/>
            <a:ext cx="794341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ДУХОВНАЯ МОДЕЛЬ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ОРИГЕН (184-254)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АВГУСТИН (354-430)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ПЛАТОНИЧЕСКАЯ МОДЕЛЬ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3200"/>
              <a:buChar char="●"/>
            </a:pPr>
            <a:r>
              <a:rPr lang="ru-RU" sz="3200" b="1"/>
              <a:t>МОДЕЛЬ НОВОГО ТВОРЕНИЯ С ДУХОВНОЙ И ТЕЛЕСНОЙ ФОРМОЙ</a:t>
            </a:r>
            <a:endParaRPr/>
          </a:p>
        </p:txBody>
      </p:sp>
      <p:pic>
        <p:nvPicPr>
          <p:cNvPr id="103" name="Google Shape;103;p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1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3193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Twentieth Century"/>
              <a:buNone/>
            </a:pPr>
            <a:r>
              <a:rPr lang="ru-RU" sz="8500"/>
              <a:t> </a:t>
            </a:r>
            <a:r>
              <a:rPr lang="ru-RU" sz="5400" b="1"/>
              <a:t>ПРЕДНАЗНАЧЕНИЕ ЦЕРКВИ</a:t>
            </a:r>
            <a:endParaRPr sz="5400"/>
          </a:p>
        </p:txBody>
      </p:sp>
      <p:sp>
        <p:nvSpPr>
          <p:cNvPr id="345" name="Google Shape;345;p41"/>
          <p:cNvSpPr txBox="1">
            <a:spLocks noGrp="1"/>
          </p:cNvSpPr>
          <p:nvPr>
            <p:ph type="body" idx="1"/>
          </p:nvPr>
        </p:nvSpPr>
        <p:spPr>
          <a:xfrm>
            <a:off x="261257" y="2076994"/>
            <a:ext cx="8178550" cy="371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61950" lvl="0">
              <a:spcBef>
                <a:spcPts val="0"/>
              </a:spcBef>
              <a:buSzPct val="83333"/>
              <a:buFont typeface="Courier New" panose="02070309020205020404" pitchFamily="49" charset="0"/>
              <a:buChar char="o"/>
            </a:pPr>
            <a:r>
              <a:rPr lang="ru-RU" b="1" dirty="0"/>
              <a:t>БОГ ДО ОПРЕДЕЛЕННОГО МОМЕНТА ИСПОЛЬЗУЕТ ЦЕРКОВЬ ДЛЯ СВОЕГО ПЛАНА, НО ОДНАЖДЫ ОНА БУДЕТ ЗАБРАННА С ЗЕМЛИ 1 ФЕС 4:14-17 ДЛЯ ВСТРЕЧИ С ГОСПОДОМ НА ОБЛАКАХ И ИЗБАВИТ ОТ ВЕЛИКОЙ СКОРБИ 1ФЕС 1:10. ВОЗВРАТИВШИСЬ СО ХРИСТОМ ЦЕРКОВЬ БУДЕТ ЦАРСТВОВАТЬ-СЛУЖИТЬ 1000 ЛЕТ ИЗБРАННОМУ НАРОДУ.</a:t>
            </a:r>
            <a:endParaRPr b="1" dirty="0"/>
          </a:p>
        </p:txBody>
      </p:sp>
      <p:pic>
        <p:nvPicPr>
          <p:cNvPr id="346" name="Google Shape;346;p4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6871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42"/>
          <p:cNvSpPr txBox="1">
            <a:spLocks noGrp="1"/>
          </p:cNvSpPr>
          <p:nvPr>
            <p:ph type="title"/>
          </p:nvPr>
        </p:nvSpPr>
        <p:spPr>
          <a:xfrm>
            <a:off x="913775" y="313510"/>
            <a:ext cx="10364451" cy="1463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ПОРЯДОК ВОСКРЕСЕНИЯ</a:t>
            </a:r>
            <a:endParaRPr sz="6000" b="1"/>
          </a:p>
        </p:txBody>
      </p:sp>
      <p:sp>
        <p:nvSpPr>
          <p:cNvPr id="352" name="Google Shape;352;p42"/>
          <p:cNvSpPr txBox="1">
            <a:spLocks noGrp="1"/>
          </p:cNvSpPr>
          <p:nvPr>
            <p:ph type="body" idx="1"/>
          </p:nvPr>
        </p:nvSpPr>
        <p:spPr>
          <a:xfrm>
            <a:off x="248195" y="2011680"/>
            <a:ext cx="8191612" cy="37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85800" lvl="1" indent="-207644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○"/>
            </a:pPr>
            <a:r>
              <a:rPr lang="ru-RU" sz="2200" b="1"/>
              <a:t>ХРИСТОС КАК ПЕРВЫЙ ПЛОД  </a:t>
            </a:r>
            <a:r>
              <a:rPr lang="ru-RU" sz="2200"/>
              <a:t>1 КОР. 15:22-24</a:t>
            </a:r>
            <a:endParaRPr/>
          </a:p>
          <a:p>
            <a:pPr marL="685800" lvl="1" indent="-20764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○"/>
            </a:pPr>
            <a:r>
              <a:rPr lang="ru-RU" sz="2200" b="1"/>
              <a:t>ХРИСТОВЫ ПРИ ЕГО ВОЗВРАЩЕНИИ </a:t>
            </a:r>
            <a:r>
              <a:rPr lang="ru-RU" sz="2200"/>
              <a:t>1ФЕС 4:14-17</a:t>
            </a:r>
            <a:endParaRPr sz="2200" b="1"/>
          </a:p>
          <a:p>
            <a:pPr marL="685800" lvl="1" indent="-20764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○"/>
            </a:pPr>
            <a:r>
              <a:rPr lang="ru-RU" sz="2200" b="1"/>
              <a:t>ВЕТХОЗАВЕТНЫЕ СВЯТЫЕ  </a:t>
            </a:r>
            <a:r>
              <a:rPr lang="ru-RU" sz="2200"/>
              <a:t>ДАН 12:2, ИЕЗ 37:12-14           </a:t>
            </a:r>
            <a:r>
              <a:rPr lang="ru-RU" sz="2200" b="1"/>
              <a:t>И МУЧЕНИКИ ОТ ВЕЛИКОЙ СКОРБИ </a:t>
            </a:r>
            <a:r>
              <a:rPr lang="ru-RU" sz="2200"/>
              <a:t>ОТКР 20:4</a:t>
            </a:r>
            <a:r>
              <a:rPr lang="ru-RU" sz="2200" b="1"/>
              <a:t> ПЕРЕД 1000-ЛЕТНИМ ЦАРСТВОМ</a:t>
            </a:r>
            <a:endParaRPr/>
          </a:p>
          <a:p>
            <a:pPr marL="685800" lvl="1" indent="-20764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○"/>
            </a:pPr>
            <a:r>
              <a:rPr lang="ru-RU" sz="2200" b="1"/>
              <a:t>ЗАТЕМ МЕРТВЫЕ ВОСКРЕСНУТ ДЛЯ СУДА  </a:t>
            </a:r>
            <a:r>
              <a:rPr lang="ru-RU" sz="2200"/>
              <a:t>ОТКР 20:11-15</a:t>
            </a:r>
            <a:endParaRPr sz="2200" b="1"/>
          </a:p>
          <a:p>
            <a:pPr marL="685800" lvl="1" indent="-20764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○"/>
            </a:pPr>
            <a:r>
              <a:rPr lang="ru-RU" sz="2200" b="1"/>
              <a:t>ОДНИ ВОСКРЕСНУТ ДЛЯ ЖИЗНИ ВЕЧНОЙ   </a:t>
            </a:r>
            <a:r>
              <a:rPr lang="ru-RU" sz="2200"/>
              <a:t>ОТКР 20:4</a:t>
            </a:r>
            <a:endParaRPr/>
          </a:p>
          <a:p>
            <a:pPr marL="685800" lvl="1" indent="-20764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ct val="100000"/>
              <a:buChar char="○"/>
            </a:pPr>
            <a:r>
              <a:rPr lang="ru-RU" sz="2200" b="1"/>
              <a:t>ДРУГИЕ ВОСКРЕСНУТ ПОСЛЕ 1000-ЛЕТНЕГО ЦАРСТВА НА СУД  </a:t>
            </a:r>
            <a:r>
              <a:rPr lang="ru-RU" sz="2000"/>
              <a:t>ОТКР 20:5</a:t>
            </a:r>
            <a:endParaRPr/>
          </a:p>
          <a:p>
            <a:pPr marL="685800" lvl="1" indent="-88900" algn="l" rtl="0">
              <a:lnSpc>
                <a:spcPct val="120000"/>
              </a:lnSpc>
              <a:spcBef>
                <a:spcPts val="500"/>
              </a:spcBef>
              <a:spcAft>
                <a:spcPts val="1600"/>
              </a:spcAft>
              <a:buSzPct val="100000"/>
              <a:buNone/>
            </a:pPr>
            <a:endParaRPr sz="2200" b="1"/>
          </a:p>
        </p:txBody>
      </p:sp>
      <p:pic>
        <p:nvPicPr>
          <p:cNvPr id="353" name="Google Shape;353;p4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3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675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ПОРЯДОК ВОСКРЕСЕНИЯ</a:t>
            </a:r>
            <a:endParaRPr sz="6000" b="1"/>
          </a:p>
        </p:txBody>
      </p:sp>
      <p:sp>
        <p:nvSpPr>
          <p:cNvPr id="359" name="Google Shape;359;p43"/>
          <p:cNvSpPr txBox="1">
            <a:spLocks noGrp="1"/>
          </p:cNvSpPr>
          <p:nvPr>
            <p:ph type="body" idx="1"/>
          </p:nvPr>
        </p:nvSpPr>
        <p:spPr>
          <a:xfrm>
            <a:off x="352697" y="2367092"/>
            <a:ext cx="808710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КАК БУДЕТ С ТЕМИ ВЕРУЮЩИМИ, КОТОРЫЕ ВОЙДУТ В НЕПРОСЛАВЛЕННЫХ ТЕЛАХ В 1000-ЛЕТНЕЕ ЦАРСТВО? КОГДА ОНИ ВОСКРЕСНУТ?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400"/>
              <a:buNone/>
            </a:pPr>
            <a:r>
              <a:rPr lang="ru-RU" sz="2400" b="1"/>
              <a:t>ВОЗМОЖНО, ОНИ ВОСКРЕСНУТ В НОВЫХ ТЕЛАХ СРАЗУ ЖЕ ПОСЛЕ СВОЕЙ СМЕРТИ ИЛИ ВОСКРЕСНУТ В ТОЖЕ САМОЕ ВРЕМЯ, КОГДА И НЕВЕРУЮЩИЕ ВОСКРЕСНУТ ДЛЯ СУДА. </a:t>
            </a:r>
            <a:endParaRPr sz="2400" b="1"/>
          </a:p>
        </p:txBody>
      </p:sp>
      <p:pic>
        <p:nvPicPr>
          <p:cNvPr id="360" name="Google Shape;360;p4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4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2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ПОРЯДОК ВОСКРЕСЕНИЯ</a:t>
            </a:r>
            <a:endParaRPr sz="6000" b="1"/>
          </a:p>
        </p:txBody>
      </p:sp>
      <p:sp>
        <p:nvSpPr>
          <p:cNvPr id="366" name="Google Shape;366;p44"/>
          <p:cNvSpPr txBox="1">
            <a:spLocks noGrp="1"/>
          </p:cNvSpPr>
          <p:nvPr>
            <p:ph type="body" idx="1"/>
          </p:nvPr>
        </p:nvSpPr>
        <p:spPr>
          <a:xfrm>
            <a:off x="600891" y="2367092"/>
            <a:ext cx="7838915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457200" lvl="0" indent="-41148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 dirty="0"/>
              <a:t>ХРИСТОС КАК ПЕРВЫЙ ПЛОД </a:t>
            </a:r>
            <a:r>
              <a:rPr lang="ru-RU" sz="2400" dirty="0"/>
              <a:t>1 КОР. 15:22-24</a:t>
            </a:r>
            <a:endParaRPr sz="2400" b="1" dirty="0"/>
          </a:p>
          <a:p>
            <a:pPr marL="457200" lvl="0" indent="-41148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 dirty="0"/>
              <a:t>ХРИСТОВЫ ПРИ ЕГО ВОЗВРАЩЕНИИ </a:t>
            </a:r>
            <a:r>
              <a:rPr lang="ru-RU" sz="2400" dirty="0"/>
              <a:t>1ФЕС 4:14-17</a:t>
            </a:r>
            <a:endParaRPr dirty="0"/>
          </a:p>
          <a:p>
            <a:pPr marL="457200" lvl="0" indent="-41148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 dirty="0"/>
              <a:t>ВЕТХОЗАВЕТНЫЕ СВЯТЫЕ  </a:t>
            </a:r>
            <a:r>
              <a:rPr lang="ru-RU" sz="2400" dirty="0"/>
              <a:t>ДАН 12:2; ИЕЗ 37:12-14</a:t>
            </a:r>
            <a:endParaRPr dirty="0"/>
          </a:p>
          <a:p>
            <a:pPr marL="457200" lvl="0" indent="-41148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 dirty="0"/>
              <a:t>МУЧЕНИКИ ОТ ВЕЛИКОЙ СКОРБИ  </a:t>
            </a:r>
            <a:r>
              <a:rPr lang="ru-RU" sz="2400" dirty="0"/>
              <a:t>ОТКР 20:4 </a:t>
            </a:r>
            <a:endParaRPr dirty="0"/>
          </a:p>
          <a:p>
            <a:pPr marL="457200" lvl="0" indent="-41148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 dirty="0"/>
              <a:t>МЕРТВЫЕ ВОСКРЕСНУТ ДЛЯ СУДА  </a:t>
            </a:r>
            <a:r>
              <a:rPr lang="ru-RU" sz="2400" dirty="0"/>
              <a:t>ОТКР 20:11-15</a:t>
            </a:r>
            <a:endParaRPr dirty="0"/>
          </a:p>
          <a:p>
            <a:pPr marL="457200" lvl="0" indent="-41148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 dirty="0"/>
              <a:t>ВЕРУЮЩИЕ 1000-ЛЕТНЕГО ЦАРСТВА   </a:t>
            </a:r>
            <a:endParaRPr dirty="0"/>
          </a:p>
        </p:txBody>
      </p:sp>
      <p:pic>
        <p:nvPicPr>
          <p:cNvPr id="367" name="Google Shape;367;p4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6.1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38163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4881302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47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БУДУЩИЕ СУДЫ </a:t>
            </a:r>
            <a:endParaRPr sz="6000" b="1"/>
          </a:p>
        </p:txBody>
      </p:sp>
      <p:sp>
        <p:nvSpPr>
          <p:cNvPr id="373" name="Google Shape;373;p45"/>
          <p:cNvSpPr txBox="1">
            <a:spLocks noGrp="1"/>
          </p:cNvSpPr>
          <p:nvPr>
            <p:ph type="body" idx="1"/>
          </p:nvPr>
        </p:nvSpPr>
        <p:spPr>
          <a:xfrm>
            <a:off x="404949" y="2024744"/>
            <a:ext cx="8034857" cy="376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СУД ХРИСТОВ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СУД НАД ИЗРАИЛЕМ</a:t>
            </a:r>
            <a:endParaRPr sz="3200" b="1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ОТДЕЛЕНИЕ ОВЕЦ ОТ КОЗЛОВ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СУД НАД САТАНОЙ И ДЕМОНАМИ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3200"/>
              <a:buChar char="●"/>
            </a:pPr>
            <a:r>
              <a:rPr lang="ru-RU" sz="3200" b="1"/>
              <a:t>СУД У ВЕЛИКОГО БЕЛОГО ПРЕСТОЛА </a:t>
            </a:r>
            <a:endParaRPr/>
          </a:p>
        </p:txBody>
      </p:sp>
      <p:pic>
        <p:nvPicPr>
          <p:cNvPr id="374" name="Google Shape;374;p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46"/>
          <p:cNvSpPr txBox="1">
            <a:spLocks noGrp="1"/>
          </p:cNvSpPr>
          <p:nvPr>
            <p:ph type="title"/>
          </p:nvPr>
        </p:nvSpPr>
        <p:spPr>
          <a:xfrm>
            <a:off x="913775" y="378823"/>
            <a:ext cx="10364451" cy="1515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 ХРИСТОВ</a:t>
            </a:r>
            <a:endParaRPr sz="6000" b="1"/>
          </a:p>
        </p:txBody>
      </p:sp>
      <p:sp>
        <p:nvSpPr>
          <p:cNvPr id="380" name="Google Shape;380;p46"/>
          <p:cNvSpPr txBox="1">
            <a:spLocks noGrp="1"/>
          </p:cNvSpPr>
          <p:nvPr>
            <p:ph type="body" idx="1"/>
          </p:nvPr>
        </p:nvSpPr>
        <p:spPr>
          <a:xfrm>
            <a:off x="365760" y="2129246"/>
            <a:ext cx="8074047" cy="3827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6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3400" b="1" dirty="0"/>
              <a:t>СУДИЛИЩЕ ХРИСТОВО   </a:t>
            </a:r>
            <a:r>
              <a:rPr lang="ru-RU" sz="3400" dirty="0"/>
              <a:t>2 КОР 5:10; РИМ 14:10</a:t>
            </a:r>
            <a:endParaRPr lang="en-US" sz="3400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endParaRPr lang="en-US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900" b="1" dirty="0"/>
              <a:t>В ОБОИХ СЛУЧАЯХ ИСПОЛЬЗУЕТСЯ ГРЕЧЕСКОЕ СЛОВО «БИМА». В ДРЕВНИЕ ВРЕМЕНА БИМА БЫЛА ВОЗВЫШАЮЩЕЙСЯ ПЛАТФОРМОЙ ИЛИ СТУПЕНЬКОЙ, КОТОРАЯ ИСПОЛЬЗОВАЛАСЬ В АТЛЕТИЧЕСКИХ  ИЛИ ПОЛИТИЧЕСКИХ АРЕНАХ. ПРАВИТЕЛИ ИЛИ СУДЬИ ВОСХОДИЛИ НА БИМУ ДЛЯ ПРИНЯТИЯ РЕШЕНИЯ ИЛИ ЮРИДИЧЕСКОГО ВОПРОСА.</a:t>
            </a:r>
            <a:endParaRPr lang="en-US" sz="2900" b="1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900" b="1" dirty="0"/>
              <a:t>ПИЛАТ ОСУДИЛ ИИСУСА, ВОССЕДАЯ НА БИМЕ </a:t>
            </a:r>
            <a:r>
              <a:rPr lang="ru-RU" sz="2900" dirty="0"/>
              <a:t>МФ 27:19; ИН 19:13</a:t>
            </a:r>
            <a:r>
              <a:rPr lang="ru-RU" sz="2900" b="1" dirty="0"/>
              <a:t>.                                                                                          УПОЛНОМОЧЕННОЕ ЛИЦО ПОДНИМАЛОСЬ НА БИМУ ДЛЯ СУДЕЙСТВА НА СОРЕВНОВАНИЯХ И  ДЛЯ НАГРАЖДЕНИЯ ПОБЕДИТЕЛЕЙ</a:t>
            </a:r>
            <a:endParaRPr sz="2900" b="1" dirty="0"/>
          </a:p>
        </p:txBody>
      </p:sp>
      <p:pic>
        <p:nvPicPr>
          <p:cNvPr id="381" name="Google Shape;381;p4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Google Shape;386;p47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4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ХРИСТОВ</a:t>
            </a:r>
            <a:endParaRPr sz="6000" b="1"/>
          </a:p>
        </p:txBody>
      </p:sp>
      <p:sp>
        <p:nvSpPr>
          <p:cNvPr id="387" name="Google Shape;387;p47"/>
          <p:cNvSpPr txBox="1">
            <a:spLocks noGrp="1"/>
          </p:cNvSpPr>
          <p:nvPr>
            <p:ph type="body" idx="1"/>
          </p:nvPr>
        </p:nvSpPr>
        <p:spPr>
          <a:xfrm>
            <a:off x="365761" y="2076994"/>
            <a:ext cx="8074046" cy="3714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b="1" dirty="0"/>
              <a:t>«СТРОИТ ЛИ КТО НА ЭТОМ ОСНОВАНИИ ИЗ ЗОЛОТА, СЕРЕБРА, ДРАГОЦЕННЫХ КАМНЕЙ, ДЕРЕВА, СЕНА, СОЛОМЫ, - КАЖДОГО ДЕЛО ОБНАРУЖИТСЯ; ИБО ДЕНЬ ПОКАЖЕТ, ПОТОМУ ЧТО В ОГНЕ ОТКРЫВАЕТСЯ, И ОГОНЬ ИСПЫТАЕТ ДЕЛО КАЖДОГО, КАКОВО ОНО ЕСТЬ.  У КОГО ДЕЛО, КОТОРОЕ ОН СТРОИЛ, УСТОИТ, ТОТ ПОЛУЧИТ НАГРАДУ.  А У КОГО ДЕЛО СГОРИТ, ТОТ ПОТЕРПИТ УРОН; ВПРОЧЕМ САМ СПАСЕТСЯ, НО ТАК, КАК БЫ ИЗ ОГНЯ.» </a:t>
            </a:r>
            <a:r>
              <a:rPr lang="ru-RU" sz="1800" dirty="0"/>
              <a:t>1 КОР 3:12–15</a:t>
            </a:r>
            <a:r>
              <a:rPr lang="en-US" sz="1800" dirty="0"/>
              <a:t> </a:t>
            </a:r>
            <a:endParaRPr lang="ru-RU" sz="1800" dirty="0"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ru-RU" sz="1800" b="1" dirty="0"/>
              <a:t>«ИТАК, ДЕТИ, ПРЕБЫВАЙТЕ В НЕМ, ЧТОБЫ, КОГДА ОН ЯВИТСЯ, ИМЕТЬ НАМ ДЕРЗНОВЕНИЕ И НЕ ПОСТЫДИТЬСЯ ПРЕД НИМ В ПРИШЕСТВИЕ ЕГО.»  </a:t>
            </a:r>
            <a:r>
              <a:rPr lang="ru-RU" sz="1800" dirty="0"/>
              <a:t>1ИН 2:28</a:t>
            </a:r>
            <a:endParaRPr dirty="0"/>
          </a:p>
        </p:txBody>
      </p:sp>
      <p:pic>
        <p:nvPicPr>
          <p:cNvPr id="388" name="Google Shape;388;p4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8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414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ХРИСТОВ</a:t>
            </a:r>
            <a:endParaRPr sz="6000" b="1"/>
          </a:p>
        </p:txBody>
      </p:sp>
      <p:sp>
        <p:nvSpPr>
          <p:cNvPr id="394" name="Google Shape;394;p48"/>
          <p:cNvSpPr txBox="1">
            <a:spLocks noGrp="1"/>
          </p:cNvSpPr>
          <p:nvPr>
            <p:ph type="body" idx="1"/>
          </p:nvPr>
        </p:nvSpPr>
        <p:spPr>
          <a:xfrm>
            <a:off x="404949" y="2366961"/>
            <a:ext cx="8034857" cy="36288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ru-RU" sz="2400" b="1"/>
              <a:t>БОГ БУДЕТ ОЦЕНИВАТЬ НЕ ТАК КАК ЧЕЛОВЕК </a:t>
            </a:r>
            <a:r>
              <a:rPr lang="ru-RU" sz="2400"/>
              <a:t>1ЦАР 16:7</a:t>
            </a:r>
            <a:r>
              <a:rPr lang="ru-RU" sz="2400" b="1"/>
              <a:t>, НО БУДЕТ ОЦЕНИВАТЬ МОТИВЫ СЕРДЦА </a:t>
            </a:r>
            <a:r>
              <a:rPr lang="ru-RU" sz="2400"/>
              <a:t>1КОР 4:5</a:t>
            </a:r>
            <a:r>
              <a:rPr lang="ru-RU" sz="2400" b="1"/>
              <a:t>. ЯРКАЯ ИЛЛЮСТРАЦИЯ ТОМУ </a:t>
            </a:r>
            <a:r>
              <a:rPr lang="ru-RU" sz="2400"/>
              <a:t>1КОР 13:1-3</a:t>
            </a:r>
            <a:r>
              <a:rPr lang="ru-RU" sz="2400" b="1"/>
              <a:t>.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400"/>
              <a:buChar char="●"/>
            </a:pPr>
            <a:r>
              <a:rPr lang="ru-RU" sz="2400" b="1"/>
              <a:t>НЕ ВСЕ ХРИСТИАНЕ ПОЛУЧАТ ОДИНАКОВУЮ НАГРАДУ </a:t>
            </a:r>
            <a:r>
              <a:rPr lang="ru-RU" sz="2400"/>
              <a:t>ЛК 19:11-27</a:t>
            </a:r>
            <a:r>
              <a:rPr lang="ru-RU" sz="2400" b="1"/>
              <a:t>. ТЕ КТО ПРОЯВИЛИ БОЛЬШУЮ ВЕРНОСТЬ, ПОЛУЧАТ БОЛЬШЕ ВЛАСТИ И ОТВЕТСТВЕННОСТИ В СВОЕ РАСПОРЯЖЕНИЕ. </a:t>
            </a:r>
            <a:endParaRPr sz="2400" b="1"/>
          </a:p>
        </p:txBody>
      </p:sp>
      <p:pic>
        <p:nvPicPr>
          <p:cNvPr id="395" name="Google Shape;395;p4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7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6000" b="1"/>
              <a:t>СПОСОБЫ ИНТЕРПРЕТАЦИИ</a:t>
            </a:r>
            <a:endParaRPr/>
          </a:p>
        </p:txBody>
      </p:sp>
      <p:sp>
        <p:nvSpPr>
          <p:cNvPr id="109" name="Google Shape;109;p7"/>
          <p:cNvSpPr txBox="1">
            <a:spLocks noGrp="1"/>
          </p:cNvSpPr>
          <p:nvPr>
            <p:ph type="body" idx="1"/>
          </p:nvPr>
        </p:nvSpPr>
        <p:spPr>
          <a:xfrm>
            <a:off x="470263" y="2367092"/>
            <a:ext cx="796954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ru-RU" sz="2800" b="1"/>
              <a:t>ИСТОРИКО-ГРАММАТИЧЕСКОЕ ТОЛКОВАНИЕ ЭСХАТОЛОГИИ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ru-RU" sz="2800" b="1"/>
              <a:t>ИСАИИ 2:2-4 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800"/>
              <a:buChar char="●"/>
            </a:pPr>
            <a:r>
              <a:rPr lang="ru-RU" sz="2800" b="1"/>
              <a:t>ОТКРОВЕНИЕ 7:4-8</a:t>
            </a:r>
            <a:endParaRPr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800"/>
              <a:buChar char="●"/>
            </a:pPr>
            <a:r>
              <a:rPr lang="ru-RU" sz="2800" b="1"/>
              <a:t>ИИСУС ХРИСТОС – ЦЕНТР ИСПОЛНЕНИЯ ВСЕХ ПРОРОЧЕСТВ МАТФ 5:17-18 </a:t>
            </a:r>
            <a:endParaRPr sz="2800" b="1"/>
          </a:p>
        </p:txBody>
      </p:sp>
      <p:pic>
        <p:nvPicPr>
          <p:cNvPr id="110" name="Google Shape;110;p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49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54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НАД ИЗРАИЛЕМ </a:t>
            </a:r>
            <a:endParaRPr/>
          </a:p>
        </p:txBody>
      </p:sp>
      <p:sp>
        <p:nvSpPr>
          <p:cNvPr id="401" name="Google Shape;401;p49"/>
          <p:cNvSpPr txBox="1">
            <a:spLocks noGrp="1"/>
          </p:cNvSpPr>
          <p:nvPr>
            <p:ph type="body" idx="1"/>
          </p:nvPr>
        </p:nvSpPr>
        <p:spPr>
          <a:xfrm>
            <a:off x="339635" y="2116184"/>
            <a:ext cx="8100172" cy="36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БОГ ПРОИЗВЕДЕТ СУД НАД СВОИМ НАРОДОМ </a:t>
            </a:r>
            <a:r>
              <a:rPr lang="ru-RU" sz="2400"/>
              <a:t>ИЕЗ 20:33-38</a:t>
            </a:r>
            <a:r>
              <a:rPr lang="ru-RU" sz="2400" b="1"/>
              <a:t>.                                                                              ЭТОТ СУД КАК ОЧИЩЕНИЕ ОЗНАМЕНУЕТ НАЧАЛО 1000-ЛЕТНЕГО ЦАРСТВА </a:t>
            </a:r>
            <a:r>
              <a:rPr lang="ru-RU" sz="2400"/>
              <a:t>РИМ 11:26-27; ИС 59:20-21; ИЕР 31:31-34</a:t>
            </a:r>
            <a:endParaRPr sz="2400" b="1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/>
              <a:t>ОЧИЩЕНИЕ ИЗРАИЛЯ, ВОЗМОЖНО, ПРОИЗОЙДЕТ В ПЕРИОД ВЕЛИКОЙ СКОРБИ. ПРИТЧА ПРО 10 ДЕВ  </a:t>
            </a:r>
            <a:r>
              <a:rPr lang="ru-RU" sz="2400"/>
              <a:t>МФ 25:1-13</a:t>
            </a:r>
            <a:r>
              <a:rPr lang="ru-RU" sz="2400" b="1"/>
              <a:t> И ТАЛАНТЫ  </a:t>
            </a:r>
            <a:r>
              <a:rPr lang="ru-RU" sz="2400"/>
              <a:t>МФ 25:14-30 </a:t>
            </a:r>
            <a:r>
              <a:rPr lang="ru-RU" sz="2400" b="1"/>
              <a:t>СЛУЖИТ ПАРАЛЛЕЛЬЮ С ОТРЫВКАМИ ВЗ</a:t>
            </a:r>
            <a:endParaRPr sz="2400" b="1"/>
          </a:p>
        </p:txBody>
      </p:sp>
      <p:pic>
        <p:nvPicPr>
          <p:cNvPr id="402" name="Google Shape;402;p4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50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2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НАД НАРОДАМИ </a:t>
            </a:r>
            <a:endParaRPr/>
          </a:p>
        </p:txBody>
      </p:sp>
      <p:sp>
        <p:nvSpPr>
          <p:cNvPr id="408" name="Google Shape;408;p50"/>
          <p:cNvSpPr txBox="1">
            <a:spLocks noGrp="1"/>
          </p:cNvSpPr>
          <p:nvPr>
            <p:ph type="body" idx="1"/>
          </p:nvPr>
        </p:nvSpPr>
        <p:spPr>
          <a:xfrm>
            <a:off x="365761" y="2116184"/>
            <a:ext cx="8074046" cy="36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17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БОГ СОВЕРШИТ СУД НАД ОСТАВШИМИСЯ В ЖИВЫХ ЯЗЫЧНИКАМИ </a:t>
            </a:r>
            <a:r>
              <a:rPr lang="ru-RU" sz="2400"/>
              <a:t>ИОИЛЯ 3:1-16; МФ 25:31-46</a:t>
            </a:r>
            <a:r>
              <a:rPr lang="ru-RU" sz="2400" b="1"/>
              <a:t>. НА ЭТОМ СУДЕ БУДЕТ ОПРЕДЕЛЕНО, КТО ДОСТОИН БУДЕТ ТОГО, ЧТОБЫ ВОЙТИ В 1000-ЛЕТНЕЕ ЦАРСТВО БОЖИЕ. </a:t>
            </a:r>
            <a:endParaRPr/>
          </a:p>
          <a:p>
            <a:pPr marL="228600" lvl="0" indent="-21717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/>
              <a:t>КРИТЕРИЕМ ДЛЯ ОСУЖДЕНИЯ ИЛИ ОПРАВДАНИЯ БУДЕТ ТО, КАК ОНИ ОТНОСИЛИСЬ К ЕВРЕЯМ И ВЕРУЮЩИМ. ЭТО НЕ ОПРАВДАНИЕ ВО СПАСЕНИЕ, НО ПРАВО НА УЧАСТИЕ В 1000-ЛЕТНЕМ ЦАРСТВЕ. </a:t>
            </a:r>
            <a:endParaRPr sz="2400" b="1"/>
          </a:p>
        </p:txBody>
      </p:sp>
      <p:pic>
        <p:nvPicPr>
          <p:cNvPr id="409" name="Google Shape;409;p5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6.</a:t>
            </a:r>
            <a:r>
              <a:rPr lang="ru-RU" sz="3600" b="1" dirty="0">
                <a:solidFill>
                  <a:schemeClr val="dk1"/>
                </a:solidFill>
              </a:rPr>
              <a:t>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2317375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5083201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45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47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БУДУЩИЕ СУДЫ </a:t>
            </a:r>
            <a:endParaRPr sz="6000" b="1"/>
          </a:p>
        </p:txBody>
      </p:sp>
      <p:sp>
        <p:nvSpPr>
          <p:cNvPr id="373" name="Google Shape;373;p45"/>
          <p:cNvSpPr txBox="1">
            <a:spLocks noGrp="1"/>
          </p:cNvSpPr>
          <p:nvPr>
            <p:ph type="body" idx="1"/>
          </p:nvPr>
        </p:nvSpPr>
        <p:spPr>
          <a:xfrm>
            <a:off x="404949" y="2024744"/>
            <a:ext cx="8034857" cy="3766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СУД ХРИСТОВ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СУД НАД ИЗРАИЛЕМ</a:t>
            </a:r>
            <a:endParaRPr sz="3200" b="1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ОТДЕЛЕНИЕ ОВЕЦ ОТ КОЗЛОВ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●"/>
            </a:pPr>
            <a:r>
              <a:rPr lang="ru-RU" sz="3200" b="1"/>
              <a:t>СУД НАД САТАНОЙ И ДЕМОНАМИ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3200"/>
              <a:buChar char="●"/>
            </a:pPr>
            <a:r>
              <a:rPr lang="ru-RU" sz="3200" b="1"/>
              <a:t>СУД У ВЕЛИКОГО БЕЛОГО ПРЕСТОЛА </a:t>
            </a:r>
            <a:endParaRPr/>
          </a:p>
        </p:txBody>
      </p:sp>
      <p:pic>
        <p:nvPicPr>
          <p:cNvPr id="374" name="Google Shape;374;p4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53208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51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НАД САТАНОЙ И ДЕМОНАМИ</a:t>
            </a:r>
            <a:endParaRPr/>
          </a:p>
        </p:txBody>
      </p:sp>
      <p:sp>
        <p:nvSpPr>
          <p:cNvPr id="415" name="Google Shape;415;p51"/>
          <p:cNvSpPr txBox="1">
            <a:spLocks noGrp="1"/>
          </p:cNvSpPr>
          <p:nvPr>
            <p:ph type="body" idx="1"/>
          </p:nvPr>
        </p:nvSpPr>
        <p:spPr>
          <a:xfrm>
            <a:off x="391887" y="2367092"/>
            <a:ext cx="804792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САТАНА БЫЛ ЛИШЕН ВЛАСТИ НА ГОЛГОФЕ </a:t>
            </a:r>
            <a:r>
              <a:rPr lang="ru-RU" sz="2400" dirty="0"/>
              <a:t>КОЛ 2:14-15</a:t>
            </a:r>
            <a:r>
              <a:rPr lang="ru-RU" sz="2400" b="1" dirty="0"/>
              <a:t> И, ТЕМ НЕ МЕНЕЕ, ЕГО И БЫВШИХ С НИМ ОЖИДАЕТ ЕЩЕ 3 СУДА: ВЕЛИКАЯ СКОРБЬ, 1000-ЛЕТНЕЕ ЗАТОЧЕНИЕ И ВЕЧНЫЙ СУД. 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 dirty="0"/>
              <a:t>ВО ВРЕМЯ ВЕЛИКОЙ СКОРБИ САТАНА БУДЕТ ЛИШЕН ДОСТУПА НА НЕБО  </a:t>
            </a:r>
            <a:r>
              <a:rPr lang="ru-RU" sz="2400" dirty="0"/>
              <a:t>ОТКР 12:7-13</a:t>
            </a:r>
            <a:r>
              <a:rPr lang="ru-RU" sz="2400" b="1" dirty="0"/>
              <a:t>, И ОН НЕ СМОЖЕТ БОЛЕЕ ОБВИНЯТЬ ВЕРУЮЩИХ. ВЕСЬ СВОЙ ГНЕВ ОН ОБРАТИТ НА ИЗРАИЛЬ И УВЕРОВАВШИХ ВО ВРЕМЯ ВЕЛИКОЙ СКОРБИ.  </a:t>
            </a:r>
            <a:endParaRPr sz="2400" b="1" dirty="0"/>
          </a:p>
        </p:txBody>
      </p:sp>
      <p:pic>
        <p:nvPicPr>
          <p:cNvPr id="416" name="Google Shape;416;p5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52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283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НАД САТАНОЙ И ДЕМОНАМИ</a:t>
            </a:r>
            <a:endParaRPr/>
          </a:p>
        </p:txBody>
      </p:sp>
      <p:sp>
        <p:nvSpPr>
          <p:cNvPr id="422" name="Google Shape;422;p52"/>
          <p:cNvSpPr txBox="1">
            <a:spLocks noGrp="1"/>
          </p:cNvSpPr>
          <p:nvPr>
            <p:ph type="body" idx="1"/>
          </p:nvPr>
        </p:nvSpPr>
        <p:spPr>
          <a:xfrm>
            <a:off x="913773" y="2367092"/>
            <a:ext cx="752603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СУД, КОГДА САТАНА БУДЕТ СВЯЗАН НА 1000 ЛЕТ И ПОМЕЩЕН В БЕЗДНУ  </a:t>
            </a:r>
            <a:r>
              <a:rPr lang="ru-RU" sz="2400"/>
              <a:t>ОТКР 20:1-3,</a:t>
            </a:r>
            <a:r>
              <a:rPr lang="ru-RU" sz="2400" b="1"/>
              <a:t> - ЭТО НЕ ОЗЕРО ОГНЕННОЕ, НО ДУХОВНАЯ ТЮРЬМА, КОТОРАЯ ПОЛНОСТЬЮ ЛИШИТ ЕГО ДОСТУПА К ЗЕМЛЕ И ЛЮДЯМ.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/>
              <a:t>ВЕЧНЫЙ СУД НАД САТАНОЙ И ЕГО АНГЕЛАМИ БУДЕТ ПРОИЗВЕДЕН ПОСЛЕ 1000-ЛЕТНЕГО ЦАРСТВА  </a:t>
            </a:r>
            <a:r>
              <a:rPr lang="ru-RU" sz="2400"/>
              <a:t>ОТКР 20:7-10.  </a:t>
            </a:r>
            <a:r>
              <a:rPr lang="ru-RU" sz="2400" b="1"/>
              <a:t>ОНИ НАВСЕГДА БУДУТ БРОШЕНЫ В ОЗЕРО ОГНЕННОЕ. </a:t>
            </a:r>
            <a:endParaRPr sz="2400" b="1"/>
          </a:p>
        </p:txBody>
      </p:sp>
      <p:pic>
        <p:nvPicPr>
          <p:cNvPr id="423" name="Google Shape;423;p5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53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567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СУД У ВЕЛИКОГО БЕЛОГО ПРЕСТОЛА </a:t>
            </a:r>
            <a:endParaRPr/>
          </a:p>
        </p:txBody>
      </p:sp>
      <p:sp>
        <p:nvSpPr>
          <p:cNvPr id="429" name="Google Shape;429;p53"/>
          <p:cNvSpPr txBox="1">
            <a:spLocks noGrp="1"/>
          </p:cNvSpPr>
          <p:nvPr>
            <p:ph type="body" idx="1"/>
          </p:nvPr>
        </p:nvSpPr>
        <p:spPr>
          <a:xfrm>
            <a:off x="378823" y="2367092"/>
            <a:ext cx="806098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100000"/>
              <a:buNone/>
            </a:pPr>
            <a:r>
              <a:rPr lang="ru-RU" sz="2400" b="1"/>
              <a:t>   ОТКРОВЕНИЕ 20:11-15 ПОВЕСТВУЕТ О ПОСЛЕДНЕЙ СЦЕНЕ ЧЕЛОВЕЧЕСКОЙ ИСТОРИИ НА НЫНЕШНЕЙ ЗЕМЛЕ. ЭТО СУД, КОТОРЫЙ СОВЕРШИТСЯ ПОСЛЕ 1000-ЛЕТНЕГО ЦАРСТВА, НАД ВСЕМИ НЕСПАСЕННЫМИ ЛЮДЬМИ, ЖИВШИМИ НА ЗЕМЛЕ. КРИТЕРИЕМ ДЛЯ СУДА БУДУТ ДЕЛА, СОВЕРШЕННЫЕ ЛЮДЬМИ. ЭТО СМЕРТЬ ВТОРАЯ –  СТРАШНОЕ И ОТРЕЗВЛЯЮЩЕЕ, НО И ПРЕДОСТЕРЕГАЮЩЕЕ СЕЙЧАС ОТКРОВЕНИЕ.   </a:t>
            </a:r>
            <a:endParaRPr sz="2400" b="1"/>
          </a:p>
        </p:txBody>
      </p:sp>
      <p:pic>
        <p:nvPicPr>
          <p:cNvPr id="430" name="Google Shape;430;p5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54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15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wentieth Century"/>
              <a:buNone/>
            </a:pPr>
            <a:r>
              <a:rPr lang="ru-RU" sz="5400" b="1"/>
              <a:t>ОДНО ИЛИ РАЗНЫЕ СОБЫТИЯ МФ 25:31-46 И ОТКР 20:11-15?</a:t>
            </a:r>
            <a:endParaRPr/>
          </a:p>
        </p:txBody>
      </p:sp>
      <p:sp>
        <p:nvSpPr>
          <p:cNvPr id="436" name="Google Shape;436;p54"/>
          <p:cNvSpPr txBox="1">
            <a:spLocks noGrp="1"/>
          </p:cNvSpPr>
          <p:nvPr>
            <p:ph type="body" idx="1"/>
          </p:nvPr>
        </p:nvSpPr>
        <p:spPr>
          <a:xfrm>
            <a:off x="378823" y="2367092"/>
            <a:ext cx="8060983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228600" lvl="0" indent="-2171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РАЗЛИЧНОЕ ВРЕМЯ: МАТФЕЯ - ВТОРОЕ ПРИШЕСТВИЕ ИИСУСА ХРИСТА ПЕРЕД 1000-ЛЕТНИМ ЦАРСТВОМ, ОТКРОВЕНИЕ – СУД В КОНЦЕ 1000-ЛЕТНЕГО ЦАРСТВА</a:t>
            </a:r>
            <a:endParaRPr/>
          </a:p>
          <a:p>
            <a:pPr marL="228600" lvl="0" indent="-2171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ТАКЖЕ ГОВОРИТСЯ О ДВУХ РАЗНЫХ ВОСКРЕСЕНИЯХ, КОТОРЫЕ РАЗДЕЛЕНЫ 1000-ЛЕТНИМ ЦАРСТВОМ. </a:t>
            </a:r>
            <a:endParaRPr/>
          </a:p>
          <a:p>
            <a:pPr marL="228600" lvl="0" indent="-217169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/>
              <a:t>РАЗНИТСЯ И ЦЕЛЬ ОБОИХ СУДОВ: МАТФЕЯ - ПОЗВОЛЯЕТ ВОЙТИ В 1000-ЛЕТНЕЕ ЦАРСТВО, А ОТКРОВЕНИЕ ГОВОРИТ ОБ ОСУЖДЕНИИ. </a:t>
            </a:r>
            <a:endParaRPr sz="2400" b="1"/>
          </a:p>
        </p:txBody>
      </p:sp>
      <p:pic>
        <p:nvPicPr>
          <p:cNvPr id="437" name="Google Shape;437;p5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57"/>
          <p:cNvSpPr txBox="1">
            <a:spLocks noGrp="1"/>
          </p:cNvSpPr>
          <p:nvPr>
            <p:ph type="title"/>
          </p:nvPr>
        </p:nvSpPr>
        <p:spPr>
          <a:xfrm>
            <a:off x="913775" y="313510"/>
            <a:ext cx="10364451" cy="15022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Twentieth Century"/>
              <a:buNone/>
            </a:pPr>
            <a:r>
              <a:rPr lang="ru-RU" sz="9600" b="1"/>
              <a:t>ЗАВЕТЫ</a:t>
            </a:r>
            <a:endParaRPr/>
          </a:p>
        </p:txBody>
      </p:sp>
      <p:sp>
        <p:nvSpPr>
          <p:cNvPr id="456" name="Google Shape;456;p57"/>
          <p:cNvSpPr txBox="1">
            <a:spLocks noGrp="1"/>
          </p:cNvSpPr>
          <p:nvPr>
            <p:ph type="body" idx="1"/>
          </p:nvPr>
        </p:nvSpPr>
        <p:spPr>
          <a:xfrm>
            <a:off x="391887" y="2155372"/>
            <a:ext cx="8047920" cy="36358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</a:pPr>
            <a:r>
              <a:rPr lang="ru-RU" sz="2800" b="1"/>
              <a:t>ЗАВЕТ – ЭТО СОГЛАШЕНИЕ МЕЖДУ СТОРОНАМИ С ОБЯЗАННОСТЯМИ И ТРЕБОВАНИЯМИ.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2800"/>
              <a:buNone/>
            </a:pPr>
            <a:r>
              <a:rPr lang="ru-RU" sz="2800" b="1"/>
              <a:t>ЗАВЕТ МОЖЕТ БЫТЬ </a:t>
            </a:r>
            <a:r>
              <a:rPr lang="ru-RU" sz="2800"/>
              <a:t>УСЛОВНЫМ</a:t>
            </a:r>
            <a:r>
              <a:rPr lang="ru-RU" sz="2800" b="1"/>
              <a:t>, КАК, К ПРИМЕРУ, МОИСЕЕВ ЗАКОН, И </a:t>
            </a:r>
            <a:r>
              <a:rPr lang="ru-RU" sz="2800"/>
              <a:t>БЕЗУСЛОВНЫМ</a:t>
            </a:r>
            <a:r>
              <a:rPr lang="ru-RU" sz="2800" b="1"/>
              <a:t>, КАК ЗАВЕТ С НОЕМ, АВРААМОМ, ДАВИДОМ ИЛИ НОВЫЙ ЗАВЕТ.</a:t>
            </a:r>
            <a:r>
              <a:rPr lang="ru-RU" sz="2400" b="1"/>
              <a:t> </a:t>
            </a:r>
            <a:endParaRPr sz="2400" b="1"/>
          </a:p>
        </p:txBody>
      </p:sp>
      <p:pic>
        <p:nvPicPr>
          <p:cNvPr id="457" name="Google Shape;457;p5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2"/>
          <p:cNvSpPr txBox="1">
            <a:spLocks noGrp="1"/>
          </p:cNvSpPr>
          <p:nvPr>
            <p:ph type="ctrTitle"/>
          </p:nvPr>
        </p:nvSpPr>
        <p:spPr>
          <a:xfrm>
            <a:off x="-1" y="391886"/>
            <a:ext cx="11874137" cy="3187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75" name="Google Shape;75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1.</a:t>
            </a:r>
            <a:r>
              <a:rPr lang="en-US" sz="3600" b="1">
                <a:solidFill>
                  <a:schemeClr val="dk1"/>
                </a:solidFill>
              </a:rPr>
              <a:t>2</a:t>
            </a:r>
            <a:endParaRPr sz="3600" b="1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489242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8"/>
          <p:cNvSpPr txBox="1">
            <a:spLocks noGrp="1"/>
          </p:cNvSpPr>
          <p:nvPr>
            <p:ph type="title"/>
          </p:nvPr>
        </p:nvSpPr>
        <p:spPr>
          <a:xfrm>
            <a:off x="913775" y="326572"/>
            <a:ext cx="10364451" cy="15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ЗАВЕТ С НОЕМ</a:t>
            </a:r>
            <a:endParaRPr/>
          </a:p>
        </p:txBody>
      </p:sp>
      <p:sp>
        <p:nvSpPr>
          <p:cNvPr id="463" name="Google Shape;463;p58"/>
          <p:cNvSpPr txBox="1">
            <a:spLocks noGrp="1"/>
          </p:cNvSpPr>
          <p:nvPr>
            <p:ph type="body" idx="1"/>
          </p:nvPr>
        </p:nvSpPr>
        <p:spPr>
          <a:xfrm>
            <a:off x="431075" y="2367092"/>
            <a:ext cx="800873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400"/>
              <a:buNone/>
            </a:pPr>
            <a:r>
              <a:rPr lang="ru-RU" sz="2400" b="1"/>
              <a:t>   ПЕРВЫЙ РАЗ СЛОВО «ЗАВЕТ» - ЕВРЕЙСКОЕ «БЕРИТ», ВСТРЕЧАЕТСЯ В БЫТ 6:18, ГДЕ БОГ ЗАКЛЮЧАЕТ ЗАВЕТ С НОЕМ. ЭТО БЫЛ ПЕРВЫЙ ЗАВЕТ БОГА С ЧЕЛОВЕКОМ  </a:t>
            </a:r>
            <a:r>
              <a:rPr lang="ru-RU" sz="2400"/>
              <a:t>БЫТ 9:16, </a:t>
            </a:r>
            <a:r>
              <a:rPr lang="ru-RU" sz="2400" b="1"/>
              <a:t>И ОН НАЗВАН ВЕЧНЫМ. </a:t>
            </a:r>
            <a:endParaRPr/>
          </a:p>
        </p:txBody>
      </p:sp>
      <p:pic>
        <p:nvPicPr>
          <p:cNvPr id="464" name="Google Shape;464;p5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59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48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ЗАВЕТ С НОЕМ</a:t>
            </a:r>
            <a:endParaRPr/>
          </a:p>
        </p:txBody>
      </p:sp>
      <p:sp>
        <p:nvSpPr>
          <p:cNvPr id="470" name="Google Shape;470;p59"/>
          <p:cNvSpPr txBox="1">
            <a:spLocks noGrp="1"/>
          </p:cNvSpPr>
          <p:nvPr>
            <p:ph type="body" idx="1"/>
          </p:nvPr>
        </p:nvSpPr>
        <p:spPr>
          <a:xfrm>
            <a:off x="378823" y="1828800"/>
            <a:ext cx="8060983" cy="4480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600" b="1" dirty="0"/>
              <a:t>   </a:t>
            </a:r>
            <a:r>
              <a:rPr lang="ru-RU" sz="3100" dirty="0"/>
              <a:t>СОДЕРЖАНИЕ ЭТОГО ЗАВЕТА ОПИСАНО В БЫТ 8:20-9:17. ЭТОТ ЗАВЕТ ДАЛ ЧЕЛОВЕЧЕСТВУ СЛЕДУЮЩИЕ АСПЕКТЫ: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200" b="1" dirty="0"/>
              <a:t>1. ЭТОТ ЗАВЕТ УСТРАНИЛ СТРАХ ГЛОБАЛЬНОГО УНИЧТОЖЕНИЯ ЧЕЛОВЕЧЕСТВА И ЗАЛОЖИЛ ОСНОВЫ ДЛЯ ФУНКЦИОНИРОВАНИЯ ЗЕМЛИ </a:t>
            </a:r>
            <a:r>
              <a:rPr lang="ru-RU" sz="2200" dirty="0"/>
              <a:t>«ВПРЕДЬ ВО ВСЕ ДНИ ЗЕМЛИ СЕЯНИЕ И ЖАТВА, ХОЛОД И ЗНОЙ, ЛЕТО И ЗИМА, ДЕНЬ И НОЧЬ НЕ ПРЕКРАТЯТСЯ» </a:t>
            </a:r>
            <a:r>
              <a:rPr lang="ru-RU" sz="2200" i="1" dirty="0"/>
              <a:t>БЫТ 8:22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None/>
            </a:pPr>
            <a:r>
              <a:rPr lang="ru-RU" sz="2200" b="1" dirty="0"/>
              <a:t>2. БОГ ПОВТОРЯЕТ ПОВЕЛЕНИЕ, ИЗНАЧАЛЬНО ДАННОЕ АДАМУ: </a:t>
            </a:r>
            <a:r>
              <a:rPr lang="ru-RU" sz="2200" dirty="0"/>
              <a:t>«И БЛАГОСЛОВИЛ БОГ НОЯ И СЫНОВ ЕГО И СКАЗАЛ ИМ: ПЛОДИТЕСЬ И РАЗМНОЖАЙТЕСЬ, И НАПОЛНЯЙТЕ ЗЕМЛЮ» </a:t>
            </a:r>
            <a:r>
              <a:rPr lang="ru-RU" sz="2200" i="1" dirty="0"/>
              <a:t>БЫТ 9:1</a:t>
            </a:r>
            <a:endParaRPr sz="2400" b="1" i="1" dirty="0"/>
          </a:p>
        </p:txBody>
      </p:sp>
      <p:pic>
        <p:nvPicPr>
          <p:cNvPr id="471" name="Google Shape;471;p5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60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ЗАВЕТ С НОЕМ</a:t>
            </a:r>
            <a:endParaRPr/>
          </a:p>
        </p:txBody>
      </p:sp>
      <p:sp>
        <p:nvSpPr>
          <p:cNvPr id="477" name="Google Shape;477;p60"/>
          <p:cNvSpPr txBox="1">
            <a:spLocks noGrp="1"/>
          </p:cNvSpPr>
          <p:nvPr>
            <p:ph type="body" idx="1"/>
          </p:nvPr>
        </p:nvSpPr>
        <p:spPr>
          <a:xfrm>
            <a:off x="496389" y="2116184"/>
            <a:ext cx="7943417" cy="36750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900"/>
              <a:buNone/>
            </a:pPr>
            <a:r>
              <a:rPr lang="ru-RU" sz="1900" b="1"/>
              <a:t>3. ЖИВОТНЫЙ МИР БУДЕТ НАХОДИТЬСЯ В СТРАХЕ ПЕРЕД ЧЕЛОВЕКОМ                                                                                        </a:t>
            </a:r>
            <a:r>
              <a:rPr lang="ru-RU" sz="1900"/>
              <a:t>«ДА СТРАШАТСЯ И ДА ТРЕПЕЩУТ ВАС ВСЕ ЗВЕРИ ЗЕМНЫЕ, И ВСЕ ПТИЦЫ НЕБЕСНЫЕ, ВСЕ, ЧТО ДВИЖЕТСЯ НА ЗЕМЛЕ, И ВСЕ РЫБЫ МОРСКИЕ: В ВАШИ РУКИ ОТДАНЫ ОНИ» </a:t>
            </a:r>
            <a:r>
              <a:rPr lang="ru-RU" sz="1900" b="1"/>
              <a:t> </a:t>
            </a:r>
            <a:r>
              <a:rPr lang="ru-RU" sz="1900" i="1"/>
              <a:t>БЫТ 9:2</a:t>
            </a:r>
            <a:endParaRPr sz="1900" b="1" i="1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ts val="1900"/>
              <a:buNone/>
            </a:pPr>
            <a:r>
              <a:rPr lang="ru-RU" sz="1900" b="1"/>
              <a:t>4. ЖИВОТНЫЕ СТАНОВЯТСЯ ПИЩЕЙ ДЛЯ ЧЕЛОВЕКА </a:t>
            </a:r>
            <a:r>
              <a:rPr lang="ru-RU" sz="1900" i="1"/>
              <a:t>«ВСЕ ДВИЖУЩЕЕСЯ, ЧТО ЖИВЕТ, БУДЕТ ВАМ В ПИЩУ; КАК ЗЕЛЕНЬ ТРАВНУЮ ДАЮ ВАМ ВСЕ;  ТОЛЬКО ПЛОТИ С ДУШЕЮ ЕЕ, С КРОВЬЮ ЕЕ, НЕ ЕШЬТЕ» БЫТ 9:3-4</a:t>
            </a:r>
            <a:endParaRPr/>
          </a:p>
        </p:txBody>
      </p:sp>
      <p:pic>
        <p:nvPicPr>
          <p:cNvPr id="478" name="Google Shape;478;p6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p61"/>
          <p:cNvSpPr txBox="1">
            <a:spLocks noGrp="1"/>
          </p:cNvSpPr>
          <p:nvPr>
            <p:ph type="title"/>
          </p:nvPr>
        </p:nvSpPr>
        <p:spPr>
          <a:xfrm>
            <a:off x="913775" y="378823"/>
            <a:ext cx="10364451" cy="14761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ЗАВЕТ С НОЕМ</a:t>
            </a:r>
            <a:endParaRPr/>
          </a:p>
        </p:txBody>
      </p:sp>
      <p:sp>
        <p:nvSpPr>
          <p:cNvPr id="484" name="Google Shape;484;p61"/>
          <p:cNvSpPr txBox="1">
            <a:spLocks noGrp="1"/>
          </p:cNvSpPr>
          <p:nvPr>
            <p:ph type="body" idx="1"/>
          </p:nvPr>
        </p:nvSpPr>
        <p:spPr>
          <a:xfrm>
            <a:off x="404949" y="2011680"/>
            <a:ext cx="8308444" cy="3779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ru-RU" sz="2200" b="1"/>
              <a:t>5. ЖИЗНЬ ЧЕЛОВЕКА ОБЪЯВЛЯЕТСЯ НЕПРИКОСНОВЕННОЙ                                                                  «</a:t>
            </a:r>
            <a:r>
              <a:rPr lang="ru-RU" sz="2200"/>
              <a:t>Я ВЗЫЩУ И ВАШУ КРОВЬ, </a:t>
            </a:r>
            <a:r>
              <a:rPr lang="ru-RU" sz="2200" i="1"/>
              <a:t>В КОТОРОЙ</a:t>
            </a:r>
            <a:r>
              <a:rPr lang="ru-RU" sz="2200"/>
              <a:t> ЖИЗНЬ ВАША, ВЗЫЩУ ЕЕ ОТ ВСЯКОГО ЗВЕРЯ, ВЗЫЩУ ТАКЖЕ ДУШУ ЧЕЛОВЕКА ОТ РУКИ ЧЕЛОВЕКА, ОТ РУКИ БРАТА ЕГО» </a:t>
            </a:r>
            <a:r>
              <a:rPr lang="ru-RU" sz="2200" i="1"/>
              <a:t>БЫТ 9:5  </a:t>
            </a:r>
            <a:r>
              <a:rPr lang="ru-RU" sz="2200" b="1"/>
              <a:t>                                                                          </a:t>
            </a:r>
            <a:endParaRPr sz="2200" i="1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r>
              <a:rPr lang="ru-RU" sz="2200" b="1"/>
              <a:t>6. УТВЕРЖДАЕТСЯ ЦЕННОСТЬ ЧЕЛОВЕЧЕСКОЙ ЖИЗНИ </a:t>
            </a:r>
            <a:r>
              <a:rPr lang="ru-RU" sz="2200"/>
              <a:t>«КТО ПРОЛЬЕТ КРОВЬ ЧЕЛОВЕЧЕСКУЮ, ТОГО КРОВЬ ПРОЛЬЕТСЯ РУКОЮ ЧЕЛОВЕКА: ИБО ЧЕЛОВЕК СОЗДАН ПО ОБРАЗУ БОЖИЮ» </a:t>
            </a:r>
            <a:r>
              <a:rPr lang="ru-RU" sz="2200" i="1"/>
              <a:t> БЫТ 9:6 </a:t>
            </a:r>
            <a:endParaRPr sz="220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2000"/>
              <a:buNone/>
            </a:pPr>
            <a:r>
              <a:rPr lang="ru-RU" sz="2200" b="1"/>
              <a:t>7. БОГ ДАЛ ОБЕЩАНИЕ, ЧТО МИР НЕ БУДЕТ БОЛЬШЕ УНИЧТОЖЕН ПОТОПОМ </a:t>
            </a:r>
            <a:r>
              <a:rPr lang="ru-RU" sz="2200" i="1"/>
              <a:t>БЫТ 9:15</a:t>
            </a:r>
            <a:endParaRPr sz="2200"/>
          </a:p>
        </p:txBody>
      </p:sp>
      <p:pic>
        <p:nvPicPr>
          <p:cNvPr id="485" name="Google Shape;485;p61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7.1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7410476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32056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62"/>
          <p:cNvSpPr txBox="1">
            <a:spLocks noGrp="1"/>
          </p:cNvSpPr>
          <p:nvPr>
            <p:ph type="title"/>
          </p:nvPr>
        </p:nvSpPr>
        <p:spPr>
          <a:xfrm>
            <a:off x="913775" y="365761"/>
            <a:ext cx="10364451" cy="1528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 dirty="0"/>
              <a:t>ЗАВЕТ С АВРААМОМ</a:t>
            </a:r>
            <a:endParaRPr dirty="0"/>
          </a:p>
        </p:txBody>
      </p:sp>
      <p:sp>
        <p:nvSpPr>
          <p:cNvPr id="491" name="Google Shape;491;p62"/>
          <p:cNvSpPr txBox="1">
            <a:spLocks noGrp="1"/>
          </p:cNvSpPr>
          <p:nvPr>
            <p:ph type="body" idx="1"/>
          </p:nvPr>
        </p:nvSpPr>
        <p:spPr>
          <a:xfrm>
            <a:off x="352697" y="2366962"/>
            <a:ext cx="8087109" cy="34242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   ЗАВЕТ, ДАННЫЙ БОГОМ АВРААМУ </a:t>
            </a:r>
            <a:r>
              <a:rPr lang="ru-RU" sz="2400"/>
              <a:t>БЫТ 12:1-3, </a:t>
            </a:r>
            <a:r>
              <a:rPr lang="ru-RU" sz="2400" b="1"/>
              <a:t>СОДЕРЖАЛ В СЕБЕ ПЛАН СПАСЕНИЯ ДЛЯ ЧЕЛОВЕКА. В НЕМ ДАВАЛОСЬ: </a:t>
            </a:r>
            <a:endParaRPr/>
          </a:p>
          <a:p>
            <a:pPr marL="6858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1. ОБЕЩАНИЕ ЗЕМЛИ 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</a:pPr>
            <a:r>
              <a:rPr lang="ru-RU" sz="2400" b="1"/>
              <a:t>2. ОБЕЩАНИЕ МНОЖЕСТВА ПОТОМКОВ</a:t>
            </a:r>
            <a:endParaRPr/>
          </a:p>
          <a:p>
            <a:pPr marL="685800" lvl="1" indent="-228600" algn="l" rtl="0">
              <a:lnSpc>
                <a:spcPct val="120000"/>
              </a:lnSpc>
              <a:spcBef>
                <a:spcPts val="500"/>
              </a:spcBef>
              <a:spcAft>
                <a:spcPts val="1600"/>
              </a:spcAft>
              <a:buSzPts val="2400"/>
              <a:buNone/>
            </a:pPr>
            <a:r>
              <a:rPr lang="ru-RU" sz="2400" b="1"/>
              <a:t>3. БЛАГОСЛОВЕНИЕ ДЛЯ ВСЕХ НАРОДОВ </a:t>
            </a:r>
            <a:endParaRPr sz="2400" b="1"/>
          </a:p>
        </p:txBody>
      </p:sp>
      <p:pic>
        <p:nvPicPr>
          <p:cNvPr id="492" name="Google Shape;492;p62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p63"/>
          <p:cNvSpPr txBox="1">
            <a:spLocks noGrp="1"/>
          </p:cNvSpPr>
          <p:nvPr>
            <p:ph type="title"/>
          </p:nvPr>
        </p:nvSpPr>
        <p:spPr>
          <a:xfrm>
            <a:off x="1189175" y="339625"/>
            <a:ext cx="8970900" cy="158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3900" b="1"/>
              <a:t>ПЯТЬ БЛАГОСЛОВЕНИЙ ЗАВЕТА БОГА С АВРААМОМ </a:t>
            </a:r>
            <a:endParaRPr sz="1600"/>
          </a:p>
        </p:txBody>
      </p:sp>
      <p:sp>
        <p:nvSpPr>
          <p:cNvPr id="498" name="Google Shape;498;p63"/>
          <p:cNvSpPr txBox="1">
            <a:spLocks noGrp="1"/>
          </p:cNvSpPr>
          <p:nvPr>
            <p:ph type="body" idx="1"/>
          </p:nvPr>
        </p:nvSpPr>
        <p:spPr>
          <a:xfrm>
            <a:off x="300447" y="2367092"/>
            <a:ext cx="8139360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10000"/>
          </a:bodyPr>
          <a:lstStyle/>
          <a:p>
            <a:pPr marL="457200" lvl="0" indent="-445769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/>
              <a:t>ОТ АВРААМА ПРОИЗОЙДЕТ НАРОД – ИЗРАИЛЬ</a:t>
            </a:r>
            <a:endParaRPr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/>
              <a:t>АВРААМ БУДЕТ БЛАГОСЛОВЕННЫМ И ВЕЛИКИМ</a:t>
            </a:r>
            <a:endParaRPr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/>
              <a:t>ОН БУДЕТ БЛАГОСЛОВЕНИЕМ ДЛЯ ДРУГИХ</a:t>
            </a:r>
            <a:endParaRPr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Font typeface="Twentieth Century"/>
              <a:buAutoNum type="arabicPeriod"/>
            </a:pPr>
            <a:r>
              <a:rPr lang="ru-RU" sz="2400" b="1"/>
              <a:t>БОГ БУДЕТ ОБРАЩАТЬСЯ С ДРУГИМИ ТАК, КАК ОНИ БУДУ ОТНОСИТЬСЯ К АВРААМУ</a:t>
            </a:r>
            <a:endParaRPr/>
          </a:p>
          <a:p>
            <a:pPr marL="457200" lvl="0" indent="-445769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Font typeface="Twentieth Century"/>
              <a:buAutoNum type="arabicPeriod"/>
            </a:pPr>
            <a:r>
              <a:rPr lang="ru-RU" sz="2400" b="1"/>
              <a:t>БОГ ИСПОЛЬЗУЕТ АВРААМА И ЕГО ПОТОМКОВ, ЧТОБЫ БЛАГОСЛОВИТЬ НАРОДЫ </a:t>
            </a:r>
            <a:r>
              <a:rPr lang="ru-RU" sz="2400"/>
              <a:t>ГАЛ 3:7-9;  РИМ 4:1-13.</a:t>
            </a:r>
            <a:endParaRPr sz="2400"/>
          </a:p>
        </p:txBody>
      </p:sp>
      <p:pic>
        <p:nvPicPr>
          <p:cNvPr id="499" name="Google Shape;499;p63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SzPts val="6000"/>
            </a:pPr>
            <a:r>
              <a:rPr lang="ru-RU" sz="6000" b="1" dirty="0"/>
              <a:t>ЗАВЕТ С АВРААМОМ</a:t>
            </a:r>
            <a:endParaRPr dirty="0"/>
          </a:p>
        </p:txBody>
      </p:sp>
      <p:sp>
        <p:nvSpPr>
          <p:cNvPr id="512" name="Google Shape;512;p65"/>
          <p:cNvSpPr txBox="1">
            <a:spLocks noGrp="1"/>
          </p:cNvSpPr>
          <p:nvPr>
            <p:ph type="body" idx="1"/>
          </p:nvPr>
        </p:nvSpPr>
        <p:spPr>
          <a:xfrm>
            <a:off x="313509" y="2367092"/>
            <a:ext cx="812629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ru-RU" sz="1600" b="1" dirty="0"/>
              <a:t>НЕСМОТРЯ НА ТО ЧТО ЗАВЕТ БОГА С АВРААМОМ ФОКУСИРОВАЛСЯ НА ИЗРАИЛЕ, ТЕМ НЕ МЕНЕЕ ИЗРАИЛЕМ НЕ ОГРАНИЧЕВАЛСЯ </a:t>
            </a:r>
            <a:r>
              <a:rPr lang="ru-RU" sz="1600" dirty="0"/>
              <a:t>БЫТИЕ 12:3 И 22:18 </a:t>
            </a:r>
            <a:r>
              <a:rPr lang="ru-RU" sz="1600" b="1" dirty="0"/>
              <a:t>БОГ ИЗНАЧАЛЬНО НАМЕРЕВАЛСЯ ВКЛЮЧИТЬ В НЕГО И ЯЗЫЧНИКОВ </a:t>
            </a:r>
            <a:r>
              <a:rPr lang="ru-RU" sz="1600" dirty="0"/>
              <a:t>ГАЛ 3:7-9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1600" b="1" dirty="0"/>
              <a:t>БОГ ПРИЗНАЛ АВРААМА ПРАВЕДНЫМ ДО ТОГО КАК ОН БЫЛ ОБРЕЗАН ЧТОБЫ ОН СТАЛ И ОТЦОМ ПО ВЕРЕ ДЛЯ ЯЗЫЧНИКОВ </a:t>
            </a:r>
            <a:r>
              <a:rPr lang="ru-RU" sz="1600" dirty="0"/>
              <a:t>РИМ 4:10-12. </a:t>
            </a:r>
            <a:r>
              <a:rPr lang="ru-RU" sz="1600" b="1" dirty="0"/>
              <a:t>ИЗРАИЛЬ И ЯЗЫЧНИКИ СОХРАНЯЮТ СВОЮ ЭТНИЧЕСКУЮ ЭДЕНТИЧНОСТЬ, НО И ТЕ И ДРУГИЕ ОБЪЕДЕНЕНЫ ЧЕРЕЗ АВРААМА </a:t>
            </a:r>
            <a:r>
              <a:rPr lang="ru-RU" sz="1600" dirty="0"/>
              <a:t>ГАЛ 3:29, ЛУКИ 1:54-55, 1:67 И 72-74.</a:t>
            </a:r>
            <a:endParaRPr sz="1600" dirty="0"/>
          </a:p>
        </p:txBody>
      </p:sp>
      <p:pic>
        <p:nvPicPr>
          <p:cNvPr id="513" name="Google Shape;513;p6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38812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" grpId="0" build="p"/>
    </p:bld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64"/>
          <p:cNvSpPr txBox="1">
            <a:spLocks noGrp="1"/>
          </p:cNvSpPr>
          <p:nvPr>
            <p:ph type="title"/>
          </p:nvPr>
        </p:nvSpPr>
        <p:spPr>
          <a:xfrm>
            <a:off x="913775" y="352697"/>
            <a:ext cx="10364451" cy="1449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МОИСЕЕВ ЗАВЕТ</a:t>
            </a:r>
            <a:endParaRPr/>
          </a:p>
        </p:txBody>
      </p:sp>
      <p:sp>
        <p:nvSpPr>
          <p:cNvPr id="505" name="Google Shape;505;p64"/>
          <p:cNvSpPr txBox="1">
            <a:spLocks noGrp="1"/>
          </p:cNvSpPr>
          <p:nvPr>
            <p:ph type="body" idx="1"/>
          </p:nvPr>
        </p:nvSpPr>
        <p:spPr>
          <a:xfrm>
            <a:off x="339635" y="2367092"/>
            <a:ext cx="8100172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0574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БЫЛ ДАН ПОСЛЕ ВЫХОДА ИЗ ЕГИПТА  </a:t>
            </a:r>
            <a:r>
              <a:rPr lang="ru-RU" sz="2400" dirty="0"/>
              <a:t>ИСХ 20:1-17</a:t>
            </a:r>
            <a:endParaRPr dirty="0"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РЕГУЛИРОВАЛ ОБЩЕСТВЕННУЮ ЖИЗНЬ  </a:t>
            </a:r>
            <a:r>
              <a:rPr lang="ru-RU" sz="2400" dirty="0"/>
              <a:t>ИСХ 21-23</a:t>
            </a:r>
            <a:endParaRPr dirty="0"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УСТАНОВИЛ СИСТЕМУ ПОКЛОНЕНИЯ </a:t>
            </a:r>
            <a:r>
              <a:rPr lang="ru-RU" sz="2400" dirty="0"/>
              <a:t>ИСХ 25-31</a:t>
            </a:r>
            <a:endParaRPr dirty="0"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ВКЛЮЧАЛ В СЕБЯ 613 ПОВЕЛЕНИЙ </a:t>
            </a:r>
            <a:endParaRPr dirty="0"/>
          </a:p>
          <a:p>
            <a:pPr marL="228600" lvl="0" indent="-20574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 dirty="0"/>
              <a:t>СОБЛЮДЕНИЕ СУББОТЫ БЫЛО ЗНАКОМ ЗАВЕТА </a:t>
            </a:r>
            <a:r>
              <a:rPr lang="ru-RU" sz="2400" dirty="0"/>
              <a:t>ВТОР 5:12-15</a:t>
            </a:r>
            <a:endParaRPr dirty="0"/>
          </a:p>
        </p:txBody>
      </p:sp>
      <p:pic>
        <p:nvPicPr>
          <p:cNvPr id="506" name="Google Shape;506;p64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489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ОПРЕДЕЛЕНИЕ</a:t>
            </a:r>
            <a:endParaRPr sz="6000" b="1"/>
          </a:p>
        </p:txBody>
      </p:sp>
      <p:sp>
        <p:nvSpPr>
          <p:cNvPr id="116" name="Google Shape;116;p8"/>
          <p:cNvSpPr txBox="1">
            <a:spLocks noGrp="1"/>
          </p:cNvSpPr>
          <p:nvPr>
            <p:ph type="body" idx="1"/>
          </p:nvPr>
        </p:nvSpPr>
        <p:spPr>
          <a:xfrm>
            <a:off x="496389" y="2181498"/>
            <a:ext cx="7943417" cy="3609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3200"/>
              <a:buNone/>
            </a:pPr>
            <a:r>
              <a:rPr lang="ru-RU" sz="3200" b="1"/>
              <a:t>  ЭСХАТОЛОГИЮ МОЖНО ПОДЕЛИТЬ НА </a:t>
            </a:r>
            <a:r>
              <a:rPr lang="ru-RU" sz="3200" i="1"/>
              <a:t>ПЕРСОНАЛЬНУЮ</a:t>
            </a:r>
            <a:r>
              <a:rPr lang="ru-RU" sz="3200" b="1"/>
              <a:t>, КОТОРАЯ ГОВОРИТ ОБ УЧАСТИ ОТДЕЛЬНОЙ ЛИЧНОСТИ, И </a:t>
            </a:r>
            <a:r>
              <a:rPr lang="ru-RU" sz="3200" i="1"/>
              <a:t>ВСЕЛЕНСКУЮ</a:t>
            </a:r>
            <a:r>
              <a:rPr lang="ru-RU" sz="3200" b="1"/>
              <a:t>, КОТОРАЯ ГОВОРИТ О СУДЬБЕ ВСЕГО МИРА, ЗЕМЛИ, ЧЕЛОВЕЧЕСТВА И АНГЕЛОВ. </a:t>
            </a:r>
            <a:endParaRPr sz="3200" b="1"/>
          </a:p>
        </p:txBody>
      </p:sp>
      <p:pic>
        <p:nvPicPr>
          <p:cNvPr id="117" name="Google Shape;117;p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МОИСЕЕВ ЗАВЕТ</a:t>
            </a:r>
            <a:endParaRPr/>
          </a:p>
        </p:txBody>
      </p:sp>
      <p:sp>
        <p:nvSpPr>
          <p:cNvPr id="512" name="Google Shape;512;p65"/>
          <p:cNvSpPr txBox="1">
            <a:spLocks noGrp="1"/>
          </p:cNvSpPr>
          <p:nvPr>
            <p:ph type="body" idx="1"/>
          </p:nvPr>
        </p:nvSpPr>
        <p:spPr>
          <a:xfrm>
            <a:off x="313509" y="2367092"/>
            <a:ext cx="812629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ru-RU" sz="1600" b="1" dirty="0"/>
              <a:t>ЗАВЕТ БЫЛ УСЛОВНЫМ, И ЕГО СОБЛЮДЕНИЕ СУЛИЛО БЛАГОСЛОВЕНИЯ И ВЫГОДЫ, А НЕ СОБЛЮДЕНИЕ – ПРОКЛЯТИЯ </a:t>
            </a:r>
            <a:r>
              <a:rPr lang="ru-RU" sz="1600" dirty="0"/>
              <a:t>ВТОР</a:t>
            </a:r>
            <a:r>
              <a:rPr lang="ru-RU" sz="1600" b="1" dirty="0"/>
              <a:t> </a:t>
            </a:r>
            <a:r>
              <a:rPr lang="ru-RU" sz="1600" dirty="0"/>
              <a:t>28-29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1600" b="1" dirty="0"/>
              <a:t>ЕВРЕИ ДВУМЯ СПОСОБАМИ ИСКАЗИЛИ ЗАКОН: МНОГИЕ НАЧАЛИ СЧИТАТЬ ЧТО ДЕЛАМИ ПРАВЕДНОСТИ МОЖНО ПОЛУЧИТЬ СПАСЕНИЕ</a:t>
            </a:r>
            <a:r>
              <a:rPr lang="ru-RU" sz="1600" dirty="0"/>
              <a:t> РИМ 9:30-32 </a:t>
            </a:r>
            <a:r>
              <a:rPr lang="ru-RU" sz="1600" b="1" dirty="0"/>
              <a:t>И ВТОРОЕ, МНОГИЕ СТАЛИ ДЕЛАТЬ УДАРЕНИЕ ВНЕШНЕЙ И РИТУАЛЬНОЙ ЧАСТИ ЗАКОНА</a:t>
            </a:r>
            <a:r>
              <a:rPr lang="ru-RU" sz="1600" dirty="0"/>
              <a:t> МИХЕЯ 6:6-8</a:t>
            </a:r>
            <a:endParaRPr sz="1600"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1600" b="1" dirty="0"/>
              <a:t>ЗАКОН БОЖИЙ, ДАННЫЙ ЧЕРЕЗ МОИСЕЯ, БЫЛ ДОБР И СВЯТ </a:t>
            </a:r>
            <a:r>
              <a:rPr lang="ru-RU" sz="1600" dirty="0"/>
              <a:t>РИМ 7:12</a:t>
            </a:r>
            <a:r>
              <a:rPr lang="ru-RU" sz="1600" b="1" dirty="0"/>
              <a:t>, НО БЫЛА ПРОБЛЕМА С СЕРДЦЕМ ЧЕЛОВЕКА </a:t>
            </a:r>
            <a:r>
              <a:rPr lang="ru-RU" sz="1600" dirty="0"/>
              <a:t>РИМ 3:20, </a:t>
            </a:r>
            <a:r>
              <a:rPr lang="ru-RU" sz="1600" b="1" dirty="0"/>
              <a:t>И ПОТОМУ БОГ ОБЕЩАЛ НОВЫЙ ЗАВЕТ </a:t>
            </a:r>
            <a:r>
              <a:rPr lang="ru-RU" sz="1600" dirty="0"/>
              <a:t>ИЕР 31:31-32</a:t>
            </a:r>
            <a:r>
              <a:rPr lang="ru-RU" sz="1600" b="1" dirty="0"/>
              <a:t>, А ЗАКОН СТАЛ ДЕТОВОДИТЕЛЕМ КО ХРИСТУ </a:t>
            </a:r>
            <a:r>
              <a:rPr lang="ru-RU" sz="1600" dirty="0"/>
              <a:t>ГАЛ 3:24, </a:t>
            </a:r>
            <a:r>
              <a:rPr lang="ru-RU" sz="1600" b="1" dirty="0"/>
              <a:t>КОТОРЫЙ ЕСТЬ ЦЕЛЬ/КОНЕЦ ЗАКОНА </a:t>
            </a:r>
            <a:r>
              <a:rPr lang="ru-RU" sz="1600" dirty="0"/>
              <a:t>РИМ 10:4</a:t>
            </a:r>
            <a:endParaRPr sz="1600" dirty="0"/>
          </a:p>
        </p:txBody>
      </p:sp>
      <p:pic>
        <p:nvPicPr>
          <p:cNvPr id="513" name="Google Shape;513;p6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65"/>
          <p:cNvSpPr txBox="1">
            <a:spLocks noGrp="1"/>
          </p:cNvSpPr>
          <p:nvPr>
            <p:ph type="title"/>
          </p:nvPr>
        </p:nvSpPr>
        <p:spPr>
          <a:xfrm>
            <a:off x="913775" y="352698"/>
            <a:ext cx="10364451" cy="15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МОИСЕЕВ ЗАВЕТ</a:t>
            </a:r>
            <a:endParaRPr/>
          </a:p>
        </p:txBody>
      </p:sp>
      <p:sp>
        <p:nvSpPr>
          <p:cNvPr id="512" name="Google Shape;512;p65"/>
          <p:cNvSpPr txBox="1">
            <a:spLocks noGrp="1"/>
          </p:cNvSpPr>
          <p:nvPr>
            <p:ph type="body" idx="1"/>
          </p:nvPr>
        </p:nvSpPr>
        <p:spPr>
          <a:xfrm>
            <a:off x="313509" y="2367092"/>
            <a:ext cx="812629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SzPct val="100000"/>
              <a:buChar char="●"/>
            </a:pPr>
            <a:r>
              <a:rPr lang="ru-RU" sz="1600" b="1" dirty="0"/>
              <a:t>МОИСЕЕМ ЗАВЕТ ДОСТИГ СВОЕЙ ЦЕЛИ КОГДА ХРИСТОС ИСПОЛНИЛ ЗАКОН И УСТАНОВИЛ НОВЫЙ ЗАВЕТ </a:t>
            </a:r>
            <a:r>
              <a:rPr lang="ru-RU" sz="1600" dirty="0"/>
              <a:t>ЛУКИ 22:20 </a:t>
            </a:r>
            <a:r>
              <a:rPr lang="ru-RU" sz="1600" b="1" dirty="0"/>
              <a:t>АПОСТОЛ ПАВЕЛ ТАК И ГОВОРИТ, ЧТО ХРИСТОС КОНЕЦ/ЦЕЛЬ ЗАКОНА </a:t>
            </a:r>
            <a:r>
              <a:rPr lang="ru-RU" sz="1600" dirty="0"/>
              <a:t>РИМ 10:4 </a:t>
            </a:r>
            <a:r>
              <a:rPr lang="ru-RU" sz="1600" b="1" dirty="0"/>
              <a:t>ОН ПРИМЕРИЛ НАС, УПРАЗДНИВ ЗАКОН </a:t>
            </a:r>
            <a:r>
              <a:rPr lang="ru-RU" sz="1600" dirty="0"/>
              <a:t>ЕФЕС 2:14-15 </a:t>
            </a:r>
            <a:r>
              <a:rPr lang="ru-RU" sz="1600" b="1" dirty="0"/>
              <a:t>АВТОР ПОСЛАНИЯ К ЕВРЕЯМ ЯСНО ГОВОРИТ ОБ ЭТОМ </a:t>
            </a:r>
            <a:r>
              <a:rPr lang="ru-RU" sz="1600" dirty="0"/>
              <a:t>ЕВР 8:13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1600" b="1" dirty="0"/>
              <a:t>ПОСКОЛЬКУ МОИСЕЕВ ЗАВЕТ БЫЛ ДАН ЕВРЕЯМ </a:t>
            </a:r>
            <a:r>
              <a:rPr lang="ru-RU" sz="1600" dirty="0"/>
              <a:t>ИСХОД 19:3 И 34:27 </a:t>
            </a:r>
            <a:r>
              <a:rPr lang="ru-RU" sz="1600" b="1" dirty="0"/>
              <a:t>ХРИСТЕАНЕ НЕ ПОД ЗАКОНОМ </a:t>
            </a:r>
            <a:r>
              <a:rPr lang="ru-RU" sz="1600" dirty="0"/>
              <a:t>РИМ 6:14, </a:t>
            </a:r>
            <a:r>
              <a:rPr lang="ru-RU" sz="1600" b="1" dirty="0"/>
              <a:t>НО ЭТО НЕ ОЗНАЧАЕТ, ЧТО МЫ МОЖЕМ ГРЕШИТЬ </a:t>
            </a:r>
            <a:r>
              <a:rPr lang="ru-RU" sz="1600" dirty="0"/>
              <a:t>РИМ 6:15 </a:t>
            </a:r>
            <a:r>
              <a:rPr lang="ru-RU" sz="1600" b="1" dirty="0"/>
              <a:t>ПОТОМУ ЧТО МЫ ПОД ВОДИТЕЛЬСТВОМ ДУХА СВЯТОГО </a:t>
            </a:r>
            <a:r>
              <a:rPr lang="ru-RU" sz="1600" dirty="0"/>
              <a:t>ГАЛ 5:18 </a:t>
            </a:r>
            <a:r>
              <a:rPr lang="ru-RU" sz="1600" b="1" dirty="0"/>
              <a:t>И ПОД ЗАКОНОМ ХРИСТА </a:t>
            </a:r>
            <a:r>
              <a:rPr lang="ru-RU" sz="1600" dirty="0"/>
              <a:t>1КОР 9:20-21 </a:t>
            </a:r>
            <a:r>
              <a:rPr lang="ru-RU" sz="1600" b="1" dirty="0"/>
              <a:t>НО В ПРИНЦИПЕ ХРИСТИАНЕ СВОБОДНЫ ОТ ЗАКОНА </a:t>
            </a:r>
            <a:r>
              <a:rPr lang="ru-RU" sz="1600" dirty="0"/>
              <a:t>РИМ 7:6. </a:t>
            </a:r>
            <a:r>
              <a:rPr lang="ru-RU" sz="1600" b="1" dirty="0"/>
              <a:t>ПО ЗАКОНУ </a:t>
            </a:r>
            <a:r>
              <a:rPr lang="ru-RU" sz="1600" dirty="0"/>
              <a:t>ЛЕВИТ 20:10-16 И </a:t>
            </a:r>
            <a:r>
              <a:rPr lang="ru-RU" sz="1600" b="1" dirty="0"/>
              <a:t>ПО БЛАГОДАТИ </a:t>
            </a:r>
            <a:r>
              <a:rPr lang="ru-RU" sz="1600" dirty="0"/>
              <a:t>1КОР 5:13.</a:t>
            </a:r>
            <a:endParaRPr sz="1600" dirty="0"/>
          </a:p>
        </p:txBody>
      </p:sp>
      <p:pic>
        <p:nvPicPr>
          <p:cNvPr id="513" name="Google Shape;513;p6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39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7"/>
          <p:cNvSpPr txBox="1">
            <a:spLocks noGrp="1"/>
          </p:cNvSpPr>
          <p:nvPr>
            <p:ph type="ctrTitle"/>
          </p:nvPr>
        </p:nvSpPr>
        <p:spPr>
          <a:xfrm>
            <a:off x="300445" y="914401"/>
            <a:ext cx="11534503" cy="25211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43243"/>
              <a:buFont typeface="Twentieth Century"/>
              <a:buNone/>
            </a:pPr>
            <a:br>
              <a:rPr lang="ru-RU"/>
            </a:br>
            <a:br>
              <a:rPr lang="ru-RU"/>
            </a:br>
            <a:r>
              <a:rPr lang="ru-RU"/>
              <a:t> </a:t>
            </a:r>
            <a:r>
              <a:rPr lang="ru-RU" sz="11100" b="1"/>
              <a:t>ЭСХАТОЛОГИЯ </a:t>
            </a:r>
            <a:endParaRPr sz="11100"/>
          </a:p>
        </p:txBody>
      </p:sp>
      <p:sp>
        <p:nvSpPr>
          <p:cNvPr id="318" name="Google Shape;318;p37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700" cy="105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32500" lnSpcReduction="20000"/>
          </a:bodyPr>
          <a:lstStyle/>
          <a:p>
            <a:pPr marL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8000" b="1" dirty="0"/>
              <a:t>УЧЕНИЕ О ПОСЛЕДНЕМ ВРЕМЕНИ</a:t>
            </a:r>
            <a:r>
              <a:rPr lang="ru-RU" b="1" dirty="0"/>
              <a:t> 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ПРОФЕССОР СЕРГЕЙ ПЕРЕВЫШКО</a:t>
            </a:r>
            <a:endParaRPr sz="3600" dirty="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3600" b="1" dirty="0">
                <a:solidFill>
                  <a:schemeClr val="dk1"/>
                </a:solidFill>
              </a:rPr>
              <a:t>АВГУСТ 2020 </a:t>
            </a:r>
            <a:r>
              <a:rPr lang="en-US" sz="3600" b="1" dirty="0">
                <a:solidFill>
                  <a:schemeClr val="dk1"/>
                </a:solidFill>
              </a:rPr>
              <a:t>7.</a:t>
            </a:r>
            <a:r>
              <a:rPr lang="ru-RU" sz="3600" b="1" dirty="0">
                <a:solidFill>
                  <a:schemeClr val="dk1"/>
                </a:solidFill>
              </a:rPr>
              <a:t>2</a:t>
            </a:r>
            <a:endParaRPr sz="3600" b="1" dirty="0"/>
          </a:p>
          <a:p>
            <a:pPr marL="0" lvl="0" indent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59459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8390370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25"/>
          <p:cNvSpPr txBox="1">
            <a:spLocks noGrp="1"/>
          </p:cNvSpPr>
          <p:nvPr>
            <p:ph type="title"/>
          </p:nvPr>
        </p:nvSpPr>
        <p:spPr>
          <a:xfrm>
            <a:off x="913775" y="313509"/>
            <a:ext cx="10364451" cy="15806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Twentieth Century"/>
              <a:buNone/>
            </a:pPr>
            <a:r>
              <a:rPr lang="ru-RU"/>
              <a:t> </a:t>
            </a:r>
            <a:r>
              <a:rPr lang="ru-RU" sz="9600" b="1"/>
              <a:t>ЭСХАТОЛОГИЯ</a:t>
            </a:r>
            <a:endParaRPr/>
          </a:p>
        </p:txBody>
      </p:sp>
      <p:sp>
        <p:nvSpPr>
          <p:cNvPr id="234" name="Google Shape;234;p25"/>
          <p:cNvSpPr txBox="1">
            <a:spLocks noGrp="1"/>
          </p:cNvSpPr>
          <p:nvPr>
            <p:ph type="body" idx="1"/>
          </p:nvPr>
        </p:nvSpPr>
        <p:spPr>
          <a:xfrm>
            <a:off x="391875" y="1894125"/>
            <a:ext cx="8047800" cy="472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095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ЦАРСТВО БОЖИЕ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ПРЕМИЛЛЕНАРИЗМ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ИЗРАИЛЬ И ЦЕРКОВЬ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ПОРЯДОК ВОСКРЕСЕНИЯ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БУДУЩИЕ СУДЫ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ЗАВЕТЫ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ВРЕМЯ ИСПОЛНЕНИЯ БИБЛЕЙСКИХ ПРОРОЧЕСТВ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ВЗГЛЯДЫ НА ТЫСЯЧЕЛЕТНЕЕ ЦАРСТВО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700"/>
              <a:buChar char="●"/>
            </a:pPr>
            <a:r>
              <a:rPr lang="ru-RU" sz="2100" b="1"/>
              <a:t>СЕМЬДЕСЯТ СЕДЬМИН ПО ДАНИИЛУ </a:t>
            </a:r>
            <a:endParaRPr sz="2100" b="1"/>
          </a:p>
          <a:p>
            <a:pPr marL="228600" lvl="0" indent="-209550" algn="l" rtl="0">
              <a:lnSpc>
                <a:spcPct val="100000"/>
              </a:lnSpc>
              <a:spcBef>
                <a:spcPts val="1000"/>
              </a:spcBef>
              <a:spcAft>
                <a:spcPts val="1600"/>
              </a:spcAft>
              <a:buSzPts val="1700"/>
              <a:buChar char="●"/>
            </a:pPr>
            <a:r>
              <a:rPr lang="ru-RU" sz="2100" b="1"/>
              <a:t>БУДУЩИЕ СОБЫТИЯ </a:t>
            </a:r>
            <a:endParaRPr sz="2100" b="1"/>
          </a:p>
        </p:txBody>
      </p:sp>
      <p:pic>
        <p:nvPicPr>
          <p:cNvPr id="235" name="Google Shape;235;p25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28313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66"/>
          <p:cNvSpPr txBox="1">
            <a:spLocks noGrp="1"/>
          </p:cNvSpPr>
          <p:nvPr>
            <p:ph type="title"/>
          </p:nvPr>
        </p:nvSpPr>
        <p:spPr>
          <a:xfrm>
            <a:off x="913775" y="326572"/>
            <a:ext cx="10364451" cy="15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ЗАВЕТ СВЯЩЕНСТВА</a:t>
            </a:r>
            <a:endParaRPr/>
          </a:p>
        </p:txBody>
      </p:sp>
      <p:sp>
        <p:nvSpPr>
          <p:cNvPr id="519" name="Google Shape;519;p66"/>
          <p:cNvSpPr txBox="1">
            <a:spLocks noGrp="1"/>
          </p:cNvSpPr>
          <p:nvPr>
            <p:ph type="body" idx="1"/>
          </p:nvPr>
        </p:nvSpPr>
        <p:spPr>
          <a:xfrm>
            <a:off x="313509" y="2194560"/>
            <a:ext cx="8126297" cy="35966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83333"/>
              <a:buNone/>
            </a:pPr>
            <a:r>
              <a:rPr lang="ru-RU" b="1"/>
              <a:t>    «И СКАЗАЛ ГОСПОДЬ МОИСЕЮ, ГОВОРЯ:  ФИНЕЕС, СЫН ЕЛЕАЗАРА, СЫНА ААРОНА СВЯЩЕННИКА, ОТВРАТИЛ ЯРОСТЬ МОЮ ОТ СЫНОВ ИЗРАИЛЕВЫХ, ВОЗРЕВНОВАВ ПО МНЕ СРЕДИ ИХ, И Я НЕ ИСТРЕБИЛ СЫНОВ ИЗРАИЛЕВЫХ В РЕВНОСТИ МОЕЙ; ПОСЕМУ СКАЖИ: ВОТ, Я ДАЮ ЕМУ МОЙ ЗАВЕТ МИРА,  И БУДЕТ ОН ЕМУ И ПОТОМСТВУ ЕГО ПО НЕМ ЗАВЕТОМ СВЯЩЕНСТВА ВЕЧНОГО, ЗА ТО, ЧТО ОН ПОКАЗАЛ РЕВНОСТЬ ПО БОГЕ СВОЕМ И ЗАСТУПИЛ СЫНОВ ИЗРАИЛЕВЫХ»                 </a:t>
            </a:r>
            <a:r>
              <a:rPr lang="ru-RU"/>
              <a:t>ЧИСЛА 25:10-13</a:t>
            </a:r>
            <a:endParaRPr/>
          </a:p>
        </p:txBody>
      </p:sp>
      <p:pic>
        <p:nvPicPr>
          <p:cNvPr id="520" name="Google Shape;520;p66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67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463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ЗАВЕТ С ДАВИДОМ </a:t>
            </a:r>
            <a:endParaRPr/>
          </a:p>
        </p:txBody>
      </p:sp>
      <p:sp>
        <p:nvSpPr>
          <p:cNvPr id="526" name="Google Shape;526;p67"/>
          <p:cNvSpPr txBox="1">
            <a:spLocks noGrp="1"/>
          </p:cNvSpPr>
          <p:nvPr>
            <p:ph type="body" idx="1"/>
          </p:nvPr>
        </p:nvSpPr>
        <p:spPr>
          <a:xfrm>
            <a:off x="326571" y="2367092"/>
            <a:ext cx="8113235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ct val="83333"/>
              <a:buNone/>
            </a:pPr>
            <a:r>
              <a:rPr lang="ru-RU" sz="1800" b="1" dirty="0"/>
              <a:t>    «КОГДА ЖЕ ИСПОЛНЯТСЯ ДНИ ТВОИ, И ТЫ ПОЧИЕШЬ С ОТЦАМИ ТВОИМИ, ТО Я ВОССТАВЛЮ ПОСЛЕ ТЕБЯ СЕМЯ ТВОЕ, КОТОРОЕ ПРОИЗОЙДЕТ ИЗ ЧРЕСЛ ТВОИХ, И УПРОЧУ ЦАРСТВО ЕГО. ОН ПОСТРОИТ ДОМ ИМЕНИ МОЕМУ, И Я УТВЕРЖУ ПРЕСТОЛ ЦАРСТВА ЕГО НА ВЕКИ. Я БУДУ ЕМУ ОТЦОМ, И ОН БУДЕТ МНЕ СЫНОМ; И ЕСЛИ ОН СОГРЕШИТ, Я НАКАЖУ ЕГО ЖЕЗЛОМ МУЖЕЙ И УДАРАМИ СЫНОВ ЧЕЛОВЕЧЕСКИХ; НО МИЛОСТИ МОЕЙ НЕ ОТНИМУ ОТ НЕГО, КАК Я ОТНЯЛ ОТ САУЛА, КОТОРОГО Я ОТВЕРГ ПРЕД ЛИЦЕМ ТВОИМ.  И БУДЕТ НЕПОКОЛЕБИМ ДОМ ТВОЙ И ЦАРСТВО ТВОЕ НА ВЕКИ ПРЕД ЛИЦЕМ МОИМ, И ПРЕСТОЛ ТВОЙ УСТОИТ ВО ВЕКИ» </a:t>
            </a:r>
            <a:r>
              <a:rPr lang="ru-RU" sz="1800" dirty="0"/>
              <a:t>2 ЦАР 7:12-16</a:t>
            </a:r>
            <a:endParaRPr sz="1800" dirty="0"/>
          </a:p>
        </p:txBody>
      </p:sp>
      <p:pic>
        <p:nvPicPr>
          <p:cNvPr id="527" name="Google Shape;527;p67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" name="Google Shape;532;p68"/>
          <p:cNvSpPr txBox="1">
            <a:spLocks noGrp="1"/>
          </p:cNvSpPr>
          <p:nvPr>
            <p:ph type="title"/>
          </p:nvPr>
        </p:nvSpPr>
        <p:spPr>
          <a:xfrm>
            <a:off x="913775" y="326572"/>
            <a:ext cx="10364451" cy="15152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ЗАВЕТ С ДАВИДОМ </a:t>
            </a:r>
            <a:endParaRPr/>
          </a:p>
        </p:txBody>
      </p:sp>
      <p:sp>
        <p:nvSpPr>
          <p:cNvPr id="533" name="Google Shape;533;p68"/>
          <p:cNvSpPr txBox="1">
            <a:spLocks noGrp="1"/>
          </p:cNvSpPr>
          <p:nvPr>
            <p:ph type="body" idx="1"/>
          </p:nvPr>
        </p:nvSpPr>
        <p:spPr>
          <a:xfrm>
            <a:off x="313509" y="2366962"/>
            <a:ext cx="8126297" cy="34242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200"/>
              <a:buNone/>
            </a:pPr>
            <a:r>
              <a:rPr lang="ru-RU" sz="2200" b="1" dirty="0"/>
              <a:t>   «МИЛОСТИ </a:t>
            </a:r>
            <a:r>
              <a:rPr lang="ru-RU" sz="2200" b="1" i="1" dirty="0"/>
              <a:t>ТВОИ</a:t>
            </a:r>
            <a:r>
              <a:rPr lang="ru-RU" sz="2200" b="1" dirty="0"/>
              <a:t>, ГОСПОДИ, БУДУ ПЕТЬ ВЕЧНО, В РОД И РОД ВОЗВЕЩАТЬ ИСТИНУ ТВОЮ УСТАМИ МОИМИ. ИБО ГОВОРЮ: НАВЕК ОСНОВАНА МИЛОСТЬ, НА НЕБЕСАХ УТВЕРДИЛ ТЫ ИСТИНУ ТВОЮ, </a:t>
            </a:r>
            <a:r>
              <a:rPr lang="ru-RU" sz="2200" b="1" i="1" dirty="0"/>
              <a:t>КОГДА СКАЗАЛ</a:t>
            </a:r>
            <a:r>
              <a:rPr lang="ru-RU" sz="2200" b="1" dirty="0"/>
              <a:t>: "Я ПОСТАВИЛ ЗАВЕТ С ИЗБРАННЫМ МОИМ, КЛЯЛСЯ ДАВИДУ, РАБУ МОЕМУ: НАВЕК УТВЕРЖУ СЕМЯ ТВОЕ, В РОД И РОД УСТРОЮ ПРЕСТОЛ ТВОЙ» </a:t>
            </a:r>
            <a:r>
              <a:rPr lang="ru-RU" sz="2200" dirty="0"/>
              <a:t>ПС 88:2-5 И МАТФ 9:27, 15:22, 21:15, ДЕЯН 2:30-36, 13:34-37.</a:t>
            </a:r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1600"/>
              </a:spcAft>
              <a:buSzPts val="2200"/>
              <a:buNone/>
            </a:pPr>
            <a:endParaRPr dirty="0"/>
          </a:p>
        </p:txBody>
      </p:sp>
      <p:pic>
        <p:nvPicPr>
          <p:cNvPr id="534" name="Google Shape;534;p68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69"/>
          <p:cNvSpPr txBox="1">
            <a:spLocks noGrp="1"/>
          </p:cNvSpPr>
          <p:nvPr>
            <p:ph type="title"/>
          </p:nvPr>
        </p:nvSpPr>
        <p:spPr>
          <a:xfrm>
            <a:off x="913775" y="339635"/>
            <a:ext cx="10364451" cy="1449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НОВЫЙ ЗАВЕТ</a:t>
            </a:r>
            <a:endParaRPr/>
          </a:p>
        </p:txBody>
      </p:sp>
      <p:sp>
        <p:nvSpPr>
          <p:cNvPr id="540" name="Google Shape;540;p69"/>
          <p:cNvSpPr txBox="1">
            <a:spLocks noGrp="1"/>
          </p:cNvSpPr>
          <p:nvPr>
            <p:ph type="body" idx="1"/>
          </p:nvPr>
        </p:nvSpPr>
        <p:spPr>
          <a:xfrm>
            <a:off x="352697" y="2367092"/>
            <a:ext cx="8087109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lvl="0" indent="-21717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Char char="●"/>
            </a:pPr>
            <a:r>
              <a:rPr lang="ru-RU" sz="2400" b="1"/>
              <a:t>ЗАВЕТ БОГА С АВРААМОМ </a:t>
            </a:r>
            <a:r>
              <a:rPr lang="ru-RU" sz="2400"/>
              <a:t>БЫТ 12:1-3 </a:t>
            </a:r>
            <a:r>
              <a:rPr lang="ru-RU" sz="2400" b="1"/>
              <a:t>ПОКАЗАЛ, ЧТО ГОСПОДЬ НАМЕРЕВАЕТСЯ СПАСТИ МИР ЧЕРЕЗ СВОЙ ИЗБРАННЫЙ НАРОД – ИЗРАИЛЬ, А ИМЕННО, ЧЕРЕЗ ПОТОМКА ЦАРЯ ДАВИДА, С КОТОРЫМ ГОСПОДЬ ТАКЖЕ ЗАКЛЮЧИТ ЗАВЕТ </a:t>
            </a:r>
            <a:r>
              <a:rPr lang="ru-RU" sz="2400"/>
              <a:t>2 ЦАР 7:12-16</a:t>
            </a:r>
            <a:endParaRPr sz="2400" b="1"/>
          </a:p>
          <a:p>
            <a:pPr marL="228600" lvl="0" indent="-217170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Char char="●"/>
            </a:pPr>
            <a:r>
              <a:rPr lang="ru-RU" sz="2400" b="1"/>
              <a:t>НО ЧЕЛОВЕЧЕСКОЕ СЕРДЦЕ ОСТАВАЛОСЬ КАМЕННЫМ И МЕРТВЫМ ВО ГРЕХАХ И ПОТОМУ НУЖДАЛОСЬ В ПЕРЕМЕНЕ </a:t>
            </a:r>
            <a:r>
              <a:rPr lang="ru-RU" sz="2400"/>
              <a:t>ИЕР 31:31-34; ИЕЗ 36:26-27</a:t>
            </a:r>
            <a:endParaRPr sz="2400"/>
          </a:p>
        </p:txBody>
      </p:sp>
      <p:pic>
        <p:nvPicPr>
          <p:cNvPr id="541" name="Google Shape;541;p69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0"/>
          <p:cNvSpPr txBox="1">
            <a:spLocks noGrp="1"/>
          </p:cNvSpPr>
          <p:nvPr>
            <p:ph type="title"/>
          </p:nvPr>
        </p:nvSpPr>
        <p:spPr>
          <a:xfrm>
            <a:off x="913775" y="326572"/>
            <a:ext cx="10364451" cy="148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НОВЫЙ ЗАВЕТ</a:t>
            </a:r>
            <a:endParaRPr/>
          </a:p>
        </p:txBody>
      </p:sp>
      <p:sp>
        <p:nvSpPr>
          <p:cNvPr id="547" name="Google Shape;547;p70"/>
          <p:cNvSpPr txBox="1">
            <a:spLocks noGrp="1"/>
          </p:cNvSpPr>
          <p:nvPr>
            <p:ph type="body" idx="1"/>
          </p:nvPr>
        </p:nvSpPr>
        <p:spPr>
          <a:xfrm>
            <a:off x="274320" y="2367092"/>
            <a:ext cx="816548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2400" b="1"/>
              <a:t>   </a:t>
            </a:r>
            <a:r>
              <a:rPr lang="ru-RU" sz="3000" b="1"/>
              <a:t>НЕКОТОРЫЕ ОТРЫВКИ ВЕТХОГО ЗАВЕТА ДАВАЛИ НАМЕК НА НОВЫЙ ЗАВЕТ: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/>
              <a:t>     - ВТОРОЗАКОНИЕ 30:1-6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/>
              <a:t>     - ИЕЗЕКИИЛЯ 16:53-63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/>
              <a:t>     - ИЕЗЕКИИЛЯ 37:21-28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/>
              <a:t>     - ИСАИИ 32:15-20 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/>
              <a:t>     - ИСАИИ 59:20-21</a:t>
            </a:r>
            <a:endParaRPr/>
          </a:p>
          <a:p>
            <a:pPr marL="228600" lvl="0" indent="-87629" algn="l" rtl="0">
              <a:lnSpc>
                <a:spcPct val="120000"/>
              </a:lnSpc>
              <a:spcBef>
                <a:spcPts val="1000"/>
              </a:spcBef>
              <a:spcAft>
                <a:spcPts val="1600"/>
              </a:spcAft>
              <a:buSzPct val="100000"/>
              <a:buNone/>
            </a:pPr>
            <a:endParaRPr sz="2400" b="1"/>
          </a:p>
        </p:txBody>
      </p:sp>
      <p:pic>
        <p:nvPicPr>
          <p:cNvPr id="548" name="Google Shape;548;p7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p70"/>
          <p:cNvSpPr txBox="1">
            <a:spLocks noGrp="1"/>
          </p:cNvSpPr>
          <p:nvPr>
            <p:ph type="title"/>
          </p:nvPr>
        </p:nvSpPr>
        <p:spPr>
          <a:xfrm>
            <a:off x="913775" y="326572"/>
            <a:ext cx="10364451" cy="14891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Twentieth Century"/>
              <a:buNone/>
            </a:pPr>
            <a:r>
              <a:rPr lang="ru-RU" sz="6000" b="1"/>
              <a:t>НОВЫЙ ЗАВЕТ</a:t>
            </a:r>
            <a:endParaRPr/>
          </a:p>
        </p:txBody>
      </p:sp>
      <p:sp>
        <p:nvSpPr>
          <p:cNvPr id="547" name="Google Shape;547;p70"/>
          <p:cNvSpPr txBox="1">
            <a:spLocks noGrp="1"/>
          </p:cNvSpPr>
          <p:nvPr>
            <p:ph type="body" idx="1"/>
          </p:nvPr>
        </p:nvSpPr>
        <p:spPr>
          <a:xfrm>
            <a:off x="274320" y="2367092"/>
            <a:ext cx="8165487" cy="342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</a:pPr>
            <a:r>
              <a:rPr lang="ru-RU" sz="3000" b="1" dirty="0"/>
              <a:t>МАТЕРИАЛЬНЫЕ БЛАГОСЛОВЕНИЯ НОВОГО ЗАВЕТА ДЛЯ ИЗРАИЛЯ: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 dirty="0"/>
              <a:t>     - ИСАИИ 61:7-9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 dirty="0"/>
              <a:t>     - ИЕРЕМИЯ 32:41-44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 dirty="0"/>
              <a:t>     - ИЕЗЕКИИЛЯ 34:25-27</a:t>
            </a:r>
            <a:endParaRPr dirty="0"/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ct val="100000"/>
              <a:buNone/>
            </a:pPr>
            <a:r>
              <a:rPr lang="ru-RU" sz="2400" b="1" dirty="0"/>
              <a:t>  </a:t>
            </a:r>
            <a:endParaRPr sz="2400" b="1" dirty="0"/>
          </a:p>
        </p:txBody>
      </p:sp>
      <p:pic>
        <p:nvPicPr>
          <p:cNvPr id="548" name="Google Shape;548;p70"/>
          <p:cNvPicPr preferRelativeResize="0">
            <a:picLocks noGrp="1"/>
          </p:cNvPicPr>
          <p:nvPr>
            <p:ph type="body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8713393" y="2366962"/>
            <a:ext cx="2564833" cy="342423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1246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10093</TotalTime>
  <Words>8467</Words>
  <Application>Microsoft Macintosh PowerPoint</Application>
  <PresentationFormat>Widescreen</PresentationFormat>
  <Paragraphs>938</Paragraphs>
  <Slides>200</Slides>
  <Notes>191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200</vt:i4>
      </vt:variant>
    </vt:vector>
  </HeadingPairs>
  <TitlesOfParts>
    <vt:vector size="206" baseType="lpstr">
      <vt:lpstr>Arial</vt:lpstr>
      <vt:lpstr>Calibri</vt:lpstr>
      <vt:lpstr>Courier New</vt:lpstr>
      <vt:lpstr>Twentieth Century</vt:lpstr>
      <vt:lpstr>Wingdings</vt:lpstr>
      <vt:lpstr>Simple Dark</vt:lpstr>
      <vt:lpstr>PowerPoint Presentation</vt:lpstr>
      <vt:lpstr>   ЭСХАТОЛОГИЯ </vt:lpstr>
      <vt:lpstr>ВВЕДЕНИЕ </vt:lpstr>
      <vt:lpstr>ОПРЕДЕЛЕНИЕ</vt:lpstr>
      <vt:lpstr>ЭСХАТОЛОГИЯ И БОЖИЙ ПЛАН </vt:lpstr>
      <vt:lpstr>ЭСХАТОЛОГИЧЕСКИЕ МОДЕЛИ</vt:lpstr>
      <vt:lpstr>СПОСОБЫ ИНТЕРПРЕТАЦИИ</vt:lpstr>
      <vt:lpstr>   ЭСХАТОЛОГИЯ </vt:lpstr>
      <vt:lpstr>ОПРЕДЕЛЕНИЕ</vt:lpstr>
      <vt:lpstr>ПЕРСОНАЛЬНАЯ ЭСХАТОЛОГИЯ</vt:lpstr>
      <vt:lpstr> ПЕРСОНАЛЬНАЯ ЭСХАТОЛОГИЯ</vt:lpstr>
      <vt:lpstr> ПЕРСОНАЛЬНАЯ ЭСХАТОЛОГИЯ</vt:lpstr>
      <vt:lpstr> ПЕРСОНАЛЬНАЯ ЭСХАТОЛОГИЯ</vt:lpstr>
      <vt:lpstr>   ЭСХАТОЛОГИЯ </vt:lpstr>
      <vt:lpstr>ПЕРСОНАЛЬНАЯ ЭСХАТОЛОГИЯ</vt:lpstr>
      <vt:lpstr> ПЕРСОНАЛЬНАЯ ЭСХАТОЛОГИЯ</vt:lpstr>
      <vt:lpstr> ПЕРСОНАЛЬНАЯ ЭСХАТОЛОГИЯ</vt:lpstr>
      <vt:lpstr>   ЭСХАТОЛОГИЯ </vt:lpstr>
      <vt:lpstr>ПЕРСОНАЛЬНАЯ ЭСХАТОЛОГИЯ</vt:lpstr>
      <vt:lpstr> ПЕРСОНАЛЬНАЯ ЭСХАТОЛОГИЯ</vt:lpstr>
      <vt:lpstr> ПЕРСОНАЛЬНАЯ ЭСХАТОЛОГИЯ</vt:lpstr>
      <vt:lpstr>   ЭСХАТОЛОГИЯ </vt:lpstr>
      <vt:lpstr>ПЕРСОНАЛЬНАЯ ЭСХАТОЛОГИЯ</vt:lpstr>
      <vt:lpstr> ПЕРСОНАЛЬНАЯ ЭСХАТОЛОГИЯ</vt:lpstr>
      <vt:lpstr> ЭСХАТОЛОГИЯ</vt:lpstr>
      <vt:lpstr> ЧТО БИБЛИЯ ГОВОРИТ ОБ АДЕ</vt:lpstr>
      <vt:lpstr> ПЕРСОНАЛЬНАЯ ЭСХАТОЛОГИЯ</vt:lpstr>
      <vt:lpstr>   ЭСХАТОЛОГИЯ </vt:lpstr>
      <vt:lpstr>ПЕРСОНАЛЬНАЯ ЭСХАТОЛОГИЯ</vt:lpstr>
      <vt:lpstr> ПЕРСОНАЛЬНАЯ ЭСХАТОЛОГИЯ</vt:lpstr>
      <vt:lpstr> ПЕРСОНАЛЬНАЯ ЭСХАТОЛОГИЯ</vt:lpstr>
      <vt:lpstr> ПЕРСОНАЛЬНАЯ ЭСХАТОЛОГИЯ</vt:lpstr>
      <vt:lpstr>ПЕРСОНАЛЬНАЯ ЭСХАТОЛОГИЯ</vt:lpstr>
      <vt:lpstr> ПЕРСОНАЛЬНАЯ ЭСХАТОЛОГИЯ</vt:lpstr>
      <vt:lpstr> ПЕРСОНАЛЬНАЯ ЭСХАТОЛОГИЯ</vt:lpstr>
      <vt:lpstr> ПЕРСОНАЛЬНАЯ ЭСХАТОЛОГИЯ</vt:lpstr>
      <vt:lpstr>   ЭСХАТОЛОГИЯ </vt:lpstr>
      <vt:lpstr> ЭСХАТОЛОГИЯ</vt:lpstr>
      <vt:lpstr> ЦАРСТВО БОЖИЕ</vt:lpstr>
      <vt:lpstr> ЦАРСТВО БОЖИЕ</vt:lpstr>
      <vt:lpstr> ЦАРСТВО БОЖИЕ</vt:lpstr>
      <vt:lpstr> ЦАРСТВО БОЖИЕ</vt:lpstr>
      <vt:lpstr>   ЭСХАТОЛОГИЯ </vt:lpstr>
      <vt:lpstr> ЭСХАТОЛОГИЯ</vt:lpstr>
      <vt:lpstr> ЦАРСТВО В ВЕТХОМ ЗАВЕТЕ </vt:lpstr>
      <vt:lpstr> ЦАРСТВО В ВЕТХОМ ЗАВЕТЕ </vt:lpstr>
      <vt:lpstr> ЦАРСТВО В НОВОМ ЗАВЕТЕ </vt:lpstr>
      <vt:lpstr> ЦАРСТВО В НОВОМ ЗАВЕТЕ </vt:lpstr>
      <vt:lpstr> ЦАРСТВО В НОВОМ ЗАВЕТЕ </vt:lpstr>
      <vt:lpstr> ЦАРСТВО В НОВОМ ЗАВЕТЕ </vt:lpstr>
      <vt:lpstr>  СОБЫТИЯ  ВРЕМЕН ЦАРСТВА</vt:lpstr>
      <vt:lpstr>   ЭСХАТОЛОГИЯ </vt:lpstr>
      <vt:lpstr> ЭСХАТОЛОГИЯ</vt:lpstr>
      <vt:lpstr> ПРЕМИЛЛЕНАРИЗМ</vt:lpstr>
      <vt:lpstr> ПРЕДНАЗНАЧЕНИЕ ИЗРАИЛЯ </vt:lpstr>
      <vt:lpstr>   ЭСХАТОЛОГИЯ </vt:lpstr>
      <vt:lpstr> ЭСХАТОЛОГИЯ</vt:lpstr>
      <vt:lpstr> ПРЕДНАЗНАЧЕНИЕ ЦЕРКВИ</vt:lpstr>
      <vt:lpstr> ПРЕДНАЗНАЧЕНИЕ ЦЕРКВИ</vt:lpstr>
      <vt:lpstr> ПРЕДНАЗНАЧЕНИЕ ЦЕРКВИ</vt:lpstr>
      <vt:lpstr>ПОРЯДОК ВОСКРЕСЕНИЯ</vt:lpstr>
      <vt:lpstr>ПОРЯДОК ВОСКРЕСЕНИЯ</vt:lpstr>
      <vt:lpstr>ПОРЯДОК ВОСКРЕСЕНИЯ</vt:lpstr>
      <vt:lpstr>   ЭСХАТОЛОГИЯ </vt:lpstr>
      <vt:lpstr> ЭСХАТОЛОГИЯ</vt:lpstr>
      <vt:lpstr>БУДУЩИЕ СУДЫ </vt:lpstr>
      <vt:lpstr>СУД  ХРИСТОВ</vt:lpstr>
      <vt:lpstr>СУД ХРИСТОВ</vt:lpstr>
      <vt:lpstr>СУД ХРИСТОВ</vt:lpstr>
      <vt:lpstr>СУД НАД ИЗРАИЛЕМ </vt:lpstr>
      <vt:lpstr>СУД НАД НАРОДАМИ </vt:lpstr>
      <vt:lpstr>   ЭСХАТОЛОГИЯ </vt:lpstr>
      <vt:lpstr> ЭСХАТОЛОГИЯ</vt:lpstr>
      <vt:lpstr>БУДУЩИЕ СУДЫ </vt:lpstr>
      <vt:lpstr>СУД НАД САТАНОЙ И ДЕМОНАМИ</vt:lpstr>
      <vt:lpstr>СУД НАД САТАНОЙ И ДЕМОНАМИ</vt:lpstr>
      <vt:lpstr>СУД У ВЕЛИКОГО БЕЛОГО ПРЕСТОЛА </vt:lpstr>
      <vt:lpstr>ОДНО ИЛИ РАЗНЫЕ СОБЫТИЯ МФ 25:31-46 И ОТКР 20:11-15?</vt:lpstr>
      <vt:lpstr>ЗАВЕТЫ</vt:lpstr>
      <vt:lpstr>ЗАВЕТ С НОЕМ</vt:lpstr>
      <vt:lpstr>ЗАВЕТ С НОЕМ</vt:lpstr>
      <vt:lpstr>ЗАВЕТ С НОЕМ</vt:lpstr>
      <vt:lpstr>ЗАВЕТ С НОЕМ</vt:lpstr>
      <vt:lpstr>   ЭСХАТОЛОГИЯ </vt:lpstr>
      <vt:lpstr> ЭСХАТОЛОГИЯ</vt:lpstr>
      <vt:lpstr>ЗАВЕТ С АВРААМОМ</vt:lpstr>
      <vt:lpstr>ПЯТЬ БЛАГОСЛОВЕНИЙ ЗАВЕТА БОГА С АВРААМОМ </vt:lpstr>
      <vt:lpstr>ЗАВЕТ С АВРААМОМ</vt:lpstr>
      <vt:lpstr>МОИСЕЕВ ЗАВЕТ</vt:lpstr>
      <vt:lpstr>МОИСЕЕВ ЗАВЕТ</vt:lpstr>
      <vt:lpstr>МОИСЕЕВ ЗАВЕТ</vt:lpstr>
      <vt:lpstr>   ЭСХАТОЛОГИЯ </vt:lpstr>
      <vt:lpstr> ЭСХАТОЛОГИЯ</vt:lpstr>
      <vt:lpstr>ЗАВЕТ СВЯЩЕНСТВА</vt:lpstr>
      <vt:lpstr>ЗАВЕТ С ДАВИДОМ </vt:lpstr>
      <vt:lpstr>ЗАВЕТ С ДАВИДОМ </vt:lpstr>
      <vt:lpstr>НОВЫЙ ЗАВЕТ</vt:lpstr>
      <vt:lpstr>НОВЫЙ ЗАВЕТ</vt:lpstr>
      <vt:lpstr>НОВЫЙ ЗАВЕТ</vt:lpstr>
      <vt:lpstr>НОВЫЙ ЗАВЕТ</vt:lpstr>
      <vt:lpstr>   ЭСХАТОЛОГИЯ </vt:lpstr>
      <vt:lpstr> ЭСХАТОЛОГИЯ</vt:lpstr>
      <vt:lpstr>ВРЕМЯ ИСПОЛНЕНИЯ БИБЛЕЙСКИХ ПРОРОЧЕСТВ </vt:lpstr>
      <vt:lpstr>ВРЕМЯ ИСПОЛНЕНИЯ БИБЛЕЙСКИХ ПРОРОЧЕСТВ </vt:lpstr>
      <vt:lpstr>  ПРЕТЕРИЗМ</vt:lpstr>
      <vt:lpstr>  ПРЕТЕРИЗМ</vt:lpstr>
      <vt:lpstr>  ПРЕТЕРИЗМ</vt:lpstr>
      <vt:lpstr>ПРЕТЕРИЗМ</vt:lpstr>
      <vt:lpstr> ПРЕТЕРИЗМ</vt:lpstr>
      <vt:lpstr> ПРЕТЕРИЗМ</vt:lpstr>
      <vt:lpstr>ВРЕМЯ ИСПОЛНЕНИЯ БИБЛЕЙСКИХ ПРОРОЧЕСТВ </vt:lpstr>
      <vt:lpstr>ИСТОРИЦИЗМ</vt:lpstr>
      <vt:lpstr>ИСТОРИЦИЗМ</vt:lpstr>
      <vt:lpstr>ИДЕАЛИЗМ</vt:lpstr>
      <vt:lpstr>ИДЕАЛИЗМ</vt:lpstr>
      <vt:lpstr>   ЭСХАТОЛОГИЯ </vt:lpstr>
      <vt:lpstr> ЭСХАТОЛОГИЯ</vt:lpstr>
      <vt:lpstr>ВРЕМЯ ИСПОЛНЕНИЯ БИБЛЕЙСКИХ ПРОРОЧЕСТВ </vt:lpstr>
      <vt:lpstr> ФУТУРИЗМ</vt:lpstr>
      <vt:lpstr>ВЗГЛЯДЫ НА 1000-ЛЕТНЕЕ ЦАРСТВО</vt:lpstr>
      <vt:lpstr>ВЗГЛЯДЫ НА 1000-ЛЕТНЕЕ ЦАРСТВО</vt:lpstr>
      <vt:lpstr>АМИЛЛЕНАРИЗМ</vt:lpstr>
      <vt:lpstr>ВОЗРАЖЕНИЯ ПРОТИВ АМИЛЛЕНАРИЗМА </vt:lpstr>
      <vt:lpstr>ВОЗРАЖЕНИЯ ПРОТИВ АМИЛЛЕНАРИЗМА </vt:lpstr>
      <vt:lpstr>ВОЗРАЖЕНИЯ ПРОТИВ АМИЛЛЕНАРИЗМА </vt:lpstr>
      <vt:lpstr>ВОЗРАЖЕНИЯ ПРОТИВ АМИЛЛЕНАРИЗМА </vt:lpstr>
      <vt:lpstr>ВОЗРАЖЕНИЯ ПРОТИВ АМИЛЛЕНАРИЗМА </vt:lpstr>
      <vt:lpstr>   ЭСХАТОЛОГИЯ </vt:lpstr>
      <vt:lpstr> ЭСХАТОЛОГИЯ</vt:lpstr>
      <vt:lpstr>ВЗГЛЯДЫ НА 1000-ЛЕТНЕЕ ЦАРСТВО</vt:lpstr>
      <vt:lpstr>ПОСТМИЛЛЕНАРИЗМ</vt:lpstr>
      <vt:lpstr>ВОЗРАЖЕНИЯ ПРОТИВ ПОСТМЕЛЛЕНАРИЗМА </vt:lpstr>
      <vt:lpstr>   ЭСХАТОЛОГИЯ </vt:lpstr>
      <vt:lpstr> ЭСХАТОЛОГИЯ</vt:lpstr>
      <vt:lpstr>ВЗГЛЯДЫ НА 1000-ЛЕТНЕЕ ЦАРСТВО</vt:lpstr>
      <vt:lpstr> ПРЕМИЛЛЕНАРИЗМ</vt:lpstr>
      <vt:lpstr>ПОДТВЕРЖДЕНИЯ В ПОЛЬЗУ ПРЕМИЛЛЕНАРИЗМА</vt:lpstr>
      <vt:lpstr> СЕМЬДЕСЯТ СЕДЬМИН ПО ДАНИИЛУ</vt:lpstr>
      <vt:lpstr> СЕМЬДЕСЯТ СЕДЬМИН ПО ДАНИИЛУ</vt:lpstr>
      <vt:lpstr>   ЭСХАТОЛОГИЯ </vt:lpstr>
      <vt:lpstr> ЭСХАТОЛОГИЯ</vt:lpstr>
      <vt:lpstr> СЕМЬДЕСЯТ СЕДЬМИН ПО ДАНИИЛУ</vt:lpstr>
      <vt:lpstr> СЕМЬДЕСЯТ СЕДЬМИН ПО ДАНИИЛУ</vt:lpstr>
      <vt:lpstr> СЕМЬДЕСЯТ СЕДЬМИН ПО ДАНИИЛУ</vt:lpstr>
      <vt:lpstr> ПРЕДСКАЗАНИЕ СМЕРТИ И РАСПЯТИЯ ХРИСТА </vt:lpstr>
      <vt:lpstr> ЭСХАТОЛОГИЯ</vt:lpstr>
      <vt:lpstr> ПРОРОЧЕСКИЙ ГОД В 360 ДНЕЙ </vt:lpstr>
      <vt:lpstr> СЕМЬДЕСЯТ СЕДЬМИН ПО ДАНИИЛУ</vt:lpstr>
      <vt:lpstr>PowerPoint Presentation</vt:lpstr>
      <vt:lpstr>   ЭСХАТОЛОГИЯ </vt:lpstr>
      <vt:lpstr> ЭСХАТОЛОГИЯ</vt:lpstr>
      <vt:lpstr> СЕМЬДЕСЯТ СЕДЬМИН ПО ДАНИИЛУ</vt:lpstr>
      <vt:lpstr> СЕМЬДЕСЯТ СЕДЬМИН ПО ДАНИИЛУ</vt:lpstr>
      <vt:lpstr> СЕМЬДЕСЯТ СЕДЬМИН ПО ДАНИИЛУ</vt:lpstr>
      <vt:lpstr> БУДУЩИЕ СОБЫТИЯ</vt:lpstr>
      <vt:lpstr> ВОСХИЩЕНИЕ</vt:lpstr>
      <vt:lpstr>   ЭСХАТОЛОГИЯ </vt:lpstr>
      <vt:lpstr> БУДУЩИЕ СОБЫТИЯ</vt:lpstr>
      <vt:lpstr>ВРЕМЯ ВОСХИЩЕНИЯ</vt:lpstr>
      <vt:lpstr>ВОСХИЩЕНИЕ ДО ВЕЛИКОЙ СКОРБИ</vt:lpstr>
      <vt:lpstr> ВОСХИЩЕНИЕ ДО ВЕЛИКОЙ СКОРБИ</vt:lpstr>
      <vt:lpstr> 8 ОТЛИЧИЙ МЕЖДУ ВОСХИЩЕНИЕМ И ВОЗВРАЩЕНИЕМ ХРИСТА </vt:lpstr>
      <vt:lpstr> 8 ОТЛИЧИЙ МЕЖДУ ВОСХИЩЕНИЕМ И ВОЗВРАЩЕНИЕМ ХРИСТА </vt:lpstr>
      <vt:lpstr> 8 ОТЛИЧИЙ МЕЖДУ ВОСХИЩЕНИЕМ И ВОЗВРАЩЕНИЕМ ХРИСТА </vt:lpstr>
      <vt:lpstr>   ЭСХАТОЛОГИЯ </vt:lpstr>
      <vt:lpstr> БУДУЩИЕ СОБЫТИЯ</vt:lpstr>
      <vt:lpstr>ПЕРИОД ВЕЛИКОЙ СКОРБИ </vt:lpstr>
      <vt:lpstr>ПЕРИОД ВЕЛИКОЙ СКОРБИ </vt:lpstr>
      <vt:lpstr>ПЕРИОД ВЕЛИКОЙ СКОРБИ </vt:lpstr>
      <vt:lpstr> БУДУЩИЕ СОБЫТИЯ</vt:lpstr>
      <vt:lpstr>АНТИХРИСТ </vt:lpstr>
      <vt:lpstr>АНТИХРИСТ </vt:lpstr>
      <vt:lpstr>АНТИХРИСТ </vt:lpstr>
      <vt:lpstr>АНТИХРИСТ </vt:lpstr>
      <vt:lpstr>   ЭСХАТОЛОГИЯ </vt:lpstr>
      <vt:lpstr> БУДУЩИЕ СОБЫТИЯ</vt:lpstr>
      <vt:lpstr>ДЕНЬ ГОСПОДЕНЬ </vt:lpstr>
      <vt:lpstr>ДЕНЬ ГОСПОДЕНЬ </vt:lpstr>
      <vt:lpstr>ВТОРОЕ ПРИШЕСТВИЕ</vt:lpstr>
      <vt:lpstr>ВТОРОЕ ПРИШЕСТВИЕ</vt:lpstr>
      <vt:lpstr>МИЛЛЕНИУМ</vt:lpstr>
      <vt:lpstr>МИЛЛЕНИУМ</vt:lpstr>
      <vt:lpstr>   ЭСХАТОЛОГИЯ </vt:lpstr>
      <vt:lpstr> БУДУЩИЕ СОБЫТИЯ</vt:lpstr>
      <vt:lpstr>ПОСЛЕДНЕЕ ВОСТАНИЕ САТАНЫ</vt:lpstr>
      <vt:lpstr>ВЕЧНОСТЬ</vt:lpstr>
      <vt:lpstr>ВОПРОСЫ</vt:lpstr>
      <vt:lpstr>ВОПРОСЫ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 ЭСХАТОЛОГИЯ</vt:lpstr>
      <vt:lpstr>PowerPoint Presentation</vt:lpstr>
      <vt:lpstr> ЭСХАТОЛОГИЯ</vt:lpstr>
      <vt:lpstr>ВОПРОСЫ</vt:lpstr>
      <vt:lpstr> ЭСХАТОЛОГИЯ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perevyshko</dc:creator>
  <cp:lastModifiedBy>sergey perevyshko</cp:lastModifiedBy>
  <cp:revision>157</cp:revision>
  <dcterms:created xsi:type="dcterms:W3CDTF">2020-07-30T11:56:49Z</dcterms:created>
  <dcterms:modified xsi:type="dcterms:W3CDTF">2021-07-02T12:27:10Z</dcterms:modified>
</cp:coreProperties>
</file>