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7" r:id="rId22"/>
    <p:sldId id="278" r:id="rId23"/>
    <p:sldId id="279" r:id="rId24"/>
    <p:sldId id="280" r:id="rId25"/>
    <p:sldId id="281" r:id="rId26"/>
    <p:sldId id="282" r:id="rId27"/>
    <p:sldId id="283" r:id="rId28"/>
    <p:sldId id="284" r:id="rId29"/>
    <p:sldId id="285" r:id="rId30"/>
    <p:sldId id="286"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2464" y="-60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printerSettings" Target="printerSettings/printerSettings1.bin"/><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esProps" Target="presProps.xml"/><Relationship Id="rId34" Type="http://schemas.openxmlformats.org/officeDocument/2006/relationships/viewProps" Target="viewProps.xml"/><Relationship Id="rId35" Type="http://schemas.openxmlformats.org/officeDocument/2006/relationships/theme" Target="theme/theme1.xml"/><Relationship Id="rId3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2135794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99863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1216274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2569029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A61D84-EDC3-4622-9971-9F527702CC86}" type="datetimeFigureOut">
              <a:rPr lang="en-US" smtClean="0"/>
              <a:t>11/24/18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964565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EA61D84-EDC3-4622-9971-9F527702CC86}" type="datetimeFigureOut">
              <a:rPr lang="en-US" smtClean="0"/>
              <a:t>11/24/18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576332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EA61D84-EDC3-4622-9971-9F527702CC86}" type="datetimeFigureOut">
              <a:rPr lang="en-US" smtClean="0"/>
              <a:t>11/24/18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426398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EA61D84-EDC3-4622-9971-9F527702CC86}" type="datetimeFigureOut">
              <a:rPr lang="en-US" smtClean="0"/>
              <a:t>11/24/18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783825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A61D84-EDC3-4622-9971-9F527702CC86}" type="datetimeFigureOut">
              <a:rPr lang="en-US" smtClean="0"/>
              <a:t>11/24/18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858899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A61D84-EDC3-4622-9971-9F527702CC86}" type="datetimeFigureOut">
              <a:rPr lang="en-US" smtClean="0"/>
              <a:t>11/24/18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1529894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A61D84-EDC3-4622-9971-9F527702CC86}" type="datetimeFigureOut">
              <a:rPr lang="en-US" smtClean="0"/>
              <a:t>11/24/18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58041050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A61D84-EDC3-4622-9971-9F527702CC86}" type="datetimeFigureOut">
              <a:rPr lang="en-US" smtClean="0"/>
              <a:t>11/24/18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3AFFC7-F166-44BB-B9E4-83FD81C2E35A}" type="slidenum">
              <a:rPr lang="en-US" smtClean="0"/>
              <a:t>‹#›</a:t>
            </a:fld>
            <a:endParaRPr lang="en-US" dirty="0"/>
          </a:p>
        </p:txBody>
      </p:sp>
    </p:spTree>
    <p:extLst>
      <p:ext uri="{BB962C8B-B14F-4D97-AF65-F5344CB8AC3E}">
        <p14:creationId xmlns:p14="http://schemas.microsoft.com/office/powerpoint/2010/main" val="262121297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6.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38400"/>
            <a:ext cx="7772400" cy="1470025"/>
          </a:xfrm>
        </p:spPr>
        <p:txBody>
          <a:bodyPr>
            <a:normAutofit fontScale="90000"/>
          </a:bodyPr>
          <a:lstStyle/>
          <a:p>
            <a:r>
              <a:rPr lang="en-US" dirty="0" smtClean="0"/>
              <a:t>ACCT 2020 – </a:t>
            </a:r>
            <a:r>
              <a:rPr lang="en-US" dirty="0"/>
              <a:t>Fundamentals of Accounting 1</a:t>
            </a:r>
            <a:br>
              <a:rPr lang="en-US" dirty="0"/>
            </a:br>
            <a:endParaRPr lang="en-US" dirty="0"/>
          </a:p>
        </p:txBody>
      </p:sp>
      <p:sp>
        <p:nvSpPr>
          <p:cNvPr id="3" name="Subtitle 2"/>
          <p:cNvSpPr>
            <a:spLocks noGrp="1"/>
          </p:cNvSpPr>
          <p:nvPr>
            <p:ph type="subTitle" idx="1"/>
          </p:nvPr>
        </p:nvSpPr>
        <p:spPr>
          <a:xfrm>
            <a:off x="914400" y="3886200"/>
            <a:ext cx="7239000" cy="1752600"/>
          </a:xfrm>
        </p:spPr>
        <p:txBody>
          <a:bodyPr>
            <a:normAutofit/>
          </a:bodyPr>
          <a:lstStyle/>
          <a:p>
            <a:r>
              <a:rPr lang="en-US" dirty="0" smtClean="0"/>
              <a:t>Unit 5</a:t>
            </a:r>
            <a:br>
              <a:rPr lang="en-US" dirty="0" smtClean="0"/>
            </a:br>
            <a:r>
              <a:rPr lang="en-US" dirty="0"/>
              <a:t>The </a:t>
            </a:r>
            <a:r>
              <a:rPr lang="en-US" dirty="0" smtClean="0"/>
              <a:t>Ledger</a:t>
            </a:r>
            <a:endParaRPr lang="en-US" dirty="0"/>
          </a:p>
          <a:p>
            <a:endParaRPr lang="en-US" dirty="0"/>
          </a:p>
          <a:p>
            <a:endParaRPr lang="en-US" dirty="0"/>
          </a:p>
          <a:p>
            <a:endParaRPr lang="en-US" dirty="0"/>
          </a:p>
          <a:p>
            <a:endParaRPr lang="en-US" dirty="0" smtClean="0"/>
          </a:p>
          <a:p>
            <a:endParaRPr lang="en-US" dirty="0" smtClean="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0" y="533400"/>
            <a:ext cx="3048000" cy="1379621"/>
          </a:xfrm>
          <a:prstGeom prst="rect">
            <a:avLst/>
          </a:prstGeom>
        </p:spPr>
      </p:pic>
    </p:spTree>
    <p:extLst>
      <p:ext uri="{BB962C8B-B14F-4D97-AF65-F5344CB8AC3E}">
        <p14:creationId xmlns:p14="http://schemas.microsoft.com/office/powerpoint/2010/main" val="282964527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Ledger</a:t>
            </a:r>
            <a:endParaRPr lang="en-US" dirty="0"/>
          </a:p>
        </p:txBody>
      </p:sp>
      <p:pic>
        <p:nvPicPr>
          <p:cNvPr id="1536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47510" y="1447800"/>
            <a:ext cx="8305800" cy="26947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AutoShape 4" descr="https://moodle.christianleadersinstitute.org/pluginfile.php?file=/269156/mod_page/content/1/Accounting%202.12.3.P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536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4876800"/>
            <a:ext cx="8153400" cy="1447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7025749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Ledger</a:t>
            </a:r>
          </a:p>
        </p:txBody>
      </p:sp>
      <p:sp>
        <p:nvSpPr>
          <p:cNvPr id="3" name="Content Placeholder 2"/>
          <p:cNvSpPr>
            <a:spLocks noGrp="1"/>
          </p:cNvSpPr>
          <p:nvPr>
            <p:ph idx="1"/>
          </p:nvPr>
        </p:nvSpPr>
        <p:spPr>
          <a:xfrm>
            <a:off x="457200" y="1600200"/>
            <a:ext cx="8229600" cy="5029200"/>
          </a:xfrm>
        </p:spPr>
        <p:txBody>
          <a:bodyPr>
            <a:normAutofit fontScale="85000" lnSpcReduction="20000"/>
          </a:bodyPr>
          <a:lstStyle/>
          <a:p>
            <a:pPr marL="0" indent="0">
              <a:buNone/>
            </a:pPr>
            <a:r>
              <a:rPr lang="en-US" dirty="0"/>
              <a:t>No other transactions occurred in November. The company prepares financial statements at the end of each month. Exhibit 9 shows the company's balance sheet at 2010 November 30. The balance sheet reflects ledger account balances as of the close of business on 2010 November 30. These closing balances are the beginning balances on 2010 December 1. The ledger accounts show these closing balances as beginning balances (Beg. bal.). Now assume that in December 2010, </a:t>
            </a:r>
            <a:r>
              <a:rPr lang="en-US" dirty="0" err="1"/>
              <a:t>MicroTrain</a:t>
            </a:r>
            <a:r>
              <a:rPr lang="en-US" dirty="0"/>
              <a:t> Company engaged in the following transactions. We show the proper recording of each transaction in the journal and then in the ledger accounts (in </a:t>
            </a:r>
            <a:r>
              <a:rPr lang="en-US" dirty="0" err="1"/>
              <a:t>Taccount</a:t>
            </a:r>
            <a:r>
              <a:rPr lang="en-US" dirty="0"/>
              <a:t> form), and describe the effects of each transaction.</a:t>
            </a:r>
          </a:p>
        </p:txBody>
      </p:sp>
    </p:spTree>
    <p:extLst>
      <p:ext uri="{BB962C8B-B14F-4D97-AF65-F5344CB8AC3E}">
        <p14:creationId xmlns:p14="http://schemas.microsoft.com/office/powerpoint/2010/main" val="146617036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Ledger</a:t>
            </a:r>
          </a:p>
        </p:txBody>
      </p:sp>
      <p:pic>
        <p:nvPicPr>
          <p:cNvPr id="1638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23875" y="2133600"/>
            <a:ext cx="8096250" cy="31241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6292036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Ledger</a:t>
            </a:r>
          </a:p>
        </p:txBody>
      </p:sp>
      <p:pic>
        <p:nvPicPr>
          <p:cNvPr id="1741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81000" y="1524000"/>
            <a:ext cx="8534399" cy="48767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8156563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Ledger</a:t>
            </a:r>
          </a:p>
        </p:txBody>
      </p:sp>
      <p:pic>
        <p:nvPicPr>
          <p:cNvPr id="18436"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8600" y="1447801"/>
            <a:ext cx="8686800" cy="5029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91778142"/>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Ledger</a:t>
            </a:r>
          </a:p>
        </p:txBody>
      </p:sp>
      <p:sp>
        <p:nvSpPr>
          <p:cNvPr id="3" name="Content Placeholder 2"/>
          <p:cNvSpPr>
            <a:spLocks noGrp="1"/>
          </p:cNvSpPr>
          <p:nvPr>
            <p:ph idx="1"/>
          </p:nvPr>
        </p:nvSpPr>
        <p:spPr>
          <a:xfrm>
            <a:off x="457200" y="1600200"/>
            <a:ext cx="8229600" cy="4953000"/>
          </a:xfrm>
        </p:spPr>
        <p:txBody>
          <a:bodyPr>
            <a:normAutofit fontScale="92500" lnSpcReduction="10000"/>
          </a:bodyPr>
          <a:lstStyle/>
          <a:p>
            <a:r>
              <a:rPr lang="en-US" dirty="0"/>
              <a:t>An asset, prepaid insurance, increases (debited); and an asset, cash, decreases (credited) by USD 2,400. The debit is to Prepaid Insurance rather than Insurance Expense because the policy covers more than the current accounting period of December (insurance policies are usually paid one year in advance). As you will see in Chapter 3, prepaid items are expensed as they are used. If this insurance policy was only written for December, the entire USD 2,400 debit would have been to Insurance Expense.</a:t>
            </a:r>
          </a:p>
        </p:txBody>
      </p:sp>
    </p:spTree>
    <p:extLst>
      <p:ext uri="{BB962C8B-B14F-4D97-AF65-F5344CB8AC3E}">
        <p14:creationId xmlns:p14="http://schemas.microsoft.com/office/powerpoint/2010/main" val="3612993007"/>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Ledger</a:t>
            </a:r>
          </a:p>
        </p:txBody>
      </p:sp>
      <p:pic>
        <p:nvPicPr>
          <p:cNvPr id="1945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400" y="1295400"/>
            <a:ext cx="8839200" cy="5410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61113350"/>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Ledger</a:t>
            </a:r>
          </a:p>
        </p:txBody>
      </p:sp>
      <p:sp>
        <p:nvSpPr>
          <p:cNvPr id="3" name="Content Placeholder 2"/>
          <p:cNvSpPr>
            <a:spLocks noGrp="1"/>
          </p:cNvSpPr>
          <p:nvPr>
            <p:ph idx="1"/>
          </p:nvPr>
        </p:nvSpPr>
        <p:spPr>
          <a:xfrm>
            <a:off x="457200" y="1600200"/>
            <a:ext cx="8229600" cy="5105400"/>
          </a:xfrm>
        </p:spPr>
        <p:txBody>
          <a:bodyPr>
            <a:normAutofit fontScale="85000" lnSpcReduction="10000"/>
          </a:bodyPr>
          <a:lstStyle/>
          <a:p>
            <a:pPr marL="0" indent="0">
              <a:buNone/>
            </a:pPr>
            <a:r>
              <a:rPr lang="en-US" dirty="0"/>
              <a:t>An asset, supplies on hand, increases (debited); and a liability, accounts payable, increases (credited) by USD 1,400. The debit is to Supplies on Hand rather than Supplies Expense because the supplies are to be used over several accounting periods. In each of the three preceding entries, we debited an asset rather than an expense. The reason is that the expenditure applies to (or benefits) more than just the current accounting period. Whenever a company will not fully use up an item such as insurance, rent, or supplies in the period when purchased, it usually debits an asset. In practice, however, sometimes the expense is initially debited in these situations.</a:t>
            </a:r>
          </a:p>
        </p:txBody>
      </p:sp>
    </p:spTree>
    <p:extLst>
      <p:ext uri="{BB962C8B-B14F-4D97-AF65-F5344CB8AC3E}">
        <p14:creationId xmlns:p14="http://schemas.microsoft.com/office/powerpoint/2010/main" val="93085616"/>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Ledger</a:t>
            </a:r>
            <a:endParaRPr lang="en-US" dirty="0"/>
          </a:p>
        </p:txBody>
      </p:sp>
      <p:sp>
        <p:nvSpPr>
          <p:cNvPr id="3" name="Content Placeholder 2"/>
          <p:cNvSpPr>
            <a:spLocks noGrp="1"/>
          </p:cNvSpPr>
          <p:nvPr>
            <p:ph idx="1"/>
          </p:nvPr>
        </p:nvSpPr>
        <p:spPr>
          <a:xfrm>
            <a:off x="152400" y="1371600"/>
            <a:ext cx="8839200" cy="5334000"/>
          </a:xfrm>
        </p:spPr>
        <p:txBody>
          <a:bodyPr>
            <a:noAutofit/>
          </a:bodyPr>
          <a:lstStyle/>
          <a:p>
            <a:pPr marL="0" indent="0">
              <a:buNone/>
            </a:pPr>
            <a:r>
              <a:rPr lang="en-US" sz="2700" dirty="0"/>
              <a:t>Companies sometimes buy items that they fully use up within the current accounting period. For example, during the first part of the month a company may buy supplies that it intends to consume fully during that month. If the company fully consumes the supplies during the period of purchase, the best practice is to debit Supplies Expense at the time of purchase rather than Supplies on Hand. This same advice applies to insurance and rent. If a company purchases insurance that it fully consumes during the current period, the company should debit Insurance Expense at the time of purchase rather than Prepaid Insurance. Also, if a company pays rent that applies only to the current period, Rent Expense should be debited at the time of purchase rather than Prepaid Rent.</a:t>
            </a:r>
          </a:p>
        </p:txBody>
      </p:sp>
    </p:spTree>
    <p:extLst>
      <p:ext uri="{BB962C8B-B14F-4D97-AF65-F5344CB8AC3E}">
        <p14:creationId xmlns:p14="http://schemas.microsoft.com/office/powerpoint/2010/main" val="1367049657"/>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Ledger</a:t>
            </a:r>
            <a:endParaRPr lang="en-US" dirty="0"/>
          </a:p>
        </p:txBody>
      </p:sp>
      <p:pic>
        <p:nvPicPr>
          <p:cNvPr id="2048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400" y="1219200"/>
            <a:ext cx="8760347" cy="5486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2758985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534400" cy="1143000"/>
          </a:xfrm>
        </p:spPr>
        <p:txBody>
          <a:bodyPr>
            <a:normAutofit/>
          </a:bodyPr>
          <a:lstStyle/>
          <a:p>
            <a:r>
              <a:rPr lang="en-US" dirty="0"/>
              <a:t>The Ledger</a:t>
            </a:r>
          </a:p>
        </p:txBody>
      </p:sp>
      <p:sp>
        <p:nvSpPr>
          <p:cNvPr id="3" name="Content Placeholder 2"/>
          <p:cNvSpPr>
            <a:spLocks noGrp="1"/>
          </p:cNvSpPr>
          <p:nvPr>
            <p:ph idx="1"/>
          </p:nvPr>
        </p:nvSpPr>
        <p:spPr>
          <a:xfrm>
            <a:off x="457200" y="1676400"/>
            <a:ext cx="8229600" cy="5029200"/>
          </a:xfrm>
        </p:spPr>
        <p:txBody>
          <a:bodyPr>
            <a:normAutofit fontScale="92500" lnSpcReduction="10000"/>
          </a:bodyPr>
          <a:lstStyle/>
          <a:p>
            <a:pPr marL="0" indent="0">
              <a:buNone/>
            </a:pPr>
            <a:r>
              <a:rPr lang="en-US" dirty="0"/>
              <a:t>Accounts fall into two general groups: (1) balance sheet accounts (assets, liabilities, and stockholders' equity) and (2) income statement accounts (revenues and expenses). The terms real accounts and permanent accounts also refer to balance sheet accounts. Balance sheet accounts are real accounts because they are not </a:t>
            </a:r>
            <a:r>
              <a:rPr lang="en-US" dirty="0" err="1"/>
              <a:t>subclassifications</a:t>
            </a:r>
            <a:r>
              <a:rPr lang="en-US" dirty="0"/>
              <a:t> or subdivisions of any other account. They are permanent accounts because their balances are not transferred (or closed) to any other account at the end of the accounting period. </a:t>
            </a:r>
          </a:p>
        </p:txBody>
      </p:sp>
    </p:spTree>
    <p:extLst>
      <p:ext uri="{BB962C8B-B14F-4D97-AF65-F5344CB8AC3E}">
        <p14:creationId xmlns:p14="http://schemas.microsoft.com/office/powerpoint/2010/main" val="2654726980"/>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Ledger</a:t>
            </a:r>
            <a:endParaRPr lang="en-US" dirty="0"/>
          </a:p>
        </p:txBody>
      </p:sp>
      <p:sp>
        <p:nvSpPr>
          <p:cNvPr id="3" name="Content Placeholder 2"/>
          <p:cNvSpPr>
            <a:spLocks noGrp="1"/>
          </p:cNvSpPr>
          <p:nvPr>
            <p:ph idx="1"/>
          </p:nvPr>
        </p:nvSpPr>
        <p:spPr>
          <a:xfrm>
            <a:off x="457200" y="1600200"/>
            <a:ext cx="8229600" cy="5029200"/>
          </a:xfrm>
        </p:spPr>
        <p:txBody>
          <a:bodyPr>
            <a:normAutofit lnSpcReduction="10000"/>
          </a:bodyPr>
          <a:lstStyle/>
          <a:p>
            <a:pPr marL="0" indent="0">
              <a:buNone/>
            </a:pPr>
            <a:r>
              <a:rPr lang="en-US" dirty="0"/>
              <a:t>An asset, cash, increases (debited); and a liability, unearned service revenue, increases (credited) by USD 4,500. The credit is to Unearned Service Fees rather than Service Revenue because the USD 4,500 applies to more than just the current accounting period. Unearned Service Fees is a liability because, if the services are never performed, the USD 4,500 will have to be refunded. If the payment had been for services to be provided in December, the credit would have been to Service Revenue.</a:t>
            </a:r>
          </a:p>
        </p:txBody>
      </p:sp>
    </p:spTree>
    <p:extLst>
      <p:ext uri="{BB962C8B-B14F-4D97-AF65-F5344CB8AC3E}">
        <p14:creationId xmlns:p14="http://schemas.microsoft.com/office/powerpoint/2010/main" val="2929288863"/>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Ledger</a:t>
            </a:r>
            <a:endParaRPr lang="en-US" dirty="0"/>
          </a:p>
        </p:txBody>
      </p:sp>
      <p:sp>
        <p:nvSpPr>
          <p:cNvPr id="3" name="Content Placeholder 2"/>
          <p:cNvSpPr>
            <a:spLocks noGrp="1"/>
          </p:cNvSpPr>
          <p:nvPr>
            <p:ph idx="1"/>
          </p:nvPr>
        </p:nvSpPr>
        <p:spPr>
          <a:xfrm>
            <a:off x="457200" y="1371600"/>
            <a:ext cx="8229600" cy="4525963"/>
          </a:xfrm>
        </p:spPr>
        <p:txBody>
          <a:bodyPr/>
          <a:lstStyle/>
          <a:p>
            <a:r>
              <a:rPr lang="en-US" sz="2400" dirty="0"/>
              <a:t>An asset, cash, increases (debited); and a revenue, service revenue, increases (credited) by USD 5,000</a:t>
            </a:r>
            <a:r>
              <a:rPr lang="en-US" sz="2400" dirty="0" smtClean="0"/>
              <a:t>.</a:t>
            </a:r>
          </a:p>
          <a:p>
            <a:endParaRPr lang="en-US" sz="2400" dirty="0"/>
          </a:p>
          <a:p>
            <a:pPr marL="0" indent="0">
              <a:buNone/>
            </a:pPr>
            <a:r>
              <a:rPr lang="en-US" dirty="0"/>
              <a:t/>
            </a:r>
            <a:br>
              <a:rPr lang="en-US" dirty="0"/>
            </a:br>
            <a:endParaRPr lang="en-US" dirty="0"/>
          </a:p>
          <a:p>
            <a:r>
              <a:rPr lang="en-US" dirty="0"/>
              <a:t/>
            </a:r>
            <a:br>
              <a:rPr lang="en-US" dirty="0"/>
            </a:br>
            <a:endParaRPr lang="en-US"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2133600"/>
            <a:ext cx="7315200" cy="45371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45386264"/>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Ledger</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a:t>A liability, accounts payable, decreases (debited); and an asset, cash, decreases (credited) by USD 1,400</a:t>
            </a:r>
            <a:r>
              <a:rPr lang="en-US" sz="2400" dirty="0" smtClean="0"/>
              <a:t>.</a:t>
            </a:r>
            <a:br>
              <a:rPr lang="en-US" sz="2400" dirty="0" smtClean="0"/>
            </a:br>
            <a:r>
              <a:rPr lang="en-US" sz="2400" dirty="0" smtClean="0"/>
              <a:t/>
            </a:r>
            <a:br>
              <a:rPr lang="en-US" sz="2400" dirty="0" smtClean="0"/>
            </a:br>
            <a:endParaRPr lang="en-US" sz="2400"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2514600"/>
            <a:ext cx="8839200" cy="4191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8607421"/>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Ledger</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a:t>An asset, accounts receivable, increases (debited); and a revenue, service revenue, increases (credited) by USD 5,700</a:t>
            </a:r>
            <a:r>
              <a:rPr lang="en-US" sz="2400" dirty="0" smtClean="0"/>
              <a:t>.</a:t>
            </a:r>
            <a:br>
              <a:rPr lang="en-US" sz="2400" dirty="0" smtClean="0"/>
            </a:br>
            <a:r>
              <a:rPr lang="en-US" sz="2400" dirty="0" smtClean="0"/>
              <a:t/>
            </a:r>
            <a:br>
              <a:rPr lang="en-US" sz="2400" dirty="0" smtClean="0"/>
            </a:br>
            <a:endParaRPr lang="en-US" sz="2400"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2514600"/>
            <a:ext cx="8839200" cy="4219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76534764"/>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Ledger</a:t>
            </a:r>
            <a:endParaRPr lang="en-US" dirty="0"/>
          </a:p>
        </p:txBody>
      </p:sp>
      <p:sp>
        <p:nvSpPr>
          <p:cNvPr id="3" name="Content Placeholder 2"/>
          <p:cNvSpPr>
            <a:spLocks noGrp="1"/>
          </p:cNvSpPr>
          <p:nvPr>
            <p:ph idx="1"/>
          </p:nvPr>
        </p:nvSpPr>
        <p:spPr/>
        <p:txBody>
          <a:bodyPr/>
          <a:lstStyle/>
          <a:p>
            <a:pPr marL="0" indent="0">
              <a:buNone/>
            </a:pPr>
            <a:r>
              <a:rPr lang="en-US" dirty="0"/>
              <a:t>An expense, advertising expense, increases (debited); and a liability, accounts payable, increases (credited) by USD 50. The reason for debiting an expense rather than an asset is because all the cost pertains to the current accounting period, the month of December. Otherwise, Prepaid Advertising (an asset) would have been debited.</a:t>
            </a:r>
          </a:p>
        </p:txBody>
      </p:sp>
    </p:spTree>
    <p:extLst>
      <p:ext uri="{BB962C8B-B14F-4D97-AF65-F5344CB8AC3E}">
        <p14:creationId xmlns:p14="http://schemas.microsoft.com/office/powerpoint/2010/main" val="938142983"/>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Ledger</a:t>
            </a:r>
            <a:endParaRPr lang="en-US" dirty="0"/>
          </a:p>
        </p:txBody>
      </p:sp>
      <p:pic>
        <p:nvPicPr>
          <p:cNvPr id="2560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400" y="1295401"/>
            <a:ext cx="8763000" cy="5410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6421755"/>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Ledger</a:t>
            </a:r>
            <a:endParaRPr lang="en-US" dirty="0"/>
          </a:p>
        </p:txBody>
      </p:sp>
      <p:sp>
        <p:nvSpPr>
          <p:cNvPr id="3" name="Content Placeholder 2"/>
          <p:cNvSpPr>
            <a:spLocks noGrp="1"/>
          </p:cNvSpPr>
          <p:nvPr>
            <p:ph idx="1"/>
          </p:nvPr>
        </p:nvSpPr>
        <p:spPr/>
        <p:txBody>
          <a:bodyPr/>
          <a:lstStyle/>
          <a:p>
            <a:pPr marL="0" indent="0">
              <a:buNone/>
            </a:pPr>
            <a:r>
              <a:rPr lang="en-US" sz="2400" dirty="0"/>
              <a:t>One asset, cash, increases (debited); and another asset, accounts receivable, decreases (credited) by USD 500</a:t>
            </a:r>
            <a:r>
              <a:rPr lang="en-US" sz="2400" dirty="0" smtClean="0"/>
              <a:t>.</a:t>
            </a:r>
            <a:br>
              <a:rPr lang="en-US" sz="2400" dirty="0" smtClean="0"/>
            </a:br>
            <a:r>
              <a:rPr lang="en-US" sz="2400" dirty="0" smtClean="0"/>
              <a:t/>
            </a:r>
            <a:br>
              <a:rPr lang="en-US" sz="2400" dirty="0" smtClean="0"/>
            </a:br>
            <a:endParaRPr lang="en-US" sz="2400" dirty="0"/>
          </a:p>
          <a:p>
            <a:endParaRPr lang="en-US" dirty="0"/>
          </a:p>
          <a:p>
            <a:endParaRPr lang="en-US" dirty="0"/>
          </a:p>
        </p:txBody>
      </p:sp>
      <p:pic>
        <p:nvPicPr>
          <p:cNvPr id="266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2514600"/>
            <a:ext cx="8839200" cy="4191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0799992"/>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Ledger</a:t>
            </a:r>
            <a:endParaRPr lang="en-US" dirty="0"/>
          </a:p>
        </p:txBody>
      </p:sp>
      <p:sp>
        <p:nvSpPr>
          <p:cNvPr id="3" name="Content Placeholder 2"/>
          <p:cNvSpPr>
            <a:spLocks noGrp="1"/>
          </p:cNvSpPr>
          <p:nvPr>
            <p:ph idx="1"/>
          </p:nvPr>
        </p:nvSpPr>
        <p:spPr/>
        <p:txBody>
          <a:bodyPr/>
          <a:lstStyle/>
          <a:p>
            <a:pPr marL="0" indent="0">
              <a:buNone/>
            </a:pPr>
            <a:r>
              <a:rPr lang="en-US" sz="2400" dirty="0"/>
              <a:t>An expense, salaries expense, increases (debited); and an asset, cash, decreases (credited) by USD 3,600.</a:t>
            </a:r>
            <a:r>
              <a:rPr lang="en-US" dirty="0"/>
              <a:t/>
            </a:r>
            <a:br>
              <a:rPr lang="en-US" dirty="0"/>
            </a:br>
            <a:r>
              <a:rPr lang="en-US" dirty="0" smtClean="0"/>
              <a:t/>
            </a:r>
            <a:br>
              <a:rPr lang="en-US" dirty="0" smtClean="0"/>
            </a:br>
            <a:endParaRPr lang="en-US" dirty="0"/>
          </a:p>
          <a:p>
            <a:r>
              <a:rPr lang="en-US" dirty="0"/>
              <a:t/>
            </a:r>
            <a:br>
              <a:rPr lang="en-US" dirty="0"/>
            </a:br>
            <a:endParaRPr lang="en-US" dirty="0"/>
          </a:p>
        </p:txBody>
      </p:sp>
      <p:pic>
        <p:nvPicPr>
          <p:cNvPr id="276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2590800"/>
            <a:ext cx="8915399" cy="4171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57316125"/>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Ledger</a:t>
            </a:r>
            <a:endParaRPr lang="en-US" dirty="0"/>
          </a:p>
        </p:txBody>
      </p:sp>
      <p:sp>
        <p:nvSpPr>
          <p:cNvPr id="3" name="Content Placeholder 2"/>
          <p:cNvSpPr>
            <a:spLocks noGrp="1"/>
          </p:cNvSpPr>
          <p:nvPr>
            <p:ph idx="1"/>
          </p:nvPr>
        </p:nvSpPr>
        <p:spPr/>
        <p:txBody>
          <a:bodyPr>
            <a:normAutofit/>
          </a:bodyPr>
          <a:lstStyle/>
          <a:p>
            <a:r>
              <a:rPr lang="en-US" sz="2400" dirty="0"/>
              <a:t>An expense, utilities expense, increases (debited); and an asset, cash, decreases (credited) by USD 150</a:t>
            </a:r>
            <a:r>
              <a:rPr lang="en-US" sz="2400" dirty="0" smtClean="0"/>
              <a:t>.</a:t>
            </a:r>
            <a:br>
              <a:rPr lang="en-US" sz="2400" dirty="0" smtClean="0"/>
            </a:br>
            <a:r>
              <a:rPr lang="en-US" sz="2400" dirty="0" smtClean="0"/>
              <a:t/>
            </a:r>
            <a:br>
              <a:rPr lang="en-US" sz="2400" dirty="0" smtClean="0"/>
            </a:br>
            <a:endParaRPr lang="en-US" sz="2400" dirty="0"/>
          </a:p>
        </p:txBody>
      </p:sp>
      <p:pic>
        <p:nvPicPr>
          <p:cNvPr id="286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2438400"/>
            <a:ext cx="8839200" cy="43938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02703902"/>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Ledger</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a:t>An expense, gas and oil expense, increases (debited); and a liability, accounts payable, increases (credited) by USD 680</a:t>
            </a:r>
            <a:r>
              <a:rPr lang="en-US" sz="2400" dirty="0" smtClean="0"/>
              <a:t>.</a:t>
            </a:r>
            <a:br>
              <a:rPr lang="en-US" sz="2400" dirty="0" smtClean="0"/>
            </a:br>
            <a:r>
              <a:rPr lang="en-US" sz="2400" dirty="0" smtClean="0"/>
              <a:t/>
            </a:r>
            <a:br>
              <a:rPr lang="en-US" sz="2400" dirty="0" smtClean="0"/>
            </a:br>
            <a:endParaRPr lang="en-US" sz="2400" dirty="0"/>
          </a:p>
        </p:txBody>
      </p:sp>
      <p:pic>
        <p:nvPicPr>
          <p:cNvPr id="296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2514600"/>
            <a:ext cx="8991600" cy="43077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5714867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1143000"/>
          </a:xfrm>
        </p:spPr>
        <p:txBody>
          <a:bodyPr>
            <a:normAutofit/>
          </a:bodyPr>
          <a:lstStyle/>
          <a:p>
            <a:r>
              <a:rPr lang="en-US" dirty="0"/>
              <a:t>The Ledger</a:t>
            </a:r>
          </a:p>
        </p:txBody>
      </p:sp>
      <p:sp>
        <p:nvSpPr>
          <p:cNvPr id="4" name="Content Placeholder 3"/>
          <p:cNvSpPr>
            <a:spLocks noGrp="1"/>
          </p:cNvSpPr>
          <p:nvPr>
            <p:ph idx="1"/>
          </p:nvPr>
        </p:nvSpPr>
        <p:spPr>
          <a:xfrm>
            <a:off x="457200" y="1143000"/>
            <a:ext cx="8229600" cy="5334000"/>
          </a:xfrm>
        </p:spPr>
        <p:txBody>
          <a:bodyPr>
            <a:noAutofit/>
          </a:bodyPr>
          <a:lstStyle/>
          <a:p>
            <a:pPr marL="0" indent="0">
              <a:buNone/>
            </a:pPr>
            <a:r>
              <a:rPr lang="en-US" dirty="0"/>
              <a:t>Income statement accounts and the Dividends account are nominal accounts because they are merely </a:t>
            </a:r>
            <a:r>
              <a:rPr lang="en-US" dirty="0" err="1"/>
              <a:t>subclassifications</a:t>
            </a:r>
            <a:r>
              <a:rPr lang="en-US" dirty="0"/>
              <a:t> of the stockholders' equity accounts. Nominal literally means "in name only". Nominal accounts are also called temporary accounts because they temporarily contain revenue, expense, and dividend information that is transferred (or closed) to the Retained Earnings account at the end of the accounting period.</a:t>
            </a:r>
          </a:p>
        </p:txBody>
      </p:sp>
    </p:spTree>
    <p:extLst>
      <p:ext uri="{BB962C8B-B14F-4D97-AF65-F5344CB8AC3E}">
        <p14:creationId xmlns:p14="http://schemas.microsoft.com/office/powerpoint/2010/main" val="296781025"/>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Ledger</a:t>
            </a:r>
            <a:endParaRPr lang="en-US" dirty="0"/>
          </a:p>
        </p:txBody>
      </p:sp>
      <p:sp>
        <p:nvSpPr>
          <p:cNvPr id="3" name="Content Placeholder 2"/>
          <p:cNvSpPr>
            <a:spLocks noGrp="1"/>
          </p:cNvSpPr>
          <p:nvPr>
            <p:ph idx="1"/>
          </p:nvPr>
        </p:nvSpPr>
        <p:spPr/>
        <p:txBody>
          <a:bodyPr>
            <a:normAutofit/>
          </a:bodyPr>
          <a:lstStyle/>
          <a:p>
            <a:r>
              <a:rPr lang="en-US" dirty="0"/>
              <a:t>The Dividends account increases (debited); and an asset, cash, decreases (credited) by USD 3,000. Transaction 15 concludes the analysis of the </a:t>
            </a:r>
            <a:r>
              <a:rPr lang="en-US" dirty="0" err="1"/>
              <a:t>MicroTrain</a:t>
            </a:r>
            <a:r>
              <a:rPr lang="en-US" dirty="0"/>
              <a:t> Company transactions. The next section discusses and illustrates posting to ledger accounts and cross-indexing.</a:t>
            </a:r>
          </a:p>
          <a:p>
            <a:pPr marL="0" indent="0">
              <a:buNone/>
            </a:pPr>
            <a:endParaRPr lang="en-US" dirty="0"/>
          </a:p>
        </p:txBody>
      </p:sp>
    </p:spTree>
    <p:extLst>
      <p:ext uri="{BB962C8B-B14F-4D97-AF65-F5344CB8AC3E}">
        <p14:creationId xmlns:p14="http://schemas.microsoft.com/office/powerpoint/2010/main" val="404291598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1143000"/>
          </a:xfrm>
        </p:spPr>
        <p:txBody>
          <a:bodyPr>
            <a:normAutofit/>
          </a:bodyPr>
          <a:lstStyle/>
          <a:p>
            <a:r>
              <a:rPr lang="en-US" dirty="0"/>
              <a:t>The Ledger</a:t>
            </a:r>
          </a:p>
        </p:txBody>
      </p:sp>
      <p:sp>
        <p:nvSpPr>
          <p:cNvPr id="4" name="Content Placeholder 3"/>
          <p:cNvSpPr>
            <a:spLocks noGrp="1"/>
          </p:cNvSpPr>
          <p:nvPr>
            <p:ph idx="1"/>
          </p:nvPr>
        </p:nvSpPr>
        <p:spPr>
          <a:xfrm>
            <a:off x="457200" y="1600200"/>
            <a:ext cx="8229600" cy="4953000"/>
          </a:xfrm>
        </p:spPr>
        <p:txBody>
          <a:bodyPr>
            <a:normAutofit/>
          </a:bodyPr>
          <a:lstStyle/>
          <a:p>
            <a:pPr marL="0" indent="0">
              <a:buNone/>
            </a:pPr>
            <a:r>
              <a:rPr lang="en-US" sz="2800" dirty="0"/>
              <a:t>Individual accounts are in sequence in the ledger. Each account typically has an identification number and a title to help locate accounts when recording data. For example, a company might number asset accounts, 100-199; liability accounts, 200-299; stockholders' equity accounts and Dividends account, 300-399; revenue accounts, 400-499; and expense accounts, 500-599. </a:t>
            </a:r>
          </a:p>
        </p:txBody>
      </p:sp>
    </p:spTree>
    <p:extLst>
      <p:ext uri="{BB962C8B-B14F-4D97-AF65-F5344CB8AC3E}">
        <p14:creationId xmlns:p14="http://schemas.microsoft.com/office/powerpoint/2010/main" val="179082033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686800" cy="1143000"/>
          </a:xfrm>
        </p:spPr>
        <p:txBody>
          <a:bodyPr>
            <a:normAutofit/>
          </a:bodyPr>
          <a:lstStyle/>
          <a:p>
            <a:r>
              <a:rPr lang="en-US" dirty="0"/>
              <a:t>The Ledger</a:t>
            </a:r>
          </a:p>
        </p:txBody>
      </p:sp>
      <p:sp>
        <p:nvSpPr>
          <p:cNvPr id="3" name="Content Placeholder 2"/>
          <p:cNvSpPr>
            <a:spLocks noGrp="1"/>
          </p:cNvSpPr>
          <p:nvPr>
            <p:ph idx="1"/>
          </p:nvPr>
        </p:nvSpPr>
        <p:spPr>
          <a:xfrm>
            <a:off x="381000" y="1447800"/>
            <a:ext cx="8229600" cy="5181600"/>
          </a:xfrm>
        </p:spPr>
        <p:txBody>
          <a:bodyPr>
            <a:normAutofit/>
          </a:bodyPr>
          <a:lstStyle/>
          <a:p>
            <a:pPr marL="0" indent="0">
              <a:buNone/>
            </a:pPr>
            <a:r>
              <a:rPr lang="en-US" sz="2800" dirty="0" smtClean="0"/>
              <a:t>We </a:t>
            </a:r>
            <a:r>
              <a:rPr lang="en-US" sz="2800" dirty="0"/>
              <a:t>use this numbering system in this text. The uniform chart of accounts used in the first 11 chapters appears in a separate file at the end of the text. You should print that file and keep it handy for working certain problems and exercises. Companies may use other numbering systems. For instance, sometimes a company numbers its accounts in sequence starting with 1, 2, and so on. The important idea is that companies use some numbering system.</a:t>
            </a:r>
            <a:br>
              <a:rPr lang="en-US" sz="2800" dirty="0"/>
            </a:br>
            <a:endParaRPr lang="en-US" sz="2800" dirty="0"/>
          </a:p>
          <a:p>
            <a:endParaRPr lang="en-US" sz="2600" dirty="0"/>
          </a:p>
        </p:txBody>
      </p:sp>
    </p:spTree>
    <p:extLst>
      <p:ext uri="{BB962C8B-B14F-4D97-AF65-F5344CB8AC3E}">
        <p14:creationId xmlns:p14="http://schemas.microsoft.com/office/powerpoint/2010/main" val="136077011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763000" cy="1143000"/>
          </a:xfrm>
        </p:spPr>
        <p:txBody>
          <a:bodyPr>
            <a:normAutofit/>
          </a:bodyPr>
          <a:lstStyle/>
          <a:p>
            <a:r>
              <a:rPr lang="en-US" dirty="0"/>
              <a:t>The Ledger</a:t>
            </a:r>
            <a:endParaRPr lang="en-US" b="1" dirty="0"/>
          </a:p>
        </p:txBody>
      </p:sp>
      <p:sp>
        <p:nvSpPr>
          <p:cNvPr id="7" name="Content Placeholder 6"/>
          <p:cNvSpPr>
            <a:spLocks noGrp="1"/>
          </p:cNvSpPr>
          <p:nvPr>
            <p:ph idx="1"/>
          </p:nvPr>
        </p:nvSpPr>
        <p:spPr/>
        <p:txBody>
          <a:bodyPr>
            <a:normAutofit fontScale="70000" lnSpcReduction="20000"/>
          </a:bodyPr>
          <a:lstStyle/>
          <a:p>
            <a:r>
              <a:rPr lang="en-US" dirty="0" err="1"/>
              <a:t>MicroTrain</a:t>
            </a:r>
            <a:r>
              <a:rPr lang="en-US" dirty="0"/>
              <a:t> Company is a small corporation that provides on-site personal computer software training using the clients' equipment. The company offers beginning through advanced training with convenient scheduling. A small fleet of trucks transports personnel and teaching supplies to the clients' sites. The company rents a building and is responsible for paying the utilities.</a:t>
            </a:r>
            <a:br>
              <a:rPr lang="en-US" dirty="0"/>
            </a:br>
            <a:endParaRPr lang="en-US" dirty="0"/>
          </a:p>
          <a:p>
            <a:r>
              <a:rPr lang="en-US" dirty="0"/>
              <a:t>We illustrate the capital stock transaction that occurred to form the company (in November) and the first month of operations (December). The accounting process used by this company is similar to that of any small company. The ledger accounts used by </a:t>
            </a:r>
            <a:r>
              <a:rPr lang="en-US" dirty="0" err="1"/>
              <a:t>MicroTrain</a:t>
            </a:r>
            <a:r>
              <a:rPr lang="en-US" dirty="0"/>
              <a:t> Company are: </a:t>
            </a:r>
            <a:br>
              <a:rPr lang="en-US" dirty="0"/>
            </a:br>
            <a:endParaRPr lang="en-US" dirty="0"/>
          </a:p>
          <a:p>
            <a:r>
              <a:rPr lang="en-US" dirty="0"/>
              <a:t/>
            </a:r>
            <a:br>
              <a:rPr lang="en-US" dirty="0"/>
            </a:br>
            <a:endParaRPr lang="en-US" dirty="0"/>
          </a:p>
        </p:txBody>
      </p:sp>
    </p:spTree>
    <p:extLst>
      <p:ext uri="{BB962C8B-B14F-4D97-AF65-F5344CB8AC3E}">
        <p14:creationId xmlns:p14="http://schemas.microsoft.com/office/powerpoint/2010/main" val="359412483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143000"/>
          </a:xfrm>
        </p:spPr>
        <p:txBody>
          <a:bodyPr>
            <a:normAutofit/>
          </a:bodyPr>
          <a:lstStyle/>
          <a:p>
            <a:r>
              <a:rPr lang="en-US" dirty="0"/>
              <a:t>The Ledger</a:t>
            </a:r>
          </a:p>
        </p:txBody>
      </p:sp>
      <p:sp>
        <p:nvSpPr>
          <p:cNvPr id="5" name="Content Placeholder 4"/>
          <p:cNvSpPr>
            <a:spLocks noGrp="1"/>
          </p:cNvSpPr>
          <p:nvPr>
            <p:ph idx="1"/>
          </p:nvPr>
        </p:nvSpPr>
        <p:spPr>
          <a:xfrm>
            <a:off x="457200" y="1447800"/>
            <a:ext cx="8229600" cy="5257800"/>
          </a:xfrm>
        </p:spPr>
        <p:txBody>
          <a:bodyPr>
            <a:normAutofit/>
          </a:bodyPr>
          <a:lstStyle/>
          <a:p>
            <a:pPr marL="0" indent="0">
              <a:buNone/>
            </a:pPr>
            <a:r>
              <a:rPr lang="en-US" sz="2400" dirty="0"/>
              <a:t/>
            </a:r>
            <a:br>
              <a:rPr lang="en-US" sz="2400" dirty="0"/>
            </a:br>
            <a:endParaRPr lang="en-US" sz="2400" dirty="0"/>
          </a:p>
          <a:p>
            <a:pPr marL="0" indent="0">
              <a:buNone/>
            </a:pPr>
            <a:endParaRPr lang="en-US" sz="2400" dirty="0"/>
          </a:p>
        </p:txBody>
      </p:sp>
      <p:pic>
        <p:nvPicPr>
          <p:cNvPr id="6150"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209922"/>
            <a:ext cx="8456592" cy="54956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0789092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a:t>
            </a:r>
            <a:r>
              <a:rPr lang="en-US" dirty="0" smtClean="0"/>
              <a:t>Ledger</a:t>
            </a:r>
            <a:endParaRPr lang="en-US" dirty="0"/>
          </a:p>
        </p:txBody>
      </p:sp>
      <p:sp>
        <p:nvSpPr>
          <p:cNvPr id="3" name="Content Placeholder 2"/>
          <p:cNvSpPr>
            <a:spLocks noGrp="1"/>
          </p:cNvSpPr>
          <p:nvPr>
            <p:ph idx="1"/>
          </p:nvPr>
        </p:nvSpPr>
        <p:spPr>
          <a:xfrm>
            <a:off x="457200" y="1371600"/>
            <a:ext cx="8229600" cy="5334000"/>
          </a:xfrm>
        </p:spPr>
        <p:txBody>
          <a:bodyPr>
            <a:normAutofit fontScale="77500" lnSpcReduction="20000"/>
          </a:bodyPr>
          <a:lstStyle/>
          <a:p>
            <a:r>
              <a:rPr lang="en-US" dirty="0"/>
              <a:t>To begin, a transaction must be journalized. Journalizing is the process of entering the effects of a transaction in a journal. Then, the information is transferred, or posted, to the proper accounts in the ledger. Posting is the process of recording in the ledger accounts the information contained in the journal.</a:t>
            </a:r>
            <a:br>
              <a:rPr lang="en-US" dirty="0"/>
            </a:br>
            <a:endParaRPr lang="en-US" dirty="0"/>
          </a:p>
          <a:p>
            <a:r>
              <a:rPr lang="en-US" dirty="0"/>
              <a:t>In the following example, notice that each business transaction affects two or more accounts in the ledger. Also note that the transaction date in both the general journal and the general ledger accounts is the same. In the ledger accounts, the date used is the date that the transaction was recorded in the general journal, even if the entry is not posted until several days later. Our example shows the journal entries posted to T-accounts. In practice, firms post journal entries to ledger accounts.</a:t>
            </a:r>
          </a:p>
        </p:txBody>
      </p:sp>
    </p:spTree>
    <p:extLst>
      <p:ext uri="{BB962C8B-B14F-4D97-AF65-F5344CB8AC3E}">
        <p14:creationId xmlns:p14="http://schemas.microsoft.com/office/powerpoint/2010/main" val="70136214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t>
            </a:r>
            <a:r>
              <a:rPr lang="en-US" dirty="0" smtClean="0"/>
              <a:t>Ledger</a:t>
            </a:r>
            <a:endParaRPr lang="en-US" dirty="0"/>
          </a:p>
        </p:txBody>
      </p:sp>
      <p:sp>
        <p:nvSpPr>
          <p:cNvPr id="3" name="Content Placeholder 2"/>
          <p:cNvSpPr>
            <a:spLocks noGrp="1"/>
          </p:cNvSpPr>
          <p:nvPr>
            <p:ph idx="1"/>
          </p:nvPr>
        </p:nvSpPr>
        <p:spPr>
          <a:xfrm>
            <a:off x="457200" y="1600200"/>
            <a:ext cx="8229600" cy="5181600"/>
          </a:xfrm>
        </p:spPr>
        <p:txBody>
          <a:bodyPr>
            <a:normAutofit lnSpcReduction="10000"/>
          </a:bodyPr>
          <a:lstStyle/>
          <a:p>
            <a:r>
              <a:rPr lang="en-US" sz="2400" dirty="0"/>
              <a:t>Accountants use the accrual basis of accounting. Under the accrual basis of accounting, they recognize revenues when the company makes a sale or performs a service, regardless of when the company receives the cash. They recognize expenses as incurred, whether or not the company has paid out cash. </a:t>
            </a:r>
            <a:br>
              <a:rPr lang="en-US" sz="2400" dirty="0"/>
            </a:br>
            <a:endParaRPr lang="en-US" sz="2400" dirty="0"/>
          </a:p>
          <a:p>
            <a:r>
              <a:rPr lang="en-US" sz="2400" dirty="0"/>
              <a:t>In the following </a:t>
            </a:r>
            <a:r>
              <a:rPr lang="en-US" sz="2400" dirty="0" err="1"/>
              <a:t>MicroTrain</a:t>
            </a:r>
            <a:r>
              <a:rPr lang="en-US" sz="2400" dirty="0"/>
              <a:t> Company example, transaction 1 increases (debits) Cash and increases (credits) Capital Stock by USD 50,000. First, </a:t>
            </a:r>
            <a:r>
              <a:rPr lang="en-US" sz="2400" dirty="0" err="1"/>
              <a:t>MicroTrain</a:t>
            </a:r>
            <a:r>
              <a:rPr lang="en-US" sz="2400" dirty="0"/>
              <a:t> records the transaction in the general journal; second, it posts the entry to the accounts in the general ledger.</a:t>
            </a:r>
            <a:r>
              <a:rPr lang="en-US" sz="1800" dirty="0"/>
              <a:t/>
            </a:r>
            <a:br>
              <a:rPr lang="en-US" sz="1800" dirty="0"/>
            </a:br>
            <a:endParaRPr lang="en-US" sz="1800" dirty="0"/>
          </a:p>
          <a:p>
            <a:r>
              <a:rPr lang="en-US" sz="1800" dirty="0"/>
              <a:t/>
            </a:r>
            <a:br>
              <a:rPr lang="en-US" sz="1800" dirty="0"/>
            </a:br>
            <a:endParaRPr lang="en-US" dirty="0"/>
          </a:p>
        </p:txBody>
      </p:sp>
    </p:spTree>
    <p:extLst>
      <p:ext uri="{BB962C8B-B14F-4D97-AF65-F5344CB8AC3E}">
        <p14:creationId xmlns:p14="http://schemas.microsoft.com/office/powerpoint/2010/main" val="214289220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16166</TotalTime>
  <Words>1422</Words>
  <Application>Microsoft Macintosh PowerPoint</Application>
  <PresentationFormat>On-screen Show (4:3)</PresentationFormat>
  <Paragraphs>66</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ACCT 2020 – Fundamentals of Accounting 1 </vt:lpstr>
      <vt:lpstr>The Ledger</vt:lpstr>
      <vt:lpstr>The Ledger</vt:lpstr>
      <vt:lpstr>The Ledger</vt:lpstr>
      <vt:lpstr>The Ledger</vt:lpstr>
      <vt:lpstr>The Ledger</vt:lpstr>
      <vt:lpstr>The Ledger</vt:lpstr>
      <vt:lpstr>The Ledger</vt:lpstr>
      <vt:lpstr>The Ledger</vt:lpstr>
      <vt:lpstr>The Ledger</vt:lpstr>
      <vt:lpstr>The Ledger</vt:lpstr>
      <vt:lpstr>The Ledger</vt:lpstr>
      <vt:lpstr>The Ledger</vt:lpstr>
      <vt:lpstr>The Ledger</vt:lpstr>
      <vt:lpstr>The Ledger</vt:lpstr>
      <vt:lpstr>The Ledger</vt:lpstr>
      <vt:lpstr>The Ledger</vt:lpstr>
      <vt:lpstr>The Ledger</vt:lpstr>
      <vt:lpstr>The Ledger</vt:lpstr>
      <vt:lpstr>The Ledger</vt:lpstr>
      <vt:lpstr>The Ledger</vt:lpstr>
      <vt:lpstr>The Ledger</vt:lpstr>
      <vt:lpstr>The Ledger</vt:lpstr>
      <vt:lpstr>The Ledger</vt:lpstr>
      <vt:lpstr>The Ledger</vt:lpstr>
      <vt:lpstr>The Ledger</vt:lpstr>
      <vt:lpstr>The Ledger</vt:lpstr>
      <vt:lpstr>The Ledger</vt:lpstr>
      <vt:lpstr>The Ledger</vt:lpstr>
      <vt:lpstr>The Ledger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 2240 – Principles of Macroeconomics</dc:title>
  <dc:creator>Michael</dc:creator>
  <cp:lastModifiedBy>Wally</cp:lastModifiedBy>
  <cp:revision>74</cp:revision>
  <dcterms:created xsi:type="dcterms:W3CDTF">2018-03-23T19:06:30Z</dcterms:created>
  <dcterms:modified xsi:type="dcterms:W3CDTF">2018-11-24T19:17:14Z</dcterms:modified>
</cp:coreProperties>
</file>