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ph type="sldImg"/>
          </p:nvPr>
        </p:nvSpPr>
        <p:spPr>
          <a:xfrm>
            <a:off x="1143000" y="685800"/>
            <a:ext cx="4572000" cy="3429000"/>
          </a:xfrm>
          <a:prstGeom prst="rect">
            <a:avLst/>
          </a:prstGeom>
        </p:spPr>
        <p:txBody>
          <a:bodyPr/>
          <a:lstStyle/>
          <a:p>
            <a:pPr/>
          </a:p>
        </p:txBody>
      </p:sp>
      <p:sp>
        <p:nvSpPr>
          <p:cNvPr id="153" name="Shape 15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2616200"/>
            <a:ext cx="10464800" cy="2540000"/>
          </a:xfrm>
          <a:prstGeom prst="rect">
            <a:avLst/>
          </a:prstGeom>
        </p:spPr>
        <p:txBody>
          <a:bodyPr anchor="b"/>
          <a:lstStyle>
            <a:lvl1pPr defTabSz="457200">
              <a:defRPr sz="7200">
                <a:latin typeface="Chalkduster"/>
                <a:ea typeface="Chalkduster"/>
                <a:cs typeface="Chalkduster"/>
                <a:sym typeface="Chalkduster"/>
              </a:defRPr>
            </a:lvl1pPr>
          </a:lstStyle>
          <a:p>
            <a:pPr/>
            <a:r>
              <a:t>Title Text</a:t>
            </a:r>
          </a:p>
        </p:txBody>
      </p:sp>
      <p:sp>
        <p:nvSpPr>
          <p:cNvPr id="118" name="Body Level One…"/>
          <p:cNvSpPr txBox="1"/>
          <p:nvPr>
            <p:ph type="body" sz="quarter" idx="1"/>
          </p:nvPr>
        </p:nvSpPr>
        <p:spPr>
          <a:xfrm>
            <a:off x="1270000" y="5207000"/>
            <a:ext cx="10464800" cy="1663700"/>
          </a:xfrm>
          <a:prstGeom prst="rect">
            <a:avLst/>
          </a:prstGeom>
        </p:spPr>
        <p:txBody>
          <a:bodyPr anchor="t"/>
          <a:lstStyle>
            <a:lvl1pPr marL="0" indent="0" algn="ctr" defTabSz="457200">
              <a:spcBef>
                <a:spcPts val="0"/>
              </a:spcBef>
              <a:buClrTx/>
              <a:buSzTx/>
              <a:buNone/>
              <a:defRPr sz="3600">
                <a:latin typeface="Chalkduster"/>
                <a:ea typeface="Chalkduster"/>
                <a:cs typeface="Chalkduster"/>
                <a:sym typeface="Chalkduster"/>
              </a:defRPr>
            </a:lvl1pPr>
            <a:lvl2pPr marL="0" indent="228600" algn="ctr" defTabSz="457200">
              <a:spcBef>
                <a:spcPts val="0"/>
              </a:spcBef>
              <a:buClrTx/>
              <a:buSzTx/>
              <a:buNone/>
              <a:defRPr sz="3600">
                <a:latin typeface="Chalkduster"/>
                <a:ea typeface="Chalkduster"/>
                <a:cs typeface="Chalkduster"/>
                <a:sym typeface="Chalkduster"/>
              </a:defRPr>
            </a:lvl2pPr>
            <a:lvl3pPr marL="0" indent="457200" algn="ctr" defTabSz="457200">
              <a:spcBef>
                <a:spcPts val="0"/>
              </a:spcBef>
              <a:buClrTx/>
              <a:buSzTx/>
              <a:buNone/>
              <a:defRPr sz="3600">
                <a:latin typeface="Chalkduster"/>
                <a:ea typeface="Chalkduster"/>
                <a:cs typeface="Chalkduster"/>
                <a:sym typeface="Chalkduster"/>
              </a:defRPr>
            </a:lvl3pPr>
            <a:lvl4pPr marL="0" indent="685800" algn="ctr" defTabSz="457200">
              <a:spcBef>
                <a:spcPts val="0"/>
              </a:spcBef>
              <a:buClrTx/>
              <a:buSzTx/>
              <a:buNone/>
              <a:defRPr sz="3600">
                <a:latin typeface="Chalkduster"/>
                <a:ea typeface="Chalkduster"/>
                <a:cs typeface="Chalkduster"/>
                <a:sym typeface="Chalkduster"/>
              </a:defRPr>
            </a:lvl4pPr>
            <a:lvl5pPr marL="0" indent="914400" algn="ctr" defTabSz="457200">
              <a:spcBef>
                <a:spcPts val="0"/>
              </a:spcBef>
              <a:buClrTx/>
              <a:buSzTx/>
              <a:buNone/>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27" name="Body Level One…"/>
          <p:cNvSpPr txBox="1"/>
          <p:nvPr>
            <p:ph type="body" idx="1"/>
          </p:nvPr>
        </p:nvSpPr>
        <p:spPr>
          <a:xfrm>
            <a:off x="1270000" y="2768600"/>
            <a:ext cx="10464800" cy="5740400"/>
          </a:xfrm>
          <a:prstGeom prst="rect">
            <a:avLst/>
          </a:prstGeom>
        </p:spPr>
        <p:txBody>
          <a:bodyPr/>
          <a:lstStyle>
            <a:lvl1pPr marL="571500" indent="-571500" defTabSz="457200">
              <a:spcBef>
                <a:spcPts val="3600"/>
              </a:spcBef>
              <a:buClrTx/>
              <a:buSzPct val="43000"/>
              <a:buBlip>
                <a:blip r:embed="rId3"/>
              </a:buBlip>
              <a:defRPr sz="3600">
                <a:latin typeface="Chalkduster"/>
                <a:ea typeface="Chalkduster"/>
                <a:cs typeface="Chalkduster"/>
                <a:sym typeface="Chalkduster"/>
              </a:defRPr>
            </a:lvl1pPr>
            <a:lvl2pPr marL="1143000" indent="-571500" defTabSz="457200">
              <a:spcBef>
                <a:spcPts val="3600"/>
              </a:spcBef>
              <a:buClrTx/>
              <a:buSzPct val="43000"/>
              <a:buBlip>
                <a:blip r:embed="rId3"/>
              </a:buBlip>
              <a:defRPr sz="3600">
                <a:latin typeface="Chalkduster"/>
                <a:ea typeface="Chalkduster"/>
                <a:cs typeface="Chalkduster"/>
                <a:sym typeface="Chalkduster"/>
              </a:defRPr>
            </a:lvl2pPr>
            <a:lvl3pPr marL="1714500" indent="-571500" defTabSz="457200">
              <a:spcBef>
                <a:spcPts val="3600"/>
              </a:spcBef>
              <a:buClrTx/>
              <a:buSzPct val="43000"/>
              <a:buBlip>
                <a:blip r:embed="rId3"/>
              </a:buBlip>
              <a:defRPr sz="3600">
                <a:latin typeface="Chalkduster"/>
                <a:ea typeface="Chalkduster"/>
                <a:cs typeface="Chalkduster"/>
                <a:sym typeface="Chalkduster"/>
              </a:defRPr>
            </a:lvl3pPr>
            <a:lvl4pPr marL="2286000" indent="-571500" defTabSz="457200">
              <a:spcBef>
                <a:spcPts val="3600"/>
              </a:spcBef>
              <a:buClrTx/>
              <a:buSzPct val="43000"/>
              <a:buBlip>
                <a:blip r:embed="rId3"/>
              </a:buBlip>
              <a:defRPr sz="3600">
                <a:latin typeface="Chalkduster"/>
                <a:ea typeface="Chalkduster"/>
                <a:cs typeface="Chalkduster"/>
                <a:sym typeface="Chalkduster"/>
              </a:defRPr>
            </a:lvl4pPr>
            <a:lvl5pPr marL="2857500" indent="-571500" defTabSz="457200">
              <a:spcBef>
                <a:spcPts val="3600"/>
              </a:spcBef>
              <a:buClrTx/>
              <a:buSzPct val="43000"/>
              <a:buBlip>
                <a:blip r:embed="rId3"/>
              </a:buBlip>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Image"/>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13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37" name="Body Level One…"/>
          <p:cNvSpPr txBox="1"/>
          <p:nvPr>
            <p:ph type="body" sz="half" idx="1"/>
          </p:nvPr>
        </p:nvSpPr>
        <p:spPr>
          <a:xfrm>
            <a:off x="1270000" y="2946400"/>
            <a:ext cx="5270500" cy="6096000"/>
          </a:xfrm>
          <a:prstGeom prst="rect">
            <a:avLst/>
          </a:prstGeom>
        </p:spPr>
        <p:txBody>
          <a:bodyPr/>
          <a:lstStyle>
            <a:lvl1pPr marL="482600" indent="-482600" defTabSz="457200">
              <a:spcBef>
                <a:spcPts val="3200"/>
              </a:spcBef>
              <a:buClrTx/>
              <a:buSzPct val="43000"/>
              <a:buBlip>
                <a:blip r:embed="rId3"/>
              </a:buBlip>
              <a:defRPr>
                <a:latin typeface="Chalkduster"/>
                <a:ea typeface="Chalkduster"/>
                <a:cs typeface="Chalkduster"/>
                <a:sym typeface="Chalkduster"/>
              </a:defRPr>
            </a:lvl1pPr>
            <a:lvl2pPr marL="965200" indent="-482600" defTabSz="457200">
              <a:spcBef>
                <a:spcPts val="3200"/>
              </a:spcBef>
              <a:buClrTx/>
              <a:buSzPct val="43000"/>
              <a:buBlip>
                <a:blip r:embed="rId3"/>
              </a:buBlip>
              <a:defRPr>
                <a:latin typeface="Chalkduster"/>
                <a:ea typeface="Chalkduster"/>
                <a:cs typeface="Chalkduster"/>
                <a:sym typeface="Chalkduster"/>
              </a:defRPr>
            </a:lvl2pPr>
            <a:lvl3pPr marL="1447800" indent="-482600" defTabSz="457200">
              <a:spcBef>
                <a:spcPts val="3200"/>
              </a:spcBef>
              <a:buClrTx/>
              <a:buSzPct val="43000"/>
              <a:buBlip>
                <a:blip r:embed="rId3"/>
              </a:buBlip>
              <a:defRPr>
                <a:latin typeface="Chalkduster"/>
                <a:ea typeface="Chalkduster"/>
                <a:cs typeface="Chalkduster"/>
                <a:sym typeface="Chalkduster"/>
              </a:defRPr>
            </a:lvl3pPr>
            <a:lvl4pPr marL="1930400" indent="-482600" defTabSz="457200">
              <a:spcBef>
                <a:spcPts val="3200"/>
              </a:spcBef>
              <a:buClrTx/>
              <a:buSzPct val="43000"/>
              <a:buBlip>
                <a:blip r:embed="rId3"/>
              </a:buBlip>
              <a:defRPr>
                <a:latin typeface="Chalkduster"/>
                <a:ea typeface="Chalkduster"/>
                <a:cs typeface="Chalkduster"/>
                <a:sym typeface="Chalkduster"/>
              </a:defRPr>
            </a:lvl4pPr>
            <a:lvl5pPr marL="2413000" indent="-482600" defTabSz="457200">
              <a:spcBef>
                <a:spcPts val="3200"/>
              </a:spcBef>
              <a:buClrTx/>
              <a:buSzPct val="43000"/>
              <a:buBlip>
                <a:blip r:embed="rId3"/>
              </a:buBlip>
              <a:defRPr>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6256723" y="9197831"/>
            <a:ext cx="409839" cy="454170"/>
          </a:xfrm>
          <a:prstGeom prst="rect">
            <a:avLst/>
          </a:prstGeom>
        </p:spPr>
        <p:txBody>
          <a:bodyPr anchor="b"/>
          <a:lstStyle>
            <a:lvl1pPr algn="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5"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46"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 Id="rId3"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Unidad 4…"/>
          <p:cNvSpPr txBox="1"/>
          <p:nvPr>
            <p:ph type="title"/>
          </p:nvPr>
        </p:nvSpPr>
        <p:spPr>
          <a:xfrm>
            <a:off x="1270000" y="596900"/>
            <a:ext cx="10464800" cy="3016201"/>
          </a:xfrm>
          <a:prstGeom prst="rect">
            <a:avLst/>
          </a:prstGeom>
        </p:spPr>
        <p:txBody>
          <a:bodyPr/>
          <a:lstStyle/>
          <a:p>
            <a:pPr defTabSz="370331">
              <a:defRPr sz="5832"/>
            </a:pPr>
            <a:r>
              <a:t>Unidad 4</a:t>
            </a:r>
          </a:p>
          <a:p>
            <a:pPr defTabSz="370331">
              <a:defRPr sz="5832"/>
            </a:pPr>
          </a:p>
          <a:p>
            <a:pPr defTabSz="370331">
              <a:defRPr sz="5832"/>
            </a:pPr>
            <a:r>
              <a:t>ORDEN DE LAS PALABRAS</a:t>
            </a:r>
          </a:p>
        </p:txBody>
      </p:sp>
      <p:sp>
        <p:nvSpPr>
          <p:cNvPr id="156" name="LECCIONES…"/>
          <p:cNvSpPr txBox="1"/>
          <p:nvPr>
            <p:ph type="body" sz="half" idx="1"/>
          </p:nvPr>
        </p:nvSpPr>
        <p:spPr>
          <a:xfrm>
            <a:off x="1397000" y="3623254"/>
            <a:ext cx="10464800" cy="4225728"/>
          </a:xfrm>
          <a:prstGeom prst="rect">
            <a:avLst/>
          </a:prstGeom>
        </p:spPr>
        <p:txBody>
          <a:bodyPr/>
          <a:lstStyle/>
          <a:p>
            <a:pPr/>
          </a:p>
          <a:p>
            <a:pPr/>
            <a:r>
              <a:t>LECCIONES</a:t>
            </a:r>
          </a:p>
          <a:p>
            <a:pPr algn="l"/>
            <a:r>
              <a:t>1. Puntuación </a:t>
            </a:r>
          </a:p>
          <a:p>
            <a:pPr algn="l"/>
            <a:r>
              <a:t>2. Conectores</a:t>
            </a:r>
          </a:p>
          <a:p>
            <a:pPr algn="l"/>
            <a:r>
              <a:t>3. Pronombres, Verbos y Preposiciones</a:t>
            </a:r>
          </a:p>
        </p:txBody>
      </p:sp>
      <p:sp>
        <p:nvSpPr>
          <p:cNvPr id="157" name="Apple"/>
          <p:cNvSpPr/>
          <p:nvPr/>
        </p:nvSpPr>
        <p:spPr>
          <a:xfrm>
            <a:off x="11272154" y="7859135"/>
            <a:ext cx="1168519" cy="1329682"/>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58" name="Dingbat Check"/>
          <p:cNvSpPr/>
          <p:nvPr/>
        </p:nvSpPr>
        <p:spPr>
          <a:xfrm>
            <a:off x="339829" y="5960196"/>
            <a:ext cx="1301542" cy="1236808"/>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7" name="Image" descr="Image"/>
          <p:cNvPicPr>
            <a:picLocks noChangeAspect="0"/>
          </p:cNvPicPr>
          <p:nvPr>
            <p:ph type="pic" idx="13"/>
          </p:nvPr>
        </p:nvPicPr>
        <p:blipFill>
          <a:blip r:embed="rId2">
            <a:extLst/>
          </a:blip>
          <a:stretch>
            <a:fillRect/>
          </a:stretch>
        </p:blipFill>
        <p:spPr>
          <a:xfrm>
            <a:off x="7588250" y="2254250"/>
            <a:ext cx="4835922" cy="6108700"/>
          </a:xfrm>
          <a:prstGeom prst="rect">
            <a:avLst/>
          </a:prstGeom>
        </p:spPr>
      </p:pic>
      <p:sp>
        <p:nvSpPr>
          <p:cNvPr id="198" name="TAREAS TRANSFORMADORAS"/>
          <p:cNvSpPr txBox="1"/>
          <p:nvPr>
            <p:ph type="title"/>
          </p:nvPr>
        </p:nvSpPr>
        <p:spPr>
          <a:xfrm>
            <a:off x="1612900" y="-25400"/>
            <a:ext cx="10464800" cy="2540000"/>
          </a:xfrm>
          <a:prstGeom prst="rect">
            <a:avLst/>
          </a:prstGeom>
        </p:spPr>
        <p:txBody>
          <a:bodyPr/>
          <a:lstStyle/>
          <a:p>
            <a:pPr>
              <a:defRPr sz="4700"/>
            </a:pPr>
          </a:p>
          <a:p>
            <a:pPr>
              <a:defRPr sz="4700">
                <a:solidFill>
                  <a:srgbClr val="A8E685"/>
                </a:solidFill>
              </a:defRPr>
            </a:pPr>
            <a:r>
              <a:t>TAREAS TRANSFORMADORAS</a:t>
            </a:r>
          </a:p>
        </p:txBody>
      </p:sp>
      <p:sp>
        <p:nvSpPr>
          <p:cNvPr id="199" name="U4. T3.…"/>
          <p:cNvSpPr txBox="1"/>
          <p:nvPr>
            <p:ph type="body" sz="half" idx="1"/>
          </p:nvPr>
        </p:nvSpPr>
        <p:spPr>
          <a:xfrm>
            <a:off x="1079599" y="2146300"/>
            <a:ext cx="6100416" cy="6096000"/>
          </a:xfrm>
          <a:prstGeom prst="rect">
            <a:avLst/>
          </a:prstGeom>
        </p:spPr>
        <p:txBody>
          <a:bodyPr/>
          <a:lstStyle/>
          <a:p>
            <a:pPr marL="279907" indent="-279907" defTabSz="265175">
              <a:spcBef>
                <a:spcPts val="1800"/>
              </a:spcBef>
              <a:buBlip>
                <a:blip r:embed="rId3"/>
              </a:buBlip>
              <a:defRPr sz="3305"/>
            </a:pPr>
            <a:r>
              <a:t> U4. T3. </a:t>
            </a:r>
          </a:p>
          <a:p>
            <a:pPr marL="0" indent="0" defTabSz="265175">
              <a:spcBef>
                <a:spcPts val="1800"/>
              </a:spcBef>
              <a:buSzTx/>
              <a:buNone/>
              <a:defRPr sz="3305"/>
            </a:pPr>
            <a:r>
              <a:t>a. Identificar los signos de puntuación, los conectores, los pronombres, los sustantivos, los pronombres, los verbos y las preposiciones contenidos en Lucas 1.</a:t>
            </a:r>
          </a:p>
        </p:txBody>
      </p:sp>
      <p:sp>
        <p:nvSpPr>
          <p:cNvPr id="200" name="Unidad 4. Orden de las Palabras…"/>
          <p:cNvSpPr txBox="1"/>
          <p:nvPr/>
        </p:nvSpPr>
        <p:spPr>
          <a:xfrm>
            <a:off x="5030837" y="-342900"/>
            <a:ext cx="7897763" cy="14534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1700">
                <a:latin typeface="Chalkduster"/>
                <a:ea typeface="Chalkduster"/>
                <a:cs typeface="Chalkduster"/>
                <a:sym typeface="Chalkduster"/>
              </a:defRPr>
            </a:pPr>
            <a:r>
              <a:t>Unidad 4. Orden de las Palabras </a:t>
            </a:r>
          </a:p>
          <a:p>
            <a:pPr algn="r" defTabSz="457200">
              <a:defRPr b="0" sz="1700">
                <a:latin typeface="Chalkduster"/>
                <a:ea typeface="Chalkduster"/>
                <a:cs typeface="Chalkduster"/>
                <a:sym typeface="Chalkduster"/>
              </a:defRPr>
            </a:pPr>
            <a:r>
              <a:t>Lección 3. Pronombres, Verbos y Preposiciones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2" name="Image" descr="Image"/>
          <p:cNvPicPr>
            <a:picLocks noChangeAspect="1"/>
          </p:cNvPicPr>
          <p:nvPr>
            <p:ph type="pic" idx="13"/>
          </p:nvPr>
        </p:nvPicPr>
        <p:blipFill>
          <a:blip r:embed="rId2">
            <a:extLst/>
          </a:blip>
          <a:srcRect l="5145" t="2106" r="7927" b="3078"/>
          <a:stretch>
            <a:fillRect/>
          </a:stretch>
        </p:blipFill>
        <p:spPr>
          <a:prstGeom prst="rect">
            <a:avLst/>
          </a:prstGeom>
        </p:spPr>
      </p:pic>
      <p:sp>
        <p:nvSpPr>
          <p:cNvPr id="203" name="Examen Unidad 4"/>
          <p:cNvSpPr txBox="1"/>
          <p:nvPr/>
        </p:nvSpPr>
        <p:spPr>
          <a:xfrm>
            <a:off x="376670" y="536936"/>
            <a:ext cx="5672860"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4200">
                <a:solidFill>
                  <a:srgbClr val="000000"/>
                </a:solidFill>
                <a:latin typeface="Chalkduster"/>
                <a:ea typeface="Chalkduster"/>
                <a:cs typeface="Chalkduster"/>
                <a:sym typeface="Chalkduster"/>
              </a:defRPr>
            </a:lvl1pPr>
          </a:lstStyle>
          <a:p>
            <a:pPr/>
            <a:r>
              <a:t>Examen Unidad 4</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Unidad 4. Orden de las Palabras…"/>
          <p:cNvSpPr txBox="1"/>
          <p:nvPr>
            <p:ph type="title"/>
          </p:nvPr>
        </p:nvSpPr>
        <p:spPr>
          <a:xfrm>
            <a:off x="2362200" y="-444500"/>
            <a:ext cx="10464800" cy="2540000"/>
          </a:xfrm>
          <a:prstGeom prst="rect">
            <a:avLst/>
          </a:prstGeom>
        </p:spPr>
        <p:txBody>
          <a:bodyPr/>
          <a:lstStyle/>
          <a:p>
            <a:pPr algn="r">
              <a:defRPr sz="2700"/>
            </a:pPr>
            <a:r>
              <a:t>Unidad 4. Orden de las Palabras </a:t>
            </a:r>
          </a:p>
          <a:p>
            <a:pPr algn="r">
              <a:defRPr sz="2700"/>
            </a:pPr>
            <a:r>
              <a:t>Lección 3. Pronombres, Verbos y Preposiciones</a:t>
            </a:r>
          </a:p>
        </p:txBody>
      </p:sp>
      <p:sp>
        <p:nvSpPr>
          <p:cNvPr id="161" name="Complejidad del Orden…"/>
          <p:cNvSpPr txBox="1"/>
          <p:nvPr/>
        </p:nvSpPr>
        <p:spPr>
          <a:xfrm>
            <a:off x="1003684" y="2823656"/>
            <a:ext cx="11683473" cy="54276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4700">
                <a:solidFill>
                  <a:srgbClr val="A8E685"/>
                </a:solidFill>
                <a:latin typeface="Chalkduster"/>
                <a:ea typeface="Chalkduster"/>
                <a:cs typeface="Chalkduster"/>
                <a:sym typeface="Chalkduster"/>
              </a:defRPr>
            </a:pPr>
            <a:r>
              <a:t>Complejidad del Orden</a:t>
            </a:r>
          </a:p>
          <a:p>
            <a:pPr lvl="1" marL="920750" indent="-349250" algn="l" defTabSz="457200">
              <a:buSzPct val="43000"/>
              <a:buBlip>
                <a:blip r:embed="rId2"/>
              </a:buBlip>
              <a:defRPr b="0" sz="4700">
                <a:latin typeface="Chalkduster"/>
                <a:ea typeface="Chalkduster"/>
                <a:cs typeface="Chalkduster"/>
                <a:sym typeface="Chalkduster"/>
              </a:defRPr>
            </a:pPr>
            <a:r>
              <a:t> Pronombres sustituyen al sustantivo.</a:t>
            </a:r>
          </a:p>
          <a:p>
            <a:pPr lvl="1" marL="920750" indent="-349250" algn="l" defTabSz="457200">
              <a:buSzPct val="43000"/>
              <a:buBlip>
                <a:blip r:embed="rId2"/>
              </a:buBlip>
              <a:defRPr b="0" sz="4700">
                <a:latin typeface="Chalkduster"/>
                <a:ea typeface="Chalkduster"/>
                <a:cs typeface="Chalkduster"/>
                <a:sym typeface="Chalkduster"/>
              </a:defRPr>
            </a:pPr>
            <a:r>
              <a:t> Verbo señala la acción.</a:t>
            </a:r>
          </a:p>
          <a:p>
            <a:pPr lvl="1" marL="920750" indent="-349250" algn="l" defTabSz="457200">
              <a:buSzPct val="43000"/>
              <a:buBlip>
                <a:blip r:embed="rId2"/>
              </a:buBlip>
              <a:defRPr b="0" sz="4700">
                <a:latin typeface="Chalkduster"/>
                <a:ea typeface="Chalkduster"/>
                <a:cs typeface="Chalkduster"/>
                <a:sym typeface="Chalkduster"/>
              </a:defRPr>
            </a:pPr>
            <a:r>
              <a:t> Preposiciones modifican al sustantivo, adjetivo, verbo y adverbio.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65" name="PRONOMBRES…"/>
          <p:cNvGrpSpPr/>
          <p:nvPr/>
        </p:nvGrpSpPr>
        <p:grpSpPr>
          <a:xfrm>
            <a:off x="345132" y="756787"/>
            <a:ext cx="12568536" cy="8646426"/>
            <a:chOff x="0" y="0"/>
            <a:chExt cx="12568535" cy="8646424"/>
          </a:xfrm>
        </p:grpSpPr>
        <p:sp>
          <p:nvSpPr>
            <p:cNvPr id="164" name="PRONOMBRES…"/>
            <p:cNvSpPr txBox="1"/>
            <p:nvPr/>
          </p:nvSpPr>
          <p:spPr>
            <a:xfrm>
              <a:off x="25400" y="25400"/>
              <a:ext cx="12517736" cy="8595625"/>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algn="l"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PRONOMBRES </a:t>
              </a: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Lucas 1:1-4 (RVC) </a:t>
              </a: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Excelentísimo</a:t>
              </a:r>
              <a:r>
                <a:t> Teófilo: Muchos han tratado ya de relatar en forma ordenada la historia de los sucesos que ciertamente se han cumplido entre nosotros,</a:t>
              </a:r>
              <a:r>
                <a:rPr b="1">
                  <a:latin typeface="Arial"/>
                  <a:ea typeface="Arial"/>
                  <a:cs typeface="Arial"/>
                  <a:sym typeface="Arial"/>
                </a:rPr>
                <a:t> </a:t>
              </a:r>
              <a:r>
                <a:t>tal y como </a:t>
              </a:r>
              <a:r>
                <a:rPr>
                  <a:solidFill>
                    <a:srgbClr val="A8E685"/>
                  </a:solidFill>
                </a:rPr>
                <a:t>nos</a:t>
              </a:r>
              <a:r>
                <a:t> </a:t>
              </a:r>
              <a:r>
                <a:rPr>
                  <a:solidFill>
                    <a:srgbClr val="A8E685"/>
                  </a:solidFill>
                </a:rPr>
                <a:t>los</a:t>
              </a:r>
              <a:r>
                <a:t> enseñaron </a:t>
              </a:r>
              <a:r>
                <a:rPr>
                  <a:solidFill>
                    <a:srgbClr val="A8E685"/>
                  </a:solidFill>
                </a:rPr>
                <a:t>quienes</a:t>
              </a:r>
              <a:r>
                <a:t> desde el principio fueron testigos presenciales y ministros de la palabra. Después de haber investigado todo con sumo cuidado desde su origen, </a:t>
              </a:r>
              <a:r>
                <a:rPr>
                  <a:solidFill>
                    <a:srgbClr val="A8E685"/>
                  </a:solidFill>
                </a:rPr>
                <a:t>me</a:t>
              </a:r>
              <a:r>
                <a:t> ha parecido una buena idea escribír</a:t>
              </a:r>
              <a:r>
                <a:rPr>
                  <a:solidFill>
                    <a:srgbClr val="A8E685"/>
                  </a:solidFill>
                </a:rPr>
                <a:t>telas</a:t>
              </a:r>
              <a:r>
                <a:t> por orden,</a:t>
              </a:r>
              <a:r>
                <a:rPr b="1">
                  <a:latin typeface="Arial"/>
                  <a:ea typeface="Arial"/>
                  <a:cs typeface="Arial"/>
                  <a:sym typeface="Arial"/>
                </a:rPr>
                <a:t> </a:t>
              </a:r>
              <a:r>
                <a:t>para que llegues a conocer bien la verdad de </a:t>
              </a:r>
              <a:r>
                <a:rPr>
                  <a:solidFill>
                    <a:srgbClr val="A8E685"/>
                  </a:solidFill>
                </a:rPr>
                <a:t>lo</a:t>
              </a:r>
              <a:r>
                <a:t> que se </a:t>
              </a:r>
              <a:r>
                <a:rPr>
                  <a:solidFill>
                    <a:srgbClr val="A8E685"/>
                  </a:solidFill>
                </a:rPr>
                <a:t>te</a:t>
              </a:r>
              <a:r>
                <a:t> ha enseñado.</a:t>
              </a:r>
            </a:p>
          </p:txBody>
        </p:sp>
        <p:pic>
          <p:nvPicPr>
            <p:cNvPr id="163" name="PRONOMBRES…" descr="PRONOMBRES…"/>
            <p:cNvPicPr>
              <a:picLocks noChangeAspect="0"/>
            </p:cNvPicPr>
            <p:nvPr/>
          </p:nvPicPr>
          <p:blipFill>
            <a:blip r:embed="rId2">
              <a:extLst/>
            </a:blip>
            <a:stretch>
              <a:fillRect/>
            </a:stretch>
          </p:blipFill>
          <p:spPr>
            <a:xfrm>
              <a:off x="0" y="0"/>
              <a:ext cx="12568536" cy="8646425"/>
            </a:xfrm>
            <a:prstGeom prst="rect">
              <a:avLst/>
            </a:prstGeom>
            <a:effectLst/>
          </p:spPr>
        </p:pic>
      </p:grpSp>
      <p:sp>
        <p:nvSpPr>
          <p:cNvPr id="166" name="Unidad 4. Orden de las Palabras…"/>
          <p:cNvSpPr txBox="1"/>
          <p:nvPr>
            <p:ph type="title"/>
          </p:nvPr>
        </p:nvSpPr>
        <p:spPr>
          <a:xfrm>
            <a:off x="2362200" y="-444500"/>
            <a:ext cx="10464800" cy="2540000"/>
          </a:xfrm>
          <a:prstGeom prst="rect">
            <a:avLst/>
          </a:prstGeom>
        </p:spPr>
        <p:txBody>
          <a:bodyPr/>
          <a:lstStyle/>
          <a:p>
            <a:pPr algn="r">
              <a:defRPr sz="1700"/>
            </a:pPr>
            <a:r>
              <a:t>Unidad 4. Orden de las Palabras </a:t>
            </a:r>
          </a:p>
          <a:p>
            <a:pPr algn="r">
              <a:defRPr sz="1700"/>
            </a:pPr>
            <a:r>
              <a:t>Lección 3. Pronombres, Verbos y Preposiciones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70" name="PRONOMBRES + VERBOS…"/>
          <p:cNvGrpSpPr/>
          <p:nvPr/>
        </p:nvGrpSpPr>
        <p:grpSpPr>
          <a:xfrm>
            <a:off x="345132" y="744087"/>
            <a:ext cx="12568536" cy="8646426"/>
            <a:chOff x="0" y="0"/>
            <a:chExt cx="12568535" cy="8646424"/>
          </a:xfrm>
        </p:grpSpPr>
        <p:sp>
          <p:nvSpPr>
            <p:cNvPr id="169" name="PRONOMBRES + VERBOS…"/>
            <p:cNvSpPr txBox="1"/>
            <p:nvPr/>
          </p:nvSpPr>
          <p:spPr>
            <a:xfrm>
              <a:off x="25400" y="25400"/>
              <a:ext cx="12517736" cy="8595625"/>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algn="l"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rPr>
                  <a:solidFill>
                    <a:srgbClr val="FF7777"/>
                  </a:solidFill>
                </a:rPr>
                <a:t>PRONOMBRES</a:t>
              </a:r>
              <a:r>
                <a:t> + VERBOS </a:t>
              </a: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Lucas 1:1-4 (RVC) </a:t>
              </a: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Exce</a:t>
              </a:r>
              <a:r>
                <a:t>lentísimo Teófilo: Muchos </a:t>
              </a:r>
              <a:r>
                <a:rPr>
                  <a:solidFill>
                    <a:srgbClr val="A8E685"/>
                  </a:solidFill>
                </a:rPr>
                <a:t>han tratado</a:t>
              </a:r>
              <a:r>
                <a:t> ya de </a:t>
              </a:r>
              <a:r>
                <a:rPr>
                  <a:solidFill>
                    <a:srgbClr val="A8E685"/>
                  </a:solidFill>
                </a:rPr>
                <a:t>relatar </a:t>
              </a:r>
              <a:r>
                <a:t>en forma ordenada la historia de los sucesos que ciertamente </a:t>
              </a:r>
              <a:r>
                <a:rPr>
                  <a:solidFill>
                    <a:srgbClr val="A8E685"/>
                  </a:solidFill>
                </a:rPr>
                <a:t>se han cumplido</a:t>
              </a:r>
              <a:r>
                <a:t> entre nosotros,</a:t>
              </a:r>
              <a:r>
                <a:rPr b="1">
                  <a:latin typeface="Arial"/>
                  <a:ea typeface="Arial"/>
                  <a:cs typeface="Arial"/>
                  <a:sym typeface="Arial"/>
                </a:rPr>
                <a:t> </a:t>
              </a:r>
              <a:r>
                <a:t>tal y como </a:t>
              </a:r>
              <a:r>
                <a:rPr>
                  <a:solidFill>
                    <a:srgbClr val="FF7777"/>
                  </a:solidFill>
                </a:rPr>
                <a:t>nos</a:t>
              </a:r>
              <a:r>
                <a:t> </a:t>
              </a:r>
              <a:r>
                <a:rPr>
                  <a:solidFill>
                    <a:srgbClr val="FF7777"/>
                  </a:solidFill>
                </a:rPr>
                <a:t>los</a:t>
              </a:r>
              <a:r>
                <a:t> </a:t>
              </a:r>
              <a:r>
                <a:rPr>
                  <a:solidFill>
                    <a:srgbClr val="A8E685"/>
                  </a:solidFill>
                </a:rPr>
                <a:t>enseñaron</a:t>
              </a:r>
              <a:r>
                <a:t> </a:t>
              </a:r>
              <a:r>
                <a:rPr>
                  <a:solidFill>
                    <a:srgbClr val="FF7777"/>
                  </a:solidFill>
                </a:rPr>
                <a:t>quienes </a:t>
              </a:r>
              <a:r>
                <a:t>desde el principio </a:t>
              </a:r>
              <a:r>
                <a:rPr>
                  <a:solidFill>
                    <a:srgbClr val="A8E685"/>
                  </a:solidFill>
                </a:rPr>
                <a:t>fueron</a:t>
              </a:r>
              <a:r>
                <a:t> testigos presenciales y ministros de la palabra. Después de </a:t>
              </a:r>
              <a:r>
                <a:rPr>
                  <a:solidFill>
                    <a:srgbClr val="A8E685"/>
                  </a:solidFill>
                </a:rPr>
                <a:t>haber investigado</a:t>
              </a:r>
              <a:r>
                <a:t> todo con sumo cuidado desde su origen, </a:t>
              </a:r>
              <a:r>
                <a:rPr>
                  <a:solidFill>
                    <a:srgbClr val="FF7777"/>
                  </a:solidFill>
                </a:rPr>
                <a:t>me</a:t>
              </a:r>
              <a:r>
                <a:rPr>
                  <a:solidFill>
                    <a:srgbClr val="A8E685"/>
                  </a:solidFill>
                </a:rPr>
                <a:t> ha parecido</a:t>
              </a:r>
              <a:r>
                <a:t> una buena idea </a:t>
              </a:r>
              <a:r>
                <a:rPr>
                  <a:solidFill>
                    <a:srgbClr val="A8E685"/>
                  </a:solidFill>
                </a:rPr>
                <a:t>escribír</a:t>
              </a:r>
              <a:r>
                <a:rPr>
                  <a:solidFill>
                    <a:srgbClr val="FF7777"/>
                  </a:solidFill>
                </a:rPr>
                <a:t>telas</a:t>
              </a:r>
              <a:r>
                <a:t> por orden,</a:t>
              </a:r>
              <a:r>
                <a:rPr b="1">
                  <a:latin typeface="Arial"/>
                  <a:ea typeface="Arial"/>
                  <a:cs typeface="Arial"/>
                  <a:sym typeface="Arial"/>
                </a:rPr>
                <a:t> </a:t>
              </a:r>
              <a:r>
                <a:t>para que </a:t>
              </a:r>
              <a:r>
                <a:rPr>
                  <a:solidFill>
                    <a:srgbClr val="A8E685"/>
                  </a:solidFill>
                </a:rPr>
                <a:t>llegues</a:t>
              </a:r>
              <a:r>
                <a:t> a </a:t>
              </a:r>
              <a:r>
                <a:rPr>
                  <a:solidFill>
                    <a:srgbClr val="A8E685"/>
                  </a:solidFill>
                </a:rPr>
                <a:t>conocer</a:t>
              </a:r>
              <a:r>
                <a:t> bien la verdad de </a:t>
              </a:r>
              <a:r>
                <a:rPr>
                  <a:solidFill>
                    <a:srgbClr val="FF7777"/>
                  </a:solidFill>
                </a:rPr>
                <a:t>lo</a:t>
              </a:r>
              <a:r>
                <a:t> que </a:t>
              </a:r>
              <a:r>
                <a:rPr>
                  <a:solidFill>
                    <a:srgbClr val="A8E685"/>
                  </a:solidFill>
                </a:rPr>
                <a:t>se </a:t>
              </a:r>
              <a:r>
                <a:rPr>
                  <a:solidFill>
                    <a:srgbClr val="FF7777"/>
                  </a:solidFill>
                </a:rPr>
                <a:t>te</a:t>
              </a:r>
              <a:r>
                <a:rPr>
                  <a:solidFill>
                    <a:srgbClr val="A8E685"/>
                  </a:solidFill>
                </a:rPr>
                <a:t> ha enseñado</a:t>
              </a:r>
              <a:r>
                <a:t>.</a:t>
              </a:r>
            </a:p>
          </p:txBody>
        </p:sp>
        <p:pic>
          <p:nvPicPr>
            <p:cNvPr id="168" name="PRONOMBRES + VERBOS…" descr="PRONOMBRES + VERBOS…"/>
            <p:cNvPicPr>
              <a:picLocks noChangeAspect="0"/>
            </p:cNvPicPr>
            <p:nvPr/>
          </p:nvPicPr>
          <p:blipFill>
            <a:blip r:embed="rId2">
              <a:extLst/>
            </a:blip>
            <a:stretch>
              <a:fillRect/>
            </a:stretch>
          </p:blipFill>
          <p:spPr>
            <a:xfrm>
              <a:off x="0" y="0"/>
              <a:ext cx="12568536" cy="8646425"/>
            </a:xfrm>
            <a:prstGeom prst="rect">
              <a:avLst/>
            </a:prstGeom>
            <a:effectLst/>
          </p:spPr>
        </p:pic>
      </p:grpSp>
      <p:sp>
        <p:nvSpPr>
          <p:cNvPr id="171" name="Unidad 4. Orden de las Palabras…"/>
          <p:cNvSpPr txBox="1"/>
          <p:nvPr>
            <p:ph type="title"/>
          </p:nvPr>
        </p:nvSpPr>
        <p:spPr>
          <a:xfrm>
            <a:off x="2476500" y="-914400"/>
            <a:ext cx="10464800" cy="2540000"/>
          </a:xfrm>
          <a:prstGeom prst="rect">
            <a:avLst/>
          </a:prstGeom>
        </p:spPr>
        <p:txBody>
          <a:bodyPr/>
          <a:lstStyle/>
          <a:p>
            <a:pPr algn="r">
              <a:defRPr sz="1700"/>
            </a:pPr>
            <a:r>
              <a:t>Unidad 4. Orden de las Palabras </a:t>
            </a:r>
          </a:p>
          <a:p>
            <a:pPr algn="r">
              <a:defRPr sz="1700"/>
            </a:pPr>
            <a:r>
              <a:t>Lección 3. Pronombres, Verbos y Preposiciones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75" name="PRONOMBRES…"/>
          <p:cNvGrpSpPr/>
          <p:nvPr/>
        </p:nvGrpSpPr>
        <p:grpSpPr>
          <a:xfrm>
            <a:off x="332432" y="564688"/>
            <a:ext cx="12568536" cy="8903624"/>
            <a:chOff x="0" y="0"/>
            <a:chExt cx="12568535" cy="8903623"/>
          </a:xfrm>
        </p:grpSpPr>
        <p:sp>
          <p:nvSpPr>
            <p:cNvPr id="174" name="PRONOMBRES…"/>
            <p:cNvSpPr txBox="1"/>
            <p:nvPr/>
          </p:nvSpPr>
          <p:spPr>
            <a:xfrm>
              <a:off x="25400" y="25399"/>
              <a:ext cx="12517736" cy="8852825"/>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algn="l"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rPr>
                  <a:solidFill>
                    <a:srgbClr val="FF7777"/>
                  </a:solidFill>
                </a:rPr>
                <a:t>PRONOMBRES</a:t>
              </a:r>
              <a:r>
                <a:t> </a:t>
              </a:r>
            </a:p>
            <a:p>
              <a:pPr lvl="1" marL="1079500" indent="-508000" algn="l" defTabSz="457200">
                <a:buSzPct val="100000"/>
                <a:buChar char="+"/>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VERBOS</a:t>
              </a:r>
            </a:p>
            <a:p>
              <a:pPr lvl="1" marL="1079500" indent="-508000" algn="l" defTabSz="457200">
                <a:buSzPct val="100000"/>
                <a:buChar char="+"/>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rPr>
                  <a:solidFill>
                    <a:srgbClr val="E8BB25"/>
                  </a:solidFill>
                </a:rPr>
                <a:t>PREPOSICIONES</a:t>
              </a:r>
              <a:r>
                <a:t> </a:t>
              </a:r>
            </a:p>
            <a:p>
              <a:pPr lvl="1" algn="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Lucas 1:1-4 (RVC) </a:t>
              </a: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Exce</a:t>
              </a:r>
              <a:r>
                <a:t>lentísimo Teófilo: Muchos </a:t>
              </a:r>
              <a:r>
                <a:rPr>
                  <a:solidFill>
                    <a:srgbClr val="A8E685"/>
                  </a:solidFill>
                </a:rPr>
                <a:t>han tratado</a:t>
              </a:r>
              <a:r>
                <a:t> ya </a:t>
              </a:r>
              <a:r>
                <a:rPr>
                  <a:solidFill>
                    <a:srgbClr val="E8BB25"/>
                  </a:solidFill>
                </a:rPr>
                <a:t>de</a:t>
              </a:r>
              <a:r>
                <a:t> </a:t>
              </a:r>
              <a:r>
                <a:rPr>
                  <a:solidFill>
                    <a:srgbClr val="A8E685"/>
                  </a:solidFill>
                </a:rPr>
                <a:t>relatar </a:t>
              </a:r>
              <a:r>
                <a:rPr>
                  <a:solidFill>
                    <a:srgbClr val="E8BB25"/>
                  </a:solidFill>
                </a:rPr>
                <a:t>en</a:t>
              </a:r>
              <a:r>
                <a:t> forma ordenada la historia </a:t>
              </a:r>
              <a:r>
                <a:rPr>
                  <a:solidFill>
                    <a:srgbClr val="E8BB25"/>
                  </a:solidFill>
                </a:rPr>
                <a:t>de</a:t>
              </a:r>
              <a:r>
                <a:t> los sucesos que ciertamente </a:t>
              </a:r>
              <a:r>
                <a:rPr>
                  <a:solidFill>
                    <a:srgbClr val="A8E685"/>
                  </a:solidFill>
                </a:rPr>
                <a:t>se han cumplido</a:t>
              </a:r>
              <a:r>
                <a:t> </a:t>
              </a:r>
              <a:r>
                <a:rPr>
                  <a:solidFill>
                    <a:srgbClr val="E8BB25"/>
                  </a:solidFill>
                </a:rPr>
                <a:t>entre</a:t>
              </a:r>
              <a:r>
                <a:t> nosotros,</a:t>
              </a:r>
              <a:r>
                <a:rPr b="1">
                  <a:latin typeface="Arial"/>
                  <a:ea typeface="Arial"/>
                  <a:cs typeface="Arial"/>
                  <a:sym typeface="Arial"/>
                </a:rPr>
                <a:t> </a:t>
              </a:r>
              <a:r>
                <a:t>tal y como nos </a:t>
              </a:r>
              <a:r>
                <a:rPr>
                  <a:solidFill>
                    <a:srgbClr val="FF7777"/>
                  </a:solidFill>
                </a:rPr>
                <a:t>los</a:t>
              </a:r>
              <a:r>
                <a:t> </a:t>
              </a:r>
              <a:r>
                <a:rPr>
                  <a:solidFill>
                    <a:srgbClr val="A8E685"/>
                  </a:solidFill>
                </a:rPr>
                <a:t>enseñaron</a:t>
              </a:r>
              <a:r>
                <a:t> </a:t>
              </a:r>
              <a:r>
                <a:rPr>
                  <a:solidFill>
                    <a:srgbClr val="FF7777"/>
                  </a:solidFill>
                </a:rPr>
                <a:t>quienes </a:t>
              </a:r>
              <a:r>
                <a:rPr>
                  <a:solidFill>
                    <a:srgbClr val="E8BB25"/>
                  </a:solidFill>
                </a:rPr>
                <a:t>desde</a:t>
              </a:r>
              <a:r>
                <a:t> el principio </a:t>
              </a:r>
              <a:r>
                <a:rPr>
                  <a:solidFill>
                    <a:srgbClr val="A8E685"/>
                  </a:solidFill>
                </a:rPr>
                <a:t>fueron</a:t>
              </a:r>
              <a:r>
                <a:t> testigos presenciales y ministros </a:t>
              </a:r>
              <a:r>
                <a:rPr>
                  <a:solidFill>
                    <a:srgbClr val="E8BB25"/>
                  </a:solidFill>
                </a:rPr>
                <a:t>de</a:t>
              </a:r>
              <a:r>
                <a:t> la palabra. Después </a:t>
              </a:r>
              <a:r>
                <a:rPr>
                  <a:solidFill>
                    <a:srgbClr val="E8BB25"/>
                  </a:solidFill>
                </a:rPr>
                <a:t>de </a:t>
              </a:r>
              <a:r>
                <a:rPr>
                  <a:solidFill>
                    <a:srgbClr val="A8E685"/>
                  </a:solidFill>
                </a:rPr>
                <a:t>haber investigado</a:t>
              </a:r>
              <a:r>
                <a:t> todo </a:t>
              </a:r>
              <a:r>
                <a:rPr>
                  <a:solidFill>
                    <a:srgbClr val="E8BB25"/>
                  </a:solidFill>
                </a:rPr>
                <a:t>con </a:t>
              </a:r>
              <a:r>
                <a:t>sumo cuidado </a:t>
              </a:r>
              <a:r>
                <a:rPr>
                  <a:solidFill>
                    <a:srgbClr val="E8BB25"/>
                  </a:solidFill>
                </a:rPr>
                <a:t>desde</a:t>
              </a:r>
              <a:r>
                <a:t> su origen, </a:t>
              </a:r>
              <a:r>
                <a:rPr>
                  <a:solidFill>
                    <a:srgbClr val="FF7777"/>
                  </a:solidFill>
                </a:rPr>
                <a:t>me</a:t>
              </a:r>
              <a:r>
                <a:rPr>
                  <a:solidFill>
                    <a:srgbClr val="A8E685"/>
                  </a:solidFill>
                </a:rPr>
                <a:t> ha parecido</a:t>
              </a:r>
              <a:r>
                <a:t> una buena idea </a:t>
              </a:r>
              <a:r>
                <a:rPr>
                  <a:solidFill>
                    <a:srgbClr val="A8E685"/>
                  </a:solidFill>
                </a:rPr>
                <a:t>escribír</a:t>
              </a:r>
              <a:r>
                <a:rPr>
                  <a:solidFill>
                    <a:srgbClr val="FF7777"/>
                  </a:solidFill>
                </a:rPr>
                <a:t>telas</a:t>
              </a:r>
              <a:r>
                <a:t> </a:t>
              </a:r>
              <a:r>
                <a:rPr>
                  <a:solidFill>
                    <a:srgbClr val="E8BB25"/>
                  </a:solidFill>
                </a:rPr>
                <a:t>por</a:t>
              </a:r>
              <a:r>
                <a:t> orden,</a:t>
              </a:r>
              <a:r>
                <a:rPr b="1">
                  <a:latin typeface="Arial"/>
                  <a:ea typeface="Arial"/>
                  <a:cs typeface="Arial"/>
                  <a:sym typeface="Arial"/>
                </a:rPr>
                <a:t> </a:t>
              </a:r>
              <a:r>
                <a:rPr>
                  <a:solidFill>
                    <a:srgbClr val="E8BB25"/>
                  </a:solidFill>
                </a:rPr>
                <a:t>para</a:t>
              </a:r>
              <a:r>
                <a:t> que </a:t>
              </a:r>
              <a:r>
                <a:rPr>
                  <a:solidFill>
                    <a:srgbClr val="A8E685"/>
                  </a:solidFill>
                </a:rPr>
                <a:t>llegues</a:t>
              </a:r>
              <a:r>
                <a:t> </a:t>
              </a:r>
              <a:r>
                <a:rPr>
                  <a:solidFill>
                    <a:srgbClr val="E8BB25"/>
                  </a:solidFill>
                </a:rPr>
                <a:t>a</a:t>
              </a:r>
              <a:r>
                <a:t> </a:t>
              </a:r>
              <a:r>
                <a:rPr>
                  <a:solidFill>
                    <a:srgbClr val="A8E685"/>
                  </a:solidFill>
                </a:rPr>
                <a:t>conocer</a:t>
              </a:r>
              <a:r>
                <a:t> bien la verdad </a:t>
              </a:r>
              <a:r>
                <a:rPr>
                  <a:solidFill>
                    <a:srgbClr val="E8BB25"/>
                  </a:solidFill>
                </a:rPr>
                <a:t>de</a:t>
              </a:r>
              <a:r>
                <a:t> </a:t>
              </a:r>
              <a:r>
                <a:rPr>
                  <a:solidFill>
                    <a:srgbClr val="FF7777"/>
                  </a:solidFill>
                </a:rPr>
                <a:t>lo</a:t>
              </a:r>
              <a:r>
                <a:t> que </a:t>
              </a:r>
              <a:r>
                <a:rPr>
                  <a:solidFill>
                    <a:srgbClr val="A8E685"/>
                  </a:solidFill>
                </a:rPr>
                <a:t>se </a:t>
              </a:r>
              <a:r>
                <a:rPr>
                  <a:solidFill>
                    <a:srgbClr val="FF7777"/>
                  </a:solidFill>
                </a:rPr>
                <a:t>te</a:t>
              </a:r>
              <a:r>
                <a:rPr>
                  <a:solidFill>
                    <a:srgbClr val="A8E685"/>
                  </a:solidFill>
                </a:rPr>
                <a:t> ha enseñado</a:t>
              </a:r>
              <a:r>
                <a:t>.</a:t>
              </a:r>
            </a:p>
          </p:txBody>
        </p:sp>
        <p:pic>
          <p:nvPicPr>
            <p:cNvPr id="173" name="PRONOMBRES…" descr="PRONOMBRES…"/>
            <p:cNvPicPr>
              <a:picLocks noChangeAspect="0"/>
            </p:cNvPicPr>
            <p:nvPr/>
          </p:nvPicPr>
          <p:blipFill>
            <a:blip r:embed="rId2">
              <a:extLst/>
            </a:blip>
            <a:stretch>
              <a:fillRect/>
            </a:stretch>
          </p:blipFill>
          <p:spPr>
            <a:xfrm>
              <a:off x="0" y="-1"/>
              <a:ext cx="12568536" cy="8903625"/>
            </a:xfrm>
            <a:prstGeom prst="rect">
              <a:avLst/>
            </a:prstGeom>
            <a:effectLst/>
          </p:spPr>
        </p:pic>
      </p:grpSp>
      <p:sp>
        <p:nvSpPr>
          <p:cNvPr id="176" name="Unidad 4. Orden de las Palabras…"/>
          <p:cNvSpPr txBox="1"/>
          <p:nvPr>
            <p:ph type="title"/>
          </p:nvPr>
        </p:nvSpPr>
        <p:spPr>
          <a:xfrm>
            <a:off x="2438400" y="-889000"/>
            <a:ext cx="10464800" cy="2540000"/>
          </a:xfrm>
          <a:prstGeom prst="rect">
            <a:avLst/>
          </a:prstGeom>
        </p:spPr>
        <p:txBody>
          <a:bodyPr/>
          <a:lstStyle/>
          <a:p>
            <a:pPr algn="r">
              <a:defRPr sz="1700"/>
            </a:pPr>
            <a:r>
              <a:t>Unidad 4. Orden de las Palabras </a:t>
            </a:r>
          </a:p>
          <a:p>
            <a:pPr algn="r">
              <a:defRPr sz="1700"/>
            </a:pPr>
            <a:r>
              <a:t>Lección 3. Pronombres, Verbos y Preposiciones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80" name="sustantivos, pronombres, adjetivos, verbos y adverbios…"/>
          <p:cNvGrpSpPr/>
          <p:nvPr/>
        </p:nvGrpSpPr>
        <p:grpSpPr>
          <a:xfrm>
            <a:off x="2567632" y="1271094"/>
            <a:ext cx="8290521" cy="6906612"/>
            <a:chOff x="0" y="0"/>
            <a:chExt cx="8290520" cy="6906610"/>
          </a:xfrm>
        </p:grpSpPr>
        <p:sp>
          <p:nvSpPr>
            <p:cNvPr id="179" name="sustantivos, pronombres, adjetivos, verbos y adverbios…"/>
            <p:cNvSpPr txBox="1"/>
            <p:nvPr/>
          </p:nvSpPr>
          <p:spPr>
            <a:xfrm>
              <a:off x="25400" y="25399"/>
              <a:ext cx="8239721" cy="6855812"/>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algn="l"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a:p>
              <a:pPr lvl="1"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rPr>
                  <a:solidFill>
                    <a:srgbClr val="FF7777"/>
                  </a:solidFill>
                </a:rPr>
                <a:t>sustantivos, pronombres, adjetivos, verbos y adverbios </a:t>
              </a:r>
            </a:p>
            <a:p>
              <a:pPr algn="l"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a:p>
              <a:pPr defTabSz="457200">
                <a:defRPr b="0" sz="7200">
                  <a:solidFill>
                    <a:srgbClr val="1178CA"/>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ANTECEDENTE</a:t>
              </a:r>
            </a:p>
            <a:p>
              <a:pPr defTabSz="457200">
                <a:defRPr b="0" sz="7200">
                  <a:solidFill>
                    <a:srgbClr val="1178CA"/>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de las </a:t>
              </a:r>
            </a:p>
            <a:p>
              <a:pPr defTabSz="457200">
                <a:defRPr b="0" sz="7200">
                  <a:solidFill>
                    <a:srgbClr val="1178CA"/>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rPr>
                  <a:solidFill>
                    <a:srgbClr val="E8BB25"/>
                  </a:solidFill>
                </a:rPr>
                <a:t>PREPOSICIONES</a:t>
              </a:r>
              <a:endParaRPr>
                <a:solidFill>
                  <a:srgbClr val="E8BB25"/>
                </a:solidFill>
              </a:endParaRPr>
            </a:p>
            <a:p>
              <a:pPr algn="l"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pic>
          <p:nvPicPr>
            <p:cNvPr id="178" name="sustantivos, pronombres, adjetivos, verbos y adverbios…" descr="sustantivos, pronombres, adjetivos, verbos y adverbios…"/>
            <p:cNvPicPr>
              <a:picLocks noChangeAspect="0"/>
            </p:cNvPicPr>
            <p:nvPr/>
          </p:nvPicPr>
          <p:blipFill>
            <a:blip r:embed="rId2">
              <a:extLst/>
            </a:blip>
            <a:stretch>
              <a:fillRect/>
            </a:stretch>
          </p:blipFill>
          <p:spPr>
            <a:xfrm>
              <a:off x="0" y="-1"/>
              <a:ext cx="8290521" cy="6906612"/>
            </a:xfrm>
            <a:prstGeom prst="rect">
              <a:avLst/>
            </a:prstGeom>
            <a:effectLst/>
          </p:spPr>
        </p:pic>
      </p:grpSp>
      <p:sp>
        <p:nvSpPr>
          <p:cNvPr id="181" name="Unidad 4. Orden de las Palabras…"/>
          <p:cNvSpPr txBox="1"/>
          <p:nvPr>
            <p:ph type="title"/>
          </p:nvPr>
        </p:nvSpPr>
        <p:spPr>
          <a:xfrm>
            <a:off x="2413000" y="-825500"/>
            <a:ext cx="10464800" cy="2540000"/>
          </a:xfrm>
          <a:prstGeom prst="rect">
            <a:avLst/>
          </a:prstGeom>
        </p:spPr>
        <p:txBody>
          <a:bodyPr/>
          <a:lstStyle/>
          <a:p>
            <a:pPr algn="r">
              <a:defRPr sz="1700"/>
            </a:pPr>
            <a:r>
              <a:t>Unidad 4. Orden de las Palabras </a:t>
            </a:r>
          </a:p>
          <a:p>
            <a:pPr algn="r">
              <a:defRPr sz="1700"/>
            </a:pPr>
            <a:r>
              <a:t>Lección 3. Pronombres, Verbos y Preposiciones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85" name="COMPLEJIDAD…"/>
          <p:cNvGrpSpPr/>
          <p:nvPr/>
        </p:nvGrpSpPr>
        <p:grpSpPr>
          <a:xfrm>
            <a:off x="197395" y="-81035"/>
            <a:ext cx="12610010" cy="9915670"/>
            <a:chOff x="0" y="0"/>
            <a:chExt cx="12610009" cy="9915669"/>
          </a:xfrm>
        </p:grpSpPr>
        <p:sp>
          <p:nvSpPr>
            <p:cNvPr id="184" name="COMPLEJIDAD…"/>
            <p:cNvSpPr txBox="1"/>
            <p:nvPr/>
          </p:nvSpPr>
          <p:spPr>
            <a:xfrm>
              <a:off x="25400" y="25399"/>
              <a:ext cx="12559209" cy="9864870"/>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algn="l" defTabSz="457200">
                <a:defRPr b="0" sz="3200">
                  <a:solidFill>
                    <a:srgbClr val="E8BB2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COMPLEJIDAD</a:t>
              </a:r>
            </a:p>
            <a:p>
              <a:pPr lvl="2" algn="l" defTabSz="457200">
                <a:defRPr b="0" sz="1600">
                  <a:latin typeface="Chalkduster"/>
                  <a:ea typeface="Chalkduster"/>
                  <a:cs typeface="Chalkduster"/>
                  <a:sym typeface="Chalkduster"/>
                </a:defRPr>
              </a:pPr>
            </a:p>
            <a:p>
              <a:pPr lvl="2" algn="l" defTabSz="457200">
                <a:defRPr b="0" sz="1800">
                  <a:solidFill>
                    <a:srgbClr val="71B0E2"/>
                  </a:solidFill>
                  <a:latin typeface="Chalkduster"/>
                  <a:ea typeface="Chalkduster"/>
                  <a:cs typeface="Chalkduster"/>
                  <a:sym typeface="Chalkduster"/>
                </a:defRPr>
              </a:pPr>
              <a:r>
                <a:t>Ej.: </a:t>
              </a:r>
              <a:r>
                <a:t>El uniformado no contaba</a:t>
              </a:r>
              <a:r>
                <a:t> </a:t>
              </a:r>
              <a:r>
                <a:rPr>
                  <a:solidFill>
                    <a:srgbClr val="E8BB25"/>
                  </a:solidFill>
                </a:rPr>
                <a:t>de</a:t>
              </a:r>
              <a:r>
                <a:t> </a:t>
              </a:r>
              <a:r>
                <a:t>la orden de allanamiento </a:t>
              </a:r>
            </a:p>
            <a:p>
              <a:pPr lvl="2" algn="l" defTabSz="457200">
                <a:defRPr b="0" sz="1800">
                  <a:latin typeface="Chalkduster"/>
                  <a:ea typeface="Chalkduster"/>
                  <a:cs typeface="Chalkduster"/>
                  <a:sym typeface="Chalkduster"/>
                </a:defRPr>
              </a:pPr>
              <a:r>
                <a:t>El uso de esta preposición es incorrecto porque el verbo “contar” rige la preposición “con”.</a:t>
              </a:r>
            </a:p>
            <a:p>
              <a:pPr lvl="1" algn="l" defTabSz="457200">
                <a:defRPr b="0" sz="1800">
                  <a:latin typeface="Chalkduster"/>
                  <a:ea typeface="Chalkduster"/>
                  <a:cs typeface="Chalkduster"/>
                  <a:sym typeface="Chalkduster"/>
                </a:defRPr>
              </a:pPr>
            </a:p>
            <a:p>
              <a:pPr lvl="1" algn="l" defTabSz="457200">
                <a:defRPr b="0" sz="1800">
                  <a:solidFill>
                    <a:srgbClr val="E8BB25"/>
                  </a:solidFill>
                  <a:latin typeface="Chalkduster"/>
                  <a:ea typeface="Chalkduster"/>
                  <a:cs typeface="Chalkduster"/>
                  <a:sym typeface="Chalkduster"/>
                </a:defRPr>
              </a:pPr>
              <a:r>
                <a:t>En términos generales, las preposiciones </a:t>
              </a:r>
            </a:p>
            <a:p>
              <a:pPr lvl="1" marL="841375" indent="-269875" algn="l" defTabSz="457200">
                <a:buSzPct val="43000"/>
                <a:buBlip>
                  <a:blip r:embed="rId2"/>
                </a:buBlip>
                <a:defRPr b="0" sz="1800">
                  <a:latin typeface="Chalkduster"/>
                  <a:ea typeface="Chalkduster"/>
                  <a:cs typeface="Chalkduster"/>
                  <a:sym typeface="Chalkduster"/>
                </a:defRPr>
              </a:pPr>
              <a:r>
                <a:t>a, contra, de, desde, hacia, hasta, para y por </a:t>
              </a:r>
              <a:r>
                <a:rPr u="sng"/>
                <a:t>INDICAN MOVIMIENTO FIGURADO O FÍSICO</a:t>
              </a:r>
              <a:r>
                <a:t>. </a:t>
              </a:r>
            </a:p>
            <a:p>
              <a:pPr lvl="1" marL="841375" indent="-269875" algn="l" defTabSz="457200">
                <a:buSzPct val="43000"/>
                <a:buBlip>
                  <a:blip r:embed="rId2"/>
                </a:buBlip>
                <a:defRPr b="0" sz="1800">
                  <a:latin typeface="Chalkduster"/>
                  <a:ea typeface="Chalkduster"/>
                  <a:cs typeface="Chalkduster"/>
                  <a:sym typeface="Chalkduster"/>
                </a:defRPr>
              </a:pPr>
              <a:r>
                <a:t>ante, bajo, con, en, entre, sin, sobre y tras </a:t>
              </a:r>
              <a:r>
                <a:rPr u="sng"/>
                <a:t>INDICAN NOCIONES ESTÁTICAS O DINÁMICAS.</a:t>
              </a:r>
              <a:endParaRPr u="sng"/>
            </a:p>
            <a:p>
              <a:pPr lvl="1" marL="841375" indent="-269875" algn="l" defTabSz="457200">
                <a:buSzPct val="43000"/>
                <a:buBlip>
                  <a:blip r:embed="rId2"/>
                </a:buBlip>
                <a:defRPr b="0" sz="1800">
                  <a:latin typeface="Chalkduster"/>
                  <a:ea typeface="Chalkduster"/>
                  <a:cs typeface="Chalkduster"/>
                  <a:sym typeface="Chalkduster"/>
                </a:defRPr>
              </a:pPr>
              <a:r>
                <a:t>cabe y so, que significa ‘bajo’, </a:t>
              </a:r>
              <a:r>
                <a:rPr u="sng"/>
                <a:t>ESTÁN EN DESUSO</a:t>
              </a:r>
              <a:r>
                <a:t>.</a:t>
              </a:r>
            </a:p>
            <a:p>
              <a:pPr lvl="1" marL="841375" indent="-269875" algn="l" defTabSz="457200">
                <a:buSzPct val="43000"/>
                <a:buBlip>
                  <a:blip r:embed="rId2"/>
                </a:buBlip>
                <a:defRPr b="0" sz="1800">
                  <a:latin typeface="Chalkduster"/>
                  <a:ea typeface="Chalkduster"/>
                  <a:cs typeface="Chalkduster"/>
                  <a:sym typeface="Chalkduster"/>
                </a:defRPr>
              </a:pPr>
            </a:p>
            <a:p>
              <a:pPr lvl="1" algn="l" defTabSz="457200">
                <a:defRPr b="0" sz="1800" u="sng">
                  <a:solidFill>
                    <a:srgbClr val="E8BB25"/>
                  </a:solidFill>
                  <a:latin typeface="Chalkduster"/>
                  <a:ea typeface="Chalkduster"/>
                  <a:cs typeface="Chalkduster"/>
                  <a:sym typeface="Chalkduster"/>
                </a:defRPr>
              </a:pPr>
              <a:r>
                <a:t>Uso de las preposiciones</a:t>
              </a:r>
              <a:r>
                <a:rPr u="none"/>
                <a:t>:</a:t>
              </a:r>
              <a:endParaRPr u="none"/>
            </a:p>
            <a:p>
              <a:pPr lvl="1" algn="l" defTabSz="457200">
                <a:defRPr b="0" sz="1800">
                  <a:latin typeface="Chalkduster"/>
                  <a:ea typeface="Chalkduster"/>
                  <a:cs typeface="Chalkduster"/>
                  <a:sym typeface="Chalkduster"/>
                </a:defRPr>
              </a:pPr>
              <a:r>
                <a:t>Se considera incorrecto el uso de más de una preposición con el mismo complemento, a pesar de que su empleo habitual en el lenguaje hablado es muy difícil de desterrar. </a:t>
              </a:r>
            </a:p>
            <a:p>
              <a:pPr lvl="3" algn="l" defTabSz="457200">
                <a:defRPr b="0" sz="1800">
                  <a:solidFill>
                    <a:srgbClr val="71B0E2"/>
                  </a:solidFill>
                  <a:latin typeface="Chalkduster"/>
                  <a:ea typeface="Chalkduster"/>
                  <a:cs typeface="Chalkduster"/>
                  <a:sym typeface="Chalkduster"/>
                </a:defRPr>
              </a:pPr>
              <a:r>
                <a:t>Ej.: </a:t>
              </a:r>
            </a:p>
            <a:p>
              <a:pPr lvl="3" algn="l" defTabSz="457200">
                <a:defRPr b="0" sz="1800">
                  <a:solidFill>
                    <a:srgbClr val="71B0E2"/>
                  </a:solidFill>
                  <a:latin typeface="Chalkduster"/>
                  <a:ea typeface="Chalkduster"/>
                  <a:cs typeface="Chalkduster"/>
                  <a:sym typeface="Chalkduster"/>
                </a:defRPr>
              </a:pPr>
              <a:r>
                <a:t>Se prepararon cafés </a:t>
              </a:r>
              <a:r>
                <a:rPr>
                  <a:solidFill>
                    <a:srgbClr val="E8BB25"/>
                  </a:solidFill>
                </a:rPr>
                <a:t>con</a:t>
              </a:r>
              <a:r>
                <a:t> o </a:t>
              </a:r>
              <a:r>
                <a:rPr>
                  <a:solidFill>
                    <a:srgbClr val="E8BB25"/>
                  </a:solidFill>
                </a:rPr>
                <a:t>sin </a:t>
              </a:r>
              <a:r>
                <a:t>azúcar (INCORRECTO)</a:t>
              </a:r>
            </a:p>
            <a:p>
              <a:pPr lvl="3" algn="l" defTabSz="457200">
                <a:defRPr b="0" sz="1800">
                  <a:solidFill>
                    <a:srgbClr val="71B0E2"/>
                  </a:solidFill>
                  <a:latin typeface="Chalkduster"/>
                  <a:ea typeface="Chalkduster"/>
                  <a:cs typeface="Chalkduster"/>
                  <a:sym typeface="Chalkduster"/>
                </a:defRPr>
              </a:pPr>
              <a:r>
                <a:t>Se prepararon cafés </a:t>
              </a:r>
              <a:r>
                <a:rPr>
                  <a:solidFill>
                    <a:srgbClr val="E8BB25"/>
                  </a:solidFill>
                </a:rPr>
                <a:t>con</a:t>
              </a:r>
              <a:r>
                <a:t> azúcar o </a:t>
              </a:r>
              <a:r>
                <a:rPr>
                  <a:solidFill>
                    <a:srgbClr val="E8BB25"/>
                  </a:solidFill>
                </a:rPr>
                <a:t>sin</a:t>
              </a:r>
              <a:r>
                <a:t> ella.  (CORRECTO</a:t>
              </a:r>
            </a:p>
            <a:p>
              <a:pPr lvl="1" algn="l" defTabSz="457200">
                <a:defRPr b="0" sz="1800">
                  <a:latin typeface="Chalkduster"/>
                  <a:ea typeface="Chalkduster"/>
                  <a:cs typeface="Chalkduster"/>
                  <a:sym typeface="Chalkduster"/>
                </a:defRPr>
              </a:pPr>
            </a:p>
            <a:p>
              <a:pPr lvl="1" algn="l" defTabSz="457200">
                <a:defRPr b="0" sz="1800">
                  <a:latin typeface="Chalkduster"/>
                  <a:ea typeface="Chalkduster"/>
                  <a:cs typeface="Chalkduster"/>
                  <a:sym typeface="Chalkduster"/>
                </a:defRPr>
              </a:pPr>
              <a:r>
                <a:t>Cuando una preposición se repite en una construcción, puede suprimirse siempre que la omisión no tome como conjunto a entidades que en la realidad son independientes: </a:t>
              </a:r>
            </a:p>
            <a:p>
              <a:pPr lvl="3" algn="just" defTabSz="457200">
                <a:defRPr b="0" sz="1800">
                  <a:solidFill>
                    <a:srgbClr val="71B0E2"/>
                  </a:solidFill>
                  <a:latin typeface="Chalkduster"/>
                  <a:ea typeface="Chalkduster"/>
                  <a:cs typeface="Chalkduster"/>
                  <a:sym typeface="Chalkduster"/>
                </a:defRPr>
              </a:pPr>
              <a:r>
                <a:t>Ej.:</a:t>
              </a:r>
            </a:p>
            <a:p>
              <a:pPr lvl="3" algn="just" defTabSz="457200">
                <a:defRPr b="0" sz="1800">
                  <a:solidFill>
                    <a:srgbClr val="71B0E2"/>
                  </a:solidFill>
                  <a:latin typeface="Chalkduster"/>
                  <a:ea typeface="Chalkduster"/>
                  <a:cs typeface="Chalkduster"/>
                  <a:sym typeface="Chalkduster"/>
                </a:defRPr>
              </a:pPr>
              <a:r>
                <a:t>Compré un anillo </a:t>
              </a:r>
              <a:r>
                <a:rPr>
                  <a:solidFill>
                    <a:srgbClr val="E8BB25"/>
                  </a:solidFill>
                </a:rPr>
                <a:t>de</a:t>
              </a:r>
              <a:r>
                <a:t> oro y platino.</a:t>
              </a:r>
            </a:p>
            <a:p>
              <a:pPr lvl="3" algn="just" defTabSz="457200">
                <a:defRPr b="0" sz="1800">
                  <a:solidFill>
                    <a:srgbClr val="71B0E2"/>
                  </a:solidFill>
                  <a:latin typeface="Chalkduster"/>
                  <a:ea typeface="Chalkduster"/>
                  <a:cs typeface="Chalkduster"/>
                  <a:sym typeface="Chalkduster"/>
                </a:defRPr>
              </a:pPr>
              <a:r>
                <a:t>Compré un anillo </a:t>
              </a:r>
              <a:r>
                <a:rPr>
                  <a:solidFill>
                    <a:srgbClr val="E8BB25"/>
                  </a:solidFill>
                </a:rPr>
                <a:t>de</a:t>
              </a:r>
              <a:r>
                <a:t> oro y </a:t>
              </a:r>
              <a:r>
                <a:rPr>
                  <a:solidFill>
                    <a:srgbClr val="E8BB25"/>
                  </a:solidFill>
                </a:rPr>
                <a:t>de</a:t>
              </a:r>
              <a:r>
                <a:t> platino. (Ambas son correctas).</a:t>
              </a:r>
            </a:p>
            <a:p>
              <a:pPr lvl="3" algn="just" defTabSz="457200">
                <a:defRPr b="0" sz="1800">
                  <a:solidFill>
                    <a:srgbClr val="71B0E2"/>
                  </a:solidFill>
                  <a:latin typeface="Chalkduster"/>
                  <a:ea typeface="Chalkduster"/>
                  <a:cs typeface="Chalkduster"/>
                  <a:sym typeface="Chalkduster"/>
                </a:defRPr>
              </a:pPr>
              <a:r>
                <a:t>Estuve </a:t>
              </a:r>
              <a:r>
                <a:rPr>
                  <a:solidFill>
                    <a:srgbClr val="E8BB25"/>
                  </a:solidFill>
                </a:rPr>
                <a:t>en</a:t>
              </a:r>
              <a:r>
                <a:t> París y </a:t>
              </a:r>
              <a:r>
                <a:rPr>
                  <a:solidFill>
                    <a:srgbClr val="E8BB25"/>
                  </a:solidFill>
                </a:rPr>
                <a:t>en</a:t>
              </a:r>
              <a:r>
                <a:t> Roma.</a:t>
              </a:r>
            </a:p>
            <a:p>
              <a:pPr lvl="3" algn="just" defTabSz="457200">
                <a:defRPr b="0" sz="1800">
                  <a:solidFill>
                    <a:srgbClr val="71B0E2"/>
                  </a:solidFill>
                  <a:latin typeface="Chalkduster"/>
                  <a:ea typeface="Chalkduster"/>
                  <a:cs typeface="Chalkduster"/>
                  <a:sym typeface="Chalkduster"/>
                </a:defRPr>
              </a:pPr>
              <a:r>
                <a:t>Compré pañuelos </a:t>
              </a:r>
              <a:r>
                <a:rPr>
                  <a:solidFill>
                    <a:srgbClr val="E8BB25"/>
                  </a:solidFill>
                </a:rPr>
                <a:t>para</a:t>
              </a:r>
              <a:r>
                <a:t> él y </a:t>
              </a:r>
              <a:r>
                <a:rPr>
                  <a:solidFill>
                    <a:srgbClr val="E8BB25"/>
                  </a:solidFill>
                </a:rPr>
                <a:t>para</a:t>
              </a:r>
              <a:r>
                <a:t> mí.</a:t>
              </a:r>
            </a:p>
          </p:txBody>
        </p:sp>
        <p:pic>
          <p:nvPicPr>
            <p:cNvPr id="183" name="COMPLEJIDAD…" descr="COMPLEJIDAD…"/>
            <p:cNvPicPr>
              <a:picLocks noChangeAspect="0"/>
            </p:cNvPicPr>
            <p:nvPr/>
          </p:nvPicPr>
          <p:blipFill>
            <a:blip r:embed="rId3">
              <a:extLst/>
            </a:blip>
            <a:stretch>
              <a:fillRect/>
            </a:stretch>
          </p:blipFill>
          <p:spPr>
            <a:xfrm>
              <a:off x="-1" y="-1"/>
              <a:ext cx="12610011" cy="9915671"/>
            </a:xfrm>
            <a:prstGeom prst="rect">
              <a:avLst/>
            </a:prstGeom>
            <a:effectLst/>
          </p:spPr>
        </p:pic>
      </p:grpSp>
      <p:sp>
        <p:nvSpPr>
          <p:cNvPr id="186" name="Unidad 4. Orden de las Palabras…"/>
          <p:cNvSpPr txBox="1"/>
          <p:nvPr>
            <p:ph type="title"/>
          </p:nvPr>
        </p:nvSpPr>
        <p:spPr>
          <a:xfrm>
            <a:off x="2540000" y="-977900"/>
            <a:ext cx="10464800" cy="2540000"/>
          </a:xfrm>
          <a:prstGeom prst="rect">
            <a:avLst/>
          </a:prstGeom>
        </p:spPr>
        <p:txBody>
          <a:bodyPr/>
          <a:lstStyle/>
          <a:p>
            <a:pPr algn="r">
              <a:defRPr sz="1700"/>
            </a:pPr>
            <a:r>
              <a:t>Unidad 4. Orden de las Palabras </a:t>
            </a:r>
          </a:p>
          <a:p>
            <a:pPr algn="r">
              <a:defRPr sz="1700"/>
            </a:pPr>
            <a:r>
              <a:t>Lección 3. Pronombres, Verbos y Preposiciones </a:t>
            </a:r>
          </a:p>
        </p:txBody>
      </p:sp>
      <p:sp>
        <p:nvSpPr>
          <p:cNvPr id="187" name="https://www.cij.gov.ar/nota-5906-Lecciones-de-redacci-n--las-preposiciones-I.html"/>
          <p:cNvSpPr txBox="1"/>
          <p:nvPr/>
        </p:nvSpPr>
        <p:spPr>
          <a:xfrm>
            <a:off x="6412131" y="9322642"/>
            <a:ext cx="6124138" cy="30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000">
                <a:latin typeface="Chalkduster"/>
                <a:ea typeface="Chalkduster"/>
                <a:cs typeface="Chalkduster"/>
                <a:sym typeface="Chalkduster"/>
              </a:defRPr>
            </a:lvl1pPr>
          </a:lstStyle>
          <a:p>
            <a:pPr/>
            <a:r>
              <a:t>https://www.cij.gov.ar/nota-5906-Lecciones-de-redacci-n--las-preposiciones-I.html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Mejorar la complejidad del uso de pronombres, verbos y preposiciones.…"/>
          <p:cNvSpPr txBox="1"/>
          <p:nvPr>
            <p:ph type="body" idx="1"/>
          </p:nvPr>
        </p:nvSpPr>
        <p:spPr>
          <a:xfrm>
            <a:off x="634302" y="1544091"/>
            <a:ext cx="11228196" cy="7132440"/>
          </a:xfrm>
          <a:prstGeom prst="rect">
            <a:avLst/>
          </a:prstGeom>
        </p:spPr>
        <p:txBody>
          <a:bodyPr/>
          <a:lstStyle/>
          <a:p>
            <a:pPr lvl="1" marL="1131569" indent="-565784" defTabSz="452627">
              <a:spcBef>
                <a:spcPts val="3500"/>
              </a:spcBef>
              <a:buBlip>
                <a:blip r:embed="rId2"/>
              </a:buBlip>
              <a:defRPr sz="5445">
                <a:solidFill>
                  <a:srgbClr val="A8E685"/>
                </a:solidFill>
              </a:defRPr>
            </a:pPr>
            <a:r>
              <a:t>Mejorar la complejidad del uso de pronombres, verbos y preposiciones.</a:t>
            </a:r>
          </a:p>
          <a:p>
            <a:pPr lvl="3" marL="0" indent="678941" defTabSz="452627">
              <a:spcBef>
                <a:spcPts val="3500"/>
              </a:spcBef>
              <a:buSzTx/>
              <a:buNone/>
              <a:defRPr sz="5445"/>
            </a:pPr>
            <a:r>
              <a:t>* leer, poner atención, tener la intención de mejorar. </a:t>
            </a:r>
          </a:p>
          <a:p>
            <a:pPr lvl="3" marL="0" indent="678941" defTabSz="452627">
              <a:spcBef>
                <a:spcPts val="3500"/>
              </a:spcBef>
              <a:buSzTx/>
              <a:buNone/>
              <a:defRPr sz="5445"/>
            </a:pPr>
            <a:r>
              <a:t>Ej. La Biblia</a:t>
            </a:r>
          </a:p>
        </p:txBody>
      </p:sp>
      <p:sp>
        <p:nvSpPr>
          <p:cNvPr id="190" name="Unidad 4. Orden de las Palabras…"/>
          <p:cNvSpPr txBox="1"/>
          <p:nvPr>
            <p:ph type="title"/>
          </p:nvPr>
        </p:nvSpPr>
        <p:spPr>
          <a:xfrm>
            <a:off x="2540000" y="-977900"/>
            <a:ext cx="10464800" cy="2540000"/>
          </a:xfrm>
          <a:prstGeom prst="rect">
            <a:avLst/>
          </a:prstGeom>
        </p:spPr>
        <p:txBody>
          <a:bodyPr/>
          <a:lstStyle/>
          <a:p>
            <a:pPr algn="r">
              <a:defRPr sz="1700"/>
            </a:pPr>
            <a:r>
              <a:t>Unidad 4. Orden de las Palabras </a:t>
            </a:r>
          </a:p>
          <a:p>
            <a:pPr algn="r">
              <a:defRPr sz="1700"/>
            </a:pPr>
            <a:r>
              <a:t>Lección 3. Pronombres, Verbos y Preposiciones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94" name="Bendito sea el Dios y Padre de nuestro Señor Jesucristo, que en Cristo nos ha bendecido con toda bendición espiritual en los lugares celestiales. En él, Dios nos escogió antes de la fundación del mundo, para que en su presencia seamos santos e intachables. Por amor nos predestinó para que por medio de Jesucristo fuéramos adoptados como hijos suyos, según el beneplácito de su voluntad, para alabanza de la gloria de su gracia, con la cual nos hizo aceptos en el Amado. En él tenemos la redención por medio de su sangre, el perdón de los pecados según las riquezas de su gracia, 8 la cual desbordó sobre nosotros en toda sabiduría y entendimiento, y nos dio a conocer el misterio de su voluntad, según su beneplácito, el cual se había propuesto en sí mismo, para que cuando llegara el tiempo señalado reuniera todas las cosas en Cristo, tanto las que están en los cielos, como las que están en la tierra.…"/>
          <p:cNvGrpSpPr/>
          <p:nvPr/>
        </p:nvGrpSpPr>
        <p:grpSpPr>
          <a:xfrm>
            <a:off x="218132" y="1214618"/>
            <a:ext cx="12568536" cy="7984764"/>
            <a:chOff x="0" y="0"/>
            <a:chExt cx="12568535" cy="7984763"/>
          </a:xfrm>
        </p:grpSpPr>
        <p:sp>
          <p:nvSpPr>
            <p:cNvPr id="193" name="Bendito sea el Dios y Padre de nuestro Señor Jesucristo, que en Cristo nos ha bendecido con toda bendición espiritual en los lugares celestiales. En él, Dios nos escogió antes de la fundación del mundo, para que en su presencia seamos santos e intachables. Por amor nos predestinó para que por medio de Jesucristo fuéramos adoptados como hijos suyos, según el beneplácito de su voluntad, para alabanza de la gloria de su gracia, con la cual nos hizo aceptos en el Amado. En él tenemos la redención por medio de su sangre, el perdón de los pecados según las riquezas de su gracia, 8 la cual desbordó sobre nosotros en toda sabiduría y entendimiento, y nos dio a conocer el misterio de su voluntad, según su beneplácito, el cual se había propuesto en sí mismo, para que cuando llegara el tiempo señalado reuniera todas las cosas en Cristo, tanto las que están en los cielos, como las que están en la tierra.…"/>
            <p:cNvSpPr txBox="1"/>
            <p:nvPr/>
          </p:nvSpPr>
          <p:spPr>
            <a:xfrm>
              <a:off x="25400" y="25399"/>
              <a:ext cx="12517736" cy="7933965"/>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algn="l" defTabSz="457200">
                <a:defRPr b="0" sz="2000">
                  <a:latin typeface="Chalkduster"/>
                  <a:ea typeface="Chalkduster"/>
                  <a:cs typeface="Chalkduster"/>
                  <a:sym typeface="Chalkduster"/>
                </a:defRPr>
              </a:pPr>
              <a:r>
                <a:t>Bendito sea el Dios y Padre </a:t>
              </a:r>
              <a:r>
                <a:rPr>
                  <a:solidFill>
                    <a:srgbClr val="FFE181"/>
                  </a:solidFill>
                </a:rPr>
                <a:t>de</a:t>
              </a:r>
              <a:r>
                <a:t> nuestro Señor Jesucristo, que </a:t>
              </a:r>
              <a:r>
                <a:rPr>
                  <a:solidFill>
                    <a:srgbClr val="E8BB25"/>
                  </a:solidFill>
                </a:rPr>
                <a:t>en</a:t>
              </a:r>
              <a:r>
                <a:t> Cristo nos ha bendecido </a:t>
              </a:r>
              <a:r>
                <a:rPr>
                  <a:solidFill>
                    <a:srgbClr val="E8BB25"/>
                  </a:solidFill>
                </a:rPr>
                <a:t>con</a:t>
              </a:r>
              <a:r>
                <a:t> toda bendición espiritual </a:t>
              </a:r>
              <a:r>
                <a:rPr>
                  <a:solidFill>
                    <a:srgbClr val="E8BB25"/>
                  </a:solidFill>
                </a:rPr>
                <a:t>en</a:t>
              </a:r>
              <a:r>
                <a:t> los lugares celestiales. </a:t>
              </a:r>
              <a:r>
                <a:rPr>
                  <a:solidFill>
                    <a:srgbClr val="E8BB25"/>
                  </a:solidFill>
                </a:rPr>
                <a:t>En</a:t>
              </a:r>
              <a:r>
                <a:t> él, Dios nos escogió antes </a:t>
              </a:r>
              <a:r>
                <a:rPr>
                  <a:solidFill>
                    <a:srgbClr val="E8BB25"/>
                  </a:solidFill>
                </a:rPr>
                <a:t>de</a:t>
              </a:r>
              <a:r>
                <a:t> la fundación </a:t>
              </a:r>
              <a:r>
                <a:rPr>
                  <a:solidFill>
                    <a:srgbClr val="E8BB25"/>
                  </a:solidFill>
                </a:rPr>
                <a:t>de</a:t>
              </a:r>
              <a:r>
                <a:t>l mundo, </a:t>
              </a:r>
              <a:r>
                <a:rPr>
                  <a:solidFill>
                    <a:srgbClr val="E8BB25"/>
                  </a:solidFill>
                </a:rPr>
                <a:t>para</a:t>
              </a:r>
              <a:r>
                <a:t> que </a:t>
              </a:r>
              <a:r>
                <a:rPr>
                  <a:solidFill>
                    <a:srgbClr val="E8BB25"/>
                  </a:solidFill>
                </a:rPr>
                <a:t>en</a:t>
              </a:r>
              <a:r>
                <a:t> su presencia seamos santos e intachables. </a:t>
              </a:r>
              <a:r>
                <a:rPr>
                  <a:solidFill>
                    <a:srgbClr val="E8BB25"/>
                  </a:solidFill>
                </a:rPr>
                <a:t>Por</a:t>
              </a:r>
              <a:r>
                <a:t> amor</a:t>
              </a:r>
              <a:r>
                <a:t> </a:t>
              </a:r>
              <a:r>
                <a:t>nos predestinó </a:t>
              </a:r>
              <a:r>
                <a:rPr>
                  <a:solidFill>
                    <a:srgbClr val="E8BB25"/>
                  </a:solidFill>
                </a:rPr>
                <a:t>para</a:t>
              </a:r>
              <a:r>
                <a:t> que </a:t>
              </a:r>
              <a:r>
                <a:rPr>
                  <a:solidFill>
                    <a:srgbClr val="E8BB25"/>
                  </a:solidFill>
                </a:rPr>
                <a:t>por </a:t>
              </a:r>
              <a:r>
                <a:t>medio </a:t>
              </a:r>
              <a:r>
                <a:rPr>
                  <a:solidFill>
                    <a:srgbClr val="E8BB25"/>
                  </a:solidFill>
                </a:rPr>
                <a:t>de</a:t>
              </a:r>
              <a:r>
                <a:t> Jesucristo fuéramos adoptados como hijos suyos, </a:t>
              </a:r>
              <a:r>
                <a:rPr>
                  <a:solidFill>
                    <a:srgbClr val="E8BB25"/>
                  </a:solidFill>
                </a:rPr>
                <a:t>según</a:t>
              </a:r>
              <a:r>
                <a:t> el beneplácito </a:t>
              </a:r>
              <a:r>
                <a:rPr>
                  <a:solidFill>
                    <a:srgbClr val="E8BB25"/>
                  </a:solidFill>
                </a:rPr>
                <a:t>de</a:t>
              </a:r>
              <a:r>
                <a:t> su voluntad, </a:t>
              </a:r>
              <a:r>
                <a:rPr>
                  <a:solidFill>
                    <a:srgbClr val="E8BB25"/>
                  </a:solidFill>
                </a:rPr>
                <a:t>para</a:t>
              </a:r>
              <a:r>
                <a:t> alabanza </a:t>
              </a:r>
              <a:r>
                <a:rPr>
                  <a:solidFill>
                    <a:srgbClr val="E8BB25"/>
                  </a:solidFill>
                </a:rPr>
                <a:t>de</a:t>
              </a:r>
              <a:r>
                <a:t> la gloria </a:t>
              </a:r>
              <a:r>
                <a:rPr>
                  <a:solidFill>
                    <a:srgbClr val="E8BB25"/>
                  </a:solidFill>
                </a:rPr>
                <a:t>de </a:t>
              </a:r>
              <a:r>
                <a:t>su gracia, </a:t>
              </a:r>
              <a:r>
                <a:rPr>
                  <a:solidFill>
                    <a:srgbClr val="E8BB25"/>
                  </a:solidFill>
                </a:rPr>
                <a:t>con</a:t>
              </a:r>
              <a:r>
                <a:t> la cual nos hizo aceptos </a:t>
              </a:r>
              <a:r>
                <a:rPr>
                  <a:solidFill>
                    <a:srgbClr val="E8BB25"/>
                  </a:solidFill>
                </a:rPr>
                <a:t>en</a:t>
              </a:r>
              <a:r>
                <a:t> el Amado. </a:t>
              </a:r>
              <a:r>
                <a:rPr>
                  <a:solidFill>
                    <a:srgbClr val="E8BB25"/>
                  </a:solidFill>
                </a:rPr>
                <a:t>En</a:t>
              </a:r>
              <a:r>
                <a:t> él tenemos la redención </a:t>
              </a:r>
              <a:r>
                <a:rPr>
                  <a:solidFill>
                    <a:srgbClr val="E8BB25"/>
                  </a:solidFill>
                </a:rPr>
                <a:t>por</a:t>
              </a:r>
              <a:r>
                <a:t> medio </a:t>
              </a:r>
              <a:r>
                <a:rPr>
                  <a:solidFill>
                    <a:srgbClr val="E8BB25"/>
                  </a:solidFill>
                </a:rPr>
                <a:t>de</a:t>
              </a:r>
              <a:r>
                <a:t> su sangre, el perdón </a:t>
              </a:r>
              <a:r>
                <a:rPr>
                  <a:solidFill>
                    <a:srgbClr val="E8BB25"/>
                  </a:solidFill>
                </a:rPr>
                <a:t>de</a:t>
              </a:r>
              <a:r>
                <a:t> los pecados </a:t>
              </a:r>
              <a:r>
                <a:rPr>
                  <a:solidFill>
                    <a:srgbClr val="E8BB25"/>
                  </a:solidFill>
                </a:rPr>
                <a:t>según </a:t>
              </a:r>
              <a:r>
                <a:t>las riquezas </a:t>
              </a:r>
              <a:r>
                <a:rPr>
                  <a:solidFill>
                    <a:srgbClr val="E8BB25"/>
                  </a:solidFill>
                </a:rPr>
                <a:t>de</a:t>
              </a:r>
              <a:r>
                <a:t> su gracia, </a:t>
              </a:r>
              <a:r>
                <a:t>8 </a:t>
              </a:r>
              <a:r>
                <a:t>la cual desbordó </a:t>
              </a:r>
              <a:r>
                <a:rPr>
                  <a:solidFill>
                    <a:srgbClr val="E8BB25"/>
                  </a:solidFill>
                </a:rPr>
                <a:t>sobre</a:t>
              </a:r>
              <a:r>
                <a:t> nosotros </a:t>
              </a:r>
              <a:r>
                <a:rPr>
                  <a:solidFill>
                    <a:srgbClr val="E8BB25"/>
                  </a:solidFill>
                </a:rPr>
                <a:t>en</a:t>
              </a:r>
              <a:r>
                <a:t> toda sabiduría y entendimiento,</a:t>
              </a:r>
              <a:r>
                <a:t> </a:t>
              </a:r>
              <a:r>
                <a:t>y nos dio </a:t>
              </a:r>
              <a:r>
                <a:rPr>
                  <a:solidFill>
                    <a:srgbClr val="E8BB25"/>
                  </a:solidFill>
                </a:rPr>
                <a:t>a</a:t>
              </a:r>
              <a:r>
                <a:t> conocer el misterio </a:t>
              </a:r>
              <a:r>
                <a:rPr>
                  <a:solidFill>
                    <a:srgbClr val="E8BB25"/>
                  </a:solidFill>
                </a:rPr>
                <a:t>de</a:t>
              </a:r>
              <a:r>
                <a:t> su voluntad, </a:t>
              </a:r>
              <a:r>
                <a:rPr>
                  <a:solidFill>
                    <a:srgbClr val="E8BB25"/>
                  </a:solidFill>
                </a:rPr>
                <a:t>según </a:t>
              </a:r>
              <a:r>
                <a:t>su beneplácito, el cual se había propuesto </a:t>
              </a:r>
              <a:r>
                <a:rPr>
                  <a:solidFill>
                    <a:srgbClr val="E8BB25"/>
                  </a:solidFill>
                </a:rPr>
                <a:t>en</a:t>
              </a:r>
              <a:r>
                <a:t> sí mismo, </a:t>
              </a:r>
              <a:r>
                <a:rPr>
                  <a:solidFill>
                    <a:srgbClr val="E8BB25"/>
                  </a:solidFill>
                </a:rPr>
                <a:t>para</a:t>
              </a:r>
              <a:r>
                <a:t> que cuando llegara el tiempo señalado reuniera todas las cosas </a:t>
              </a:r>
              <a:r>
                <a:rPr>
                  <a:solidFill>
                    <a:srgbClr val="E8BB25"/>
                  </a:solidFill>
                </a:rPr>
                <a:t>en</a:t>
              </a:r>
              <a:r>
                <a:t> Cristo, tanto las que están </a:t>
              </a:r>
              <a:r>
                <a:rPr>
                  <a:solidFill>
                    <a:srgbClr val="E8BB25"/>
                  </a:solidFill>
                </a:rPr>
                <a:t>en </a:t>
              </a:r>
              <a:r>
                <a:t>los cielos, como las que están </a:t>
              </a:r>
              <a:r>
                <a:rPr>
                  <a:solidFill>
                    <a:srgbClr val="E8BB25"/>
                  </a:solidFill>
                </a:rPr>
                <a:t>en</a:t>
              </a:r>
              <a:r>
                <a:t> la tierra.</a:t>
              </a:r>
            </a:p>
            <a:p>
              <a:pPr lvl="1" algn="l" defTabSz="457200">
                <a:defRPr b="0" sz="2000">
                  <a:latin typeface="Chalkduster"/>
                  <a:ea typeface="Chalkduster"/>
                  <a:cs typeface="Chalkduster"/>
                  <a:sym typeface="Chalkduster"/>
                </a:defRPr>
              </a:pPr>
              <a:r>
                <a:rPr>
                  <a:solidFill>
                    <a:srgbClr val="E8BB25"/>
                  </a:solidFill>
                </a:rPr>
                <a:t>En</a:t>
              </a:r>
              <a:r>
                <a:t> él asimismo participamos </a:t>
              </a:r>
              <a:r>
                <a:rPr>
                  <a:solidFill>
                    <a:srgbClr val="E8BB25"/>
                  </a:solidFill>
                </a:rPr>
                <a:t>de</a:t>
              </a:r>
              <a:r>
                <a:t> la herencia, pues fuimos predestinados conforme </a:t>
              </a:r>
              <a:r>
                <a:rPr>
                  <a:solidFill>
                    <a:srgbClr val="FFE181"/>
                  </a:solidFill>
                </a:rPr>
                <a:t>a</a:t>
              </a:r>
              <a:r>
                <a:t> los planes </a:t>
              </a:r>
              <a:r>
                <a:rPr>
                  <a:solidFill>
                    <a:srgbClr val="E8BB25"/>
                  </a:solidFill>
                </a:rPr>
                <a:t>de</a:t>
              </a:r>
              <a:r>
                <a:t>l que todo lo hace según el designio </a:t>
              </a:r>
              <a:r>
                <a:rPr>
                  <a:solidFill>
                    <a:srgbClr val="E8BB25"/>
                  </a:solidFill>
                </a:rPr>
                <a:t>de</a:t>
              </a:r>
              <a:r>
                <a:t> su voluntad, </a:t>
              </a:r>
              <a:r>
                <a:rPr>
                  <a:solidFill>
                    <a:srgbClr val="E8BB25"/>
                  </a:solidFill>
                </a:rPr>
                <a:t>a</a:t>
              </a:r>
              <a:r>
                <a:t> fin </a:t>
              </a:r>
              <a:r>
                <a:rPr>
                  <a:solidFill>
                    <a:srgbClr val="E8BB25"/>
                  </a:solidFill>
                </a:rPr>
                <a:t>de</a:t>
              </a:r>
              <a:r>
                <a:t> que nosotros, los primeros </a:t>
              </a:r>
              <a:r>
                <a:rPr>
                  <a:solidFill>
                    <a:srgbClr val="E8BB25"/>
                  </a:solidFill>
                </a:rPr>
                <a:t>en </a:t>
              </a:r>
              <a:r>
                <a:t>esperar </a:t>
              </a:r>
              <a:r>
                <a:rPr>
                  <a:solidFill>
                    <a:srgbClr val="E8BB25"/>
                  </a:solidFill>
                </a:rPr>
                <a:t>en</a:t>
              </a:r>
              <a:r>
                <a:t> Cristo, alabemos su gloria. También ustedes, luego </a:t>
              </a:r>
              <a:r>
                <a:rPr>
                  <a:solidFill>
                    <a:srgbClr val="E8BB25"/>
                  </a:solidFill>
                </a:rPr>
                <a:t>de</a:t>
              </a:r>
              <a:r>
                <a:t> haber oído la palabra </a:t>
              </a:r>
              <a:r>
                <a:rPr>
                  <a:solidFill>
                    <a:srgbClr val="E8BB25"/>
                  </a:solidFill>
                </a:rPr>
                <a:t>de</a:t>
              </a:r>
              <a:r>
                <a:t> verdad, que es el evangelio que los lleva </a:t>
              </a:r>
              <a:r>
                <a:rPr>
                  <a:solidFill>
                    <a:srgbClr val="E8BB25"/>
                  </a:solidFill>
                </a:rPr>
                <a:t>a</a:t>
              </a:r>
              <a:r>
                <a:t> la salvación, y luego </a:t>
              </a:r>
              <a:r>
                <a:rPr>
                  <a:solidFill>
                    <a:srgbClr val="E8BB25"/>
                  </a:solidFill>
                </a:rPr>
                <a:t>de</a:t>
              </a:r>
              <a:r>
                <a:t> haber creído </a:t>
              </a:r>
              <a:r>
                <a:rPr>
                  <a:solidFill>
                    <a:srgbClr val="E8BB25"/>
                  </a:solidFill>
                </a:rPr>
                <a:t>en</a:t>
              </a:r>
              <a:r>
                <a:t> él, fueron sellados </a:t>
              </a:r>
              <a:r>
                <a:rPr>
                  <a:solidFill>
                    <a:srgbClr val="E8BB25"/>
                  </a:solidFill>
                </a:rPr>
                <a:t>con</a:t>
              </a:r>
              <a:r>
                <a:t> el Espíritu Santo </a:t>
              </a:r>
              <a:r>
                <a:rPr>
                  <a:solidFill>
                    <a:srgbClr val="E8BB25"/>
                  </a:solidFill>
                </a:rPr>
                <a:t>de</a:t>
              </a:r>
              <a:r>
                <a:t> la promesa, que es la garantía </a:t>
              </a:r>
              <a:r>
                <a:rPr>
                  <a:solidFill>
                    <a:srgbClr val="E8BB25"/>
                  </a:solidFill>
                </a:rPr>
                <a:t>de</a:t>
              </a:r>
              <a:r>
                <a:t> nuestra herencia</a:t>
              </a:r>
              <a:r>
                <a:rPr>
                  <a:solidFill>
                    <a:srgbClr val="E8BB25"/>
                  </a:solidFill>
                </a:rPr>
                <a:t> hasta</a:t>
              </a:r>
              <a:r>
                <a:t> la redención </a:t>
              </a:r>
              <a:r>
                <a:rPr>
                  <a:solidFill>
                    <a:srgbClr val="E8BB25"/>
                  </a:solidFill>
                </a:rPr>
                <a:t>d</a:t>
              </a:r>
              <a:r>
                <a:t>e la posesión adquirida, </a:t>
              </a:r>
              <a:r>
                <a:rPr>
                  <a:solidFill>
                    <a:srgbClr val="E8BB25"/>
                  </a:solidFill>
                </a:rPr>
                <a:t>para</a:t>
              </a:r>
              <a:r>
                <a:t> alabanza </a:t>
              </a:r>
              <a:r>
                <a:rPr>
                  <a:solidFill>
                    <a:srgbClr val="E8BB25"/>
                  </a:solidFill>
                </a:rPr>
                <a:t>de</a:t>
              </a:r>
              <a:r>
                <a:t> su gloria.</a:t>
              </a:r>
            </a:p>
            <a:p>
              <a:pPr algn="r" defTabSz="457200">
                <a:defRPr b="0" sz="2100">
                  <a:latin typeface="Chalkduster"/>
                  <a:ea typeface="Chalkduster"/>
                  <a:cs typeface="Chalkduster"/>
                  <a:sym typeface="Chalkduster"/>
                </a:defRPr>
              </a:pPr>
              <a:r>
                <a:t>Efesios 1:3-14</a:t>
              </a:r>
            </a:p>
          </p:txBody>
        </p:sp>
        <p:pic>
          <p:nvPicPr>
            <p:cNvPr id="192" name="Bendito sea el Dios y Padre de nuestro Señor Jesucristo, que en Cristo nos ha bendecido con toda bendición espiritual en los lugares celestiales. En él, Dios nos escogió antes de la fundación del mundo, para que en su presencia seamos santos e intachables. Por amor nos predestinó para que por medio de Jesucristo fuéramos adoptados como hijos suyos, según el beneplácito de su voluntad, para alabanza de la gloria de su gracia, con la cual nos hizo aceptos en el Amado. En él tenemos la redención por medio de su sangre, el perdón de los pecados según las riquezas de su gracia, 8 la cual desbordó sobre nosotros en toda sabiduría y entendimiento, y nos dio a conocer el misterio de su voluntad, según su beneplácito, el cual se había propuesto en sí mismo, para que cuando llegara el tiempo señalado reuniera todas las cosas en Cristo, tanto las que están en los cielos, como las que están en la tierra.…" descr="Bendito sea el Dios y Padre de nuestro Señor Jesucristo, que en Cristo nos ha bendecido con toda bendición espiritual en los lugares celestiales. En él, Dios nos escogió antes de la fundación del mundo, para que en su presencia seamos santos e intachables. Por amor nos predestinó para que por medio de Jesucristo fuéramos adoptados como hijos suyos, según el beneplácito de su voluntad, para alabanza de la gloria de su gracia, con la cual nos hizo aceptos en el Amado. En él tenemos la redención por medio de su sangre, el perdón de los pecados según las riquezas de su gracia, 8 la cual desbordó sobre nosotros en toda sabiduría y entendimiento, y nos dio a conocer el misterio de su voluntad, según su beneplácito, el cual se había propuesto en sí mismo, para que cuando llegara el tiempo señalado reuniera todas las cosas en Cristo, tanto las que están en los cielos, como las que están en la tierra.…"/>
            <p:cNvPicPr>
              <a:picLocks noChangeAspect="0"/>
            </p:cNvPicPr>
            <p:nvPr/>
          </p:nvPicPr>
          <p:blipFill>
            <a:blip r:embed="rId2">
              <a:extLst/>
            </a:blip>
            <a:stretch>
              <a:fillRect/>
            </a:stretch>
          </p:blipFill>
          <p:spPr>
            <a:xfrm>
              <a:off x="0" y="-1"/>
              <a:ext cx="12568536" cy="7984765"/>
            </a:xfrm>
            <a:prstGeom prst="rect">
              <a:avLst/>
            </a:prstGeom>
            <a:effectLst/>
          </p:spPr>
        </p:pic>
      </p:grpSp>
      <p:sp>
        <p:nvSpPr>
          <p:cNvPr id="195" name="Unidad 4. Orden de las Palabras…"/>
          <p:cNvSpPr txBox="1"/>
          <p:nvPr>
            <p:ph type="title"/>
          </p:nvPr>
        </p:nvSpPr>
        <p:spPr>
          <a:xfrm>
            <a:off x="5030837" y="-342900"/>
            <a:ext cx="7897763" cy="1453456"/>
          </a:xfrm>
          <a:prstGeom prst="rect">
            <a:avLst/>
          </a:prstGeom>
        </p:spPr>
        <p:txBody>
          <a:bodyPr/>
          <a:lstStyle/>
          <a:p>
            <a:pPr algn="r">
              <a:defRPr sz="1700"/>
            </a:pPr>
            <a:r>
              <a:t>Unidad 4. Orden de las Palabras </a:t>
            </a:r>
          </a:p>
          <a:p>
            <a:pPr algn="r">
              <a:defRPr sz="1700"/>
            </a:pPr>
            <a:r>
              <a:t>Lección 3. Pronombres, Verbos y Preposiciones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