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FF7D4-2E83-4C58-A472-155EC6B0AC01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D81EA-144D-4604-BEC4-EBBEE6FDE5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513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81EA-144D-4604-BEC4-EBBEE6FDE58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38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90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79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054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79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06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602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9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12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694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263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B2442-F436-4D7F-B9E7-CFDEDDAE0AA5}" type="datetimeFigureOut">
              <a:rPr lang="ru-RU" smtClean="0"/>
              <a:t>21.07.2020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F7F81-5627-4414-A7F7-FF9445ED8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45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200" i="1" dirty="0" smtClean="0">
                <a:solidFill>
                  <a:schemeClr val="tx1"/>
                </a:solidFill>
              </a:rPr>
              <a:t>Чудеса </a:t>
            </a:r>
            <a:r>
              <a:rPr lang="ru-RU" sz="22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</a:t>
            </a:r>
            <a:r>
              <a:rPr lang="ru-RU" i="1" dirty="0">
                <a:solidFill>
                  <a:schemeClr val="tx1"/>
                </a:solidFill>
              </a:rPr>
              <a:t>.</a:t>
            </a:r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45280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 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095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6593" y="2695470"/>
            <a:ext cx="9840771" cy="4922966"/>
          </a:xfrm>
        </p:spPr>
        <p:txBody>
          <a:bodyPr>
            <a:normAutofit fontScale="70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000" i="1" dirty="0">
                <a:solidFill>
                  <a:schemeClr val="tx1"/>
                </a:solidFill>
              </a:rPr>
              <a:t>Чудеса по своей природе единичные и неповторяющиеся события</a:t>
            </a:r>
            <a:r>
              <a:rPr lang="ru-RU" sz="3000" i="1" dirty="0" smtClean="0">
                <a:solidFill>
                  <a:schemeClr val="tx1"/>
                </a:solidFill>
              </a:rPr>
              <a:t>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sz="3800" i="1" dirty="0">
              <a:solidFill>
                <a:schemeClr val="tx1"/>
              </a:solidFill>
            </a:endParaRPr>
          </a:p>
          <a:p>
            <a:pPr lvl="3" algn="l"/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lvl="3" algn="l"/>
            <a:endParaRPr lang="ru-RU" i="1" dirty="0"/>
          </a:p>
          <a:p>
            <a:pPr lvl="3" algn="l"/>
            <a:endParaRPr lang="ru-RU" i="1" dirty="0" smtClean="0"/>
          </a:p>
          <a:p>
            <a:pPr lvl="3" algn="l"/>
            <a:endParaRPr lang="ru-RU" i="1" dirty="0"/>
          </a:p>
          <a:p>
            <a:pPr lvl="3" algn="l"/>
            <a:endParaRPr lang="ru-RU" i="1" dirty="0" smtClean="0"/>
          </a:p>
          <a:p>
            <a:pPr lvl="3" algn="l"/>
            <a:endParaRPr lang="ru-RU" i="1" dirty="0"/>
          </a:p>
          <a:p>
            <a:pPr lvl="3" algn="l"/>
            <a:endParaRPr lang="ru-RU" i="1" dirty="0" smtClean="0"/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(содержание):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4556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6593" y="2695470"/>
            <a:ext cx="9840771" cy="4922966"/>
          </a:xfrm>
        </p:spPr>
        <p:txBody>
          <a:bodyPr>
            <a:normAutofit fontScale="475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4400" i="1" dirty="0">
                <a:solidFill>
                  <a:schemeClr val="tx1"/>
                </a:solidFill>
              </a:rPr>
              <a:t>Чудеса по своей природе единичные и неповторяющиеся события.</a:t>
            </a:r>
            <a:br>
              <a:rPr lang="ru-RU" sz="4400" i="1" dirty="0">
                <a:solidFill>
                  <a:schemeClr val="tx1"/>
                </a:solidFill>
              </a:rPr>
            </a:br>
            <a:endParaRPr lang="ru-RU" sz="4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4400" i="1" dirty="0">
                <a:solidFill>
                  <a:schemeClr val="tx1"/>
                </a:solidFill>
              </a:rPr>
              <a:t>Научные законы по своей природе описывают общие и повторяющиеся события.</a:t>
            </a:r>
            <a:r>
              <a:rPr lang="ru-RU" sz="3800" i="1" dirty="0">
                <a:solidFill>
                  <a:schemeClr val="tx1"/>
                </a:solidFill>
              </a:rPr>
              <a:t/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(содержание):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392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6593" y="2695470"/>
            <a:ext cx="9840771" cy="4922966"/>
          </a:xfrm>
        </p:spPr>
        <p:txBody>
          <a:bodyPr>
            <a:normAutofit fontScale="55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Чудеса по своей природе единичные и неповторяющиеся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Научные законы по своей природе описывают общие и 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Но доказательство в пользу общего и повторяющегося всегда сильнее, чем доказательство единичного и неповторяющегося.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 smtClean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i="1" dirty="0"/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(содержание):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5755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6593" y="2695470"/>
            <a:ext cx="9840771" cy="4922966"/>
          </a:xfrm>
        </p:spPr>
        <p:txBody>
          <a:bodyPr>
            <a:normAutofit fontScale="55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Чудеса по своей природе единичные и неповторяющиеся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Научные законы по своей природе описывают общие и 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Но доказательство в пользу общего и повторяющегося всегда сильнее, чем доказательство единичного и неповторяющегося.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Ученый и критически мыслящий человек никогда не будет основывать свои верования на меньшем или слабшем доказательстве.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ru-RU" sz="3800" i="1" dirty="0">
              <a:solidFill>
                <a:schemeClr val="tx1"/>
              </a:solidFill>
            </a:endParaRPr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(содержание):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3836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756593" y="2695470"/>
            <a:ext cx="9840771" cy="4922966"/>
          </a:xfrm>
        </p:spPr>
        <p:txBody>
          <a:bodyPr>
            <a:normAutofit fontScale="550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Чудеса по своей природе единичные и неповторяющиеся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Научные законы по своей природе описывают общие и повторяющиеся события.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Но доказательство в пользу общего и повторяющегося всегда сильнее, чем доказательство единичного и неповторяющегося.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>
                <a:solidFill>
                  <a:schemeClr val="tx1"/>
                </a:solidFill>
              </a:rPr>
              <a:t>Ученый и критически мыслящий человек никогда не будет основывать свои верования на меньшем или слабшем доказательстве.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3800" i="1" dirty="0" smtClean="0">
                <a:solidFill>
                  <a:schemeClr val="tx1"/>
                </a:solidFill>
              </a:rPr>
              <a:t>Следовательно</a:t>
            </a:r>
            <a:r>
              <a:rPr lang="ru-RU" sz="3800" i="1" dirty="0">
                <a:solidFill>
                  <a:schemeClr val="tx1"/>
                </a:solidFill>
              </a:rPr>
              <a:t>, ученый и критически мыслящий человек никогда не будет верить чудесам.</a:t>
            </a:r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(содержание):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3119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4" y="2636912"/>
            <a:ext cx="10056795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Флю показывает, что чудеса единичны и </a:t>
            </a:r>
            <a:r>
              <a:rPr lang="ru-RU" sz="2400" i="1" dirty="0" smtClean="0">
                <a:solidFill>
                  <a:schemeClr val="tx1"/>
                </a:solidFill>
              </a:rPr>
              <a:t>неповторяющиеся.</a:t>
            </a:r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(ответ):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7677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4" y="2636912"/>
            <a:ext cx="10056795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Флю показывает, что чудеса единичны и </a:t>
            </a:r>
            <a:r>
              <a:rPr lang="ru-RU" sz="2400" i="1" dirty="0" smtClean="0">
                <a:solidFill>
                  <a:schemeClr val="tx1"/>
                </a:solidFill>
              </a:rPr>
              <a:t>неповторяющиеся.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Аргумент не показывает, что чудеса невозможны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r>
              <a:rPr lang="ru-RU" sz="2400" i="1" dirty="0" smtClean="0">
                <a:solidFill>
                  <a:schemeClr val="tx1"/>
                </a:solidFill>
              </a:rPr>
              <a:t> Подмена </a:t>
            </a:r>
            <a:r>
              <a:rPr lang="ru-RU" sz="2400" i="1" dirty="0">
                <a:solidFill>
                  <a:schemeClr val="tx1"/>
                </a:solidFill>
              </a:rPr>
              <a:t>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(ответ):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752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4" y="2636912"/>
            <a:ext cx="10056795" cy="5047818"/>
          </a:xfrm>
        </p:spPr>
        <p:txBody>
          <a:bodyPr>
            <a:normAutofit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Флю показывает, что чудеса единичны и </a:t>
            </a:r>
            <a:r>
              <a:rPr lang="ru-RU" sz="2400" i="1" dirty="0" smtClean="0">
                <a:solidFill>
                  <a:schemeClr val="tx1"/>
                </a:solidFill>
              </a:rPr>
              <a:t>неповторяющиеся.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Аргумент не показывает, что чудеса невозможны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r>
              <a:rPr lang="ru-RU" sz="2400" i="1" dirty="0" smtClean="0">
                <a:solidFill>
                  <a:schemeClr val="tx1"/>
                </a:solidFill>
              </a:rPr>
              <a:t> Подмена </a:t>
            </a:r>
            <a:r>
              <a:rPr lang="ru-RU" sz="2400" i="1" dirty="0">
                <a:solidFill>
                  <a:schemeClr val="tx1"/>
                </a:solidFill>
              </a:rPr>
              <a:t>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направлен против личности, но ничего не говорит по существу вопроса.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(ответ):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614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79" y="9857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84583" y="2636912"/>
            <a:ext cx="9828584" cy="5047818"/>
          </a:xfrm>
        </p:spPr>
        <p:txBody>
          <a:bodyPr>
            <a:normAutofit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Флю показывает, что чудеса единичны и </a:t>
            </a:r>
            <a:r>
              <a:rPr lang="ru-RU" sz="2400" i="1" dirty="0" smtClean="0">
                <a:solidFill>
                  <a:schemeClr val="tx1"/>
                </a:solidFill>
              </a:rPr>
              <a:t>неповторяющиеся.</a:t>
            </a: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Аргумент не показывает, что чудеса невозможны</a:t>
            </a:r>
            <a:r>
              <a:rPr lang="ru-RU" sz="2400" i="1" dirty="0">
                <a:solidFill>
                  <a:schemeClr val="tx1"/>
                </a:solidFill>
              </a:rPr>
              <a:t>. </a:t>
            </a:r>
            <a:r>
              <a:rPr lang="ru-RU" sz="2400" i="1" dirty="0" smtClean="0">
                <a:solidFill>
                  <a:schemeClr val="tx1"/>
                </a:solidFill>
              </a:rPr>
              <a:t> Подмена </a:t>
            </a:r>
            <a:r>
              <a:rPr lang="ru-RU" sz="2400" i="1" dirty="0">
                <a:solidFill>
                  <a:schemeClr val="tx1"/>
                </a:solidFill>
              </a:rPr>
              <a:t>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направлен против личности, но ничего не говорит по существу вопроса.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Исторические события неповторяющиеся </a:t>
            </a:r>
            <a:r>
              <a:rPr lang="en-US" sz="2400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и в то же </a:t>
            </a:r>
            <a:r>
              <a:rPr lang="ru-RU" sz="2400" i="1" dirty="0">
                <a:solidFill>
                  <a:schemeClr val="tx1"/>
                </a:solidFill>
              </a:rPr>
              <a:t>время они подтверждаются свидетельскими показаниями и артефактами. </a:t>
            </a:r>
            <a:endParaRPr lang="ru-RU" sz="2400" dirty="0">
              <a:solidFill>
                <a:schemeClr val="tx1"/>
              </a:solidFill>
            </a:endParaRPr>
          </a:p>
          <a:p>
            <a:pPr lvl="3" algn="l"/>
            <a:r>
              <a:rPr lang="ru-RU" i="1" dirty="0"/>
              <a:t/>
            </a:r>
            <a:br>
              <a:rPr lang="ru-RU" i="1" dirty="0"/>
            </a:b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2367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2.  Аргумент </a:t>
            </a:r>
            <a:r>
              <a:rPr lang="ru-RU" sz="2800" i="1" dirty="0"/>
              <a:t>Антони </a:t>
            </a:r>
            <a:r>
              <a:rPr lang="ru-RU" sz="2800" i="1" dirty="0" smtClean="0"/>
              <a:t>Флю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(ответ):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1105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Чудеса </a:t>
            </a:r>
            <a:r>
              <a:rPr lang="ru-RU" sz="24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Законы природы основываются на высшей степени вероятности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3807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 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9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1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Чудеса </a:t>
            </a:r>
            <a:r>
              <a:rPr lang="ru-RU" sz="24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Законы природы основываются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Поэтому, чудеса основываются на низшей степени вероятности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74083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 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4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Чудеса </a:t>
            </a:r>
            <a:r>
              <a:rPr lang="ru-RU" sz="24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Законы природы основываются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Поэтому, чудеса основываются на низшей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Умный человек должен основывать веру на высшей степени вероятности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r>
              <a:rPr lang="ru-RU" sz="2400" i="1" dirty="0">
                <a:solidFill>
                  <a:schemeClr val="tx1"/>
                </a:solidFill>
              </a:rPr>
              <a:t/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i="1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i="1" dirty="0" smtClean="0">
              <a:solidFill>
                <a:schemeClr val="tx1"/>
              </a:solidFill>
            </a:endParaRPr>
          </a:p>
          <a:p>
            <a:pPr lvl="3" algn="l"/>
            <a:endParaRPr lang="en-US" sz="2400" i="1" dirty="0">
              <a:solidFill>
                <a:schemeClr val="tx1"/>
              </a:solidFill>
            </a:endParaRPr>
          </a:p>
          <a:p>
            <a:pPr lvl="3" algn="l"/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02075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 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47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Чудеса </a:t>
            </a:r>
            <a:r>
              <a:rPr lang="ru-RU" sz="24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Законы природы основываются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Поэтому, чудеса основываются на низшей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Умный человек должен основывать веру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Следовательно</a:t>
            </a:r>
            <a:r>
              <a:rPr lang="ru-RU" sz="2400" i="1" dirty="0">
                <a:solidFill>
                  <a:schemeClr val="tx1"/>
                </a:solidFill>
              </a:rPr>
              <a:t>, умный человек никогда не должен верить чудесам.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702075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05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 fontScale="92500" lnSpcReduction="20000"/>
          </a:bodyPr>
          <a:lstStyle/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Чудеса </a:t>
            </a:r>
            <a:r>
              <a:rPr lang="ru-RU" sz="2400" i="1" dirty="0">
                <a:solidFill>
                  <a:schemeClr val="tx1"/>
                </a:solidFill>
              </a:rPr>
              <a:t>по определению — это нарушение (или исключение) природных законов.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Законы природы основываются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Поэтому, чудеса основываются на низшей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Умный человек должен основывать веру на высшей степени вероятности.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1714500" lvl="3" indent="-3429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Следовательно</a:t>
            </a:r>
            <a:r>
              <a:rPr lang="ru-RU" sz="2400" i="1" dirty="0">
                <a:solidFill>
                  <a:schemeClr val="tx1"/>
                </a:solidFill>
              </a:rPr>
              <a:t>, умный человек никогда не должен верить чудесам.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4" y="1988840"/>
            <a:ext cx="673272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(содержание)</a:t>
            </a:r>
            <a:r>
              <a:rPr lang="en-US" sz="2800" i="1" dirty="0" smtClean="0">
                <a:solidFill>
                  <a:schemeClr val="tx1"/>
                </a:solidFill>
              </a:rPr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17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Юма показывает, что чудеса маловероятны, а не невозможны. Подмена 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5" y="1988840"/>
            <a:ext cx="59766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</a:t>
            </a:r>
            <a:r>
              <a:rPr lang="en-US" sz="2800" i="1" dirty="0" smtClean="0">
                <a:solidFill>
                  <a:schemeClr val="tx1"/>
                </a:solidFill>
              </a:rPr>
              <a:t>(</a:t>
            </a:r>
            <a:r>
              <a:rPr lang="ru-RU" sz="2800" i="1" dirty="0" smtClean="0">
                <a:solidFill>
                  <a:schemeClr val="tx1"/>
                </a:solidFill>
              </a:rPr>
              <a:t>ответ</a:t>
            </a:r>
            <a:r>
              <a:rPr lang="en-US" sz="2800" i="1" dirty="0" smtClean="0">
                <a:solidFill>
                  <a:schemeClr val="tx1"/>
                </a:solidFill>
              </a:rPr>
              <a:t>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61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Юма показывает, что чудеса маловероятны, а не невозможны. Подмена 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направлен против личности, но ничего не говорит по существу вопроса.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5" y="1988840"/>
            <a:ext cx="59766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</a:t>
            </a:r>
            <a:r>
              <a:rPr lang="en-US" sz="2800" i="1" dirty="0" smtClean="0">
                <a:solidFill>
                  <a:schemeClr val="tx1"/>
                </a:solidFill>
              </a:rPr>
              <a:t>(</a:t>
            </a:r>
            <a:r>
              <a:rPr lang="ru-RU" sz="2800" i="1" dirty="0" smtClean="0">
                <a:solidFill>
                  <a:schemeClr val="tx1"/>
                </a:solidFill>
              </a:rPr>
              <a:t>ответ</a:t>
            </a:r>
            <a:r>
              <a:rPr lang="en-US" sz="2800" i="1" dirty="0" smtClean="0">
                <a:solidFill>
                  <a:schemeClr val="tx1"/>
                </a:solidFill>
              </a:rPr>
              <a:t>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63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Логические аргументы против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612576" y="2564904"/>
            <a:ext cx="8856984" cy="4293096"/>
          </a:xfrm>
        </p:spPr>
        <p:txBody>
          <a:bodyPr>
            <a:normAutofit/>
          </a:bodyPr>
          <a:lstStyle/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Юма показывает, что чудеса маловероятны, а не невозможны. Подмена понятий.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chemeClr val="tx1"/>
                </a:solidFill>
              </a:rPr>
              <a:t>Аргумент направлен против личности, но ничего не говорит по существу вопроса. </a:t>
            </a:r>
            <a:br>
              <a:rPr lang="ru-RU" sz="2400" i="1" dirty="0">
                <a:solidFill>
                  <a:schemeClr val="tx1"/>
                </a:solidFill>
              </a:rPr>
            </a:br>
            <a:endParaRPr lang="en-US" sz="2400" dirty="0" smtClean="0">
              <a:solidFill>
                <a:schemeClr val="tx1"/>
              </a:solidFill>
            </a:endParaRPr>
          </a:p>
          <a:p>
            <a:pPr marL="1828800" lvl="3" indent="-457200" algn="l">
              <a:buFont typeface="Arial" panose="020B0604020202020204" pitchFamily="34" charset="0"/>
              <a:buChar char="•"/>
            </a:pPr>
            <a:r>
              <a:rPr lang="ru-RU" sz="2400" i="1" dirty="0" smtClean="0">
                <a:solidFill>
                  <a:schemeClr val="tx1"/>
                </a:solidFill>
              </a:rPr>
              <a:t>Исторические </a:t>
            </a:r>
            <a:r>
              <a:rPr lang="ru-RU" sz="2400" i="1" dirty="0">
                <a:solidFill>
                  <a:schemeClr val="tx1"/>
                </a:solidFill>
              </a:rPr>
              <a:t>события маловероятны и в то же время они подтверждаются свидетельскими показаниями и артефактами.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1565" y="1988840"/>
            <a:ext cx="59766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ru-RU" sz="2800" i="1" dirty="0" smtClean="0">
                <a:solidFill>
                  <a:schemeClr val="tx1"/>
                </a:solidFill>
              </a:rPr>
              <a:t>Аргумент Дэвида Юма </a:t>
            </a:r>
            <a:r>
              <a:rPr lang="en-US" sz="2800" i="1" dirty="0" smtClean="0">
                <a:solidFill>
                  <a:schemeClr val="tx1"/>
                </a:solidFill>
              </a:rPr>
              <a:t>(</a:t>
            </a:r>
            <a:r>
              <a:rPr lang="ru-RU" sz="2800" i="1" dirty="0" smtClean="0">
                <a:solidFill>
                  <a:schemeClr val="tx1"/>
                </a:solidFill>
              </a:rPr>
              <a:t>ответ</a:t>
            </a:r>
            <a:r>
              <a:rPr lang="en-US" sz="2800" i="1" dirty="0" smtClean="0">
                <a:solidFill>
                  <a:schemeClr val="tx1"/>
                </a:solidFill>
              </a:rPr>
              <a:t>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63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463</Words>
  <Application>Microsoft Office PowerPoint</Application>
  <PresentationFormat>Экран (4:3)</PresentationFormat>
  <Paragraphs>164</Paragraphs>
  <Slides>18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  <vt:lpstr>Логические аргументы против чудес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аргументы против чудес</dc:title>
  <dc:creator>Admin</dc:creator>
  <cp:lastModifiedBy>Admin</cp:lastModifiedBy>
  <cp:revision>6</cp:revision>
  <dcterms:created xsi:type="dcterms:W3CDTF">2020-07-21T13:36:36Z</dcterms:created>
  <dcterms:modified xsi:type="dcterms:W3CDTF">2020-07-21T20:06:50Z</dcterms:modified>
</cp:coreProperties>
</file>