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1" r:id="rId3"/>
    <p:sldId id="299" r:id="rId4"/>
    <p:sldId id="312" r:id="rId5"/>
    <p:sldId id="313" r:id="rId6"/>
    <p:sldId id="314" r:id="rId7"/>
    <p:sldId id="31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336" y="-584"/>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b="1" dirty="0"/>
              <a:t>Giving Kids Good Judgment</a:t>
            </a:r>
            <a:endParaRPr lang="en-US" sz="3200" dirty="0"/>
          </a:p>
        </p:txBody>
      </p:sp>
      <p:sp>
        <p:nvSpPr>
          <p:cNvPr id="2" name="Title 1"/>
          <p:cNvSpPr>
            <a:spLocks noGrp="1"/>
          </p:cNvSpPr>
          <p:nvPr>
            <p:ph type="ctrTitle"/>
          </p:nvPr>
        </p:nvSpPr>
        <p:spPr>
          <a:xfrm>
            <a:off x="685800" y="2184125"/>
            <a:ext cx="7772400" cy="1702075"/>
          </a:xfrm>
        </p:spPr>
        <p:txBody>
          <a:bodyPr>
            <a:normAutofit fontScale="90000"/>
          </a:bodyPr>
          <a:lstStyle/>
          <a:p>
            <a:r>
              <a:rPr lang="en-US" dirty="0" smtClean="0"/>
              <a:t/>
            </a:r>
            <a:br>
              <a:rPr lang="en-US" dirty="0" smtClean="0"/>
            </a:br>
            <a:r>
              <a:rPr lang="en-US" b="1" dirty="0" smtClean="0"/>
              <a:t>Taking control of your </a:t>
            </a:r>
            <a:r>
              <a:rPr lang="en-US" b="1" dirty="0" smtClean="0"/>
              <a:t>parenting</a:t>
            </a:r>
            <a:br>
              <a:rPr lang="en-US" b="1" dirty="0" smtClean="0"/>
            </a:br>
            <a:r>
              <a:rPr lang="en-US" b="1" dirty="0" smtClean="0"/>
              <a:t>Part 9</a:t>
            </a:r>
            <a:r>
              <a:rPr lang="en-US" b="1" dirty="0" smtClean="0"/>
              <a:t/>
            </a:r>
            <a:br>
              <a:rPr lang="en-US" b="1" dirty="0" smtClean="0"/>
            </a:br>
            <a:r>
              <a:rPr lang="en-US" cap="none" spc="30" dirty="0" smtClean="0">
                <a:solidFill>
                  <a:srgbClr val="DC9E1F"/>
                </a:solidFill>
                <a:ea typeface="+mn-ea"/>
                <a:cs typeface="+mn-cs"/>
              </a:rPr>
              <a:t>Steve Elzinga</a:t>
            </a:r>
            <a:r>
              <a:rPr lang="en-US" sz="3600" dirty="0" smtClean="0">
                <a:solidFill>
                  <a:srgbClr val="CBD5DE"/>
                </a:solidFill>
              </a:rPr>
              <a:t/>
            </a:r>
            <a:br>
              <a:rPr lang="en-US" sz="3600" dirty="0" smtClean="0">
                <a:solidFill>
                  <a:srgbClr val="CBD5DE"/>
                </a:solidFill>
              </a:rPr>
            </a:br>
            <a:endParaRPr lang="en-US" sz="3600" b="1" dirty="0">
              <a:solidFill>
                <a:srgbClr val="CBD5DE"/>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4" name="Content Placeholder 3"/>
          <p:cNvSpPr>
            <a:spLocks noGrp="1"/>
          </p:cNvSpPr>
          <p:nvPr>
            <p:ph sz="quarter" idx="13"/>
          </p:nvPr>
        </p:nvSpPr>
        <p:spPr>
          <a:xfrm>
            <a:off x="609600" y="1888404"/>
            <a:ext cx="7924800" cy="2439886"/>
          </a:xfrm>
        </p:spPr>
        <p:txBody>
          <a:bodyPr>
            <a:normAutofit/>
          </a:bodyPr>
          <a:lstStyle/>
          <a:p>
            <a:pPr marL="0" indent="0">
              <a:buNone/>
            </a:pPr>
            <a:r>
              <a:rPr lang="en-US" sz="3200" dirty="0" smtClean="0">
                <a:latin typeface="Arial"/>
                <a:cs typeface="Arial"/>
              </a:rPr>
              <a:t>Judgment is </a:t>
            </a:r>
            <a:r>
              <a:rPr lang="is-IS" sz="3200" dirty="0" smtClean="0">
                <a:latin typeface="Arial"/>
                <a:cs typeface="Arial"/>
              </a:rPr>
              <a:t>…</a:t>
            </a:r>
          </a:p>
          <a:p>
            <a:pPr marL="914400" lvl="1" indent="-514350">
              <a:buFont typeface="+mj-lt"/>
              <a:buAutoNum type="arabicPeriod"/>
            </a:pPr>
            <a:r>
              <a:rPr lang="is-IS" sz="2800" dirty="0" smtClean="0">
                <a:latin typeface="Arial"/>
                <a:cs typeface="Arial"/>
              </a:rPr>
              <a:t>Knowing right from wrong</a:t>
            </a:r>
          </a:p>
          <a:p>
            <a:pPr marL="914400" lvl="1" indent="-514350">
              <a:buFont typeface="+mj-lt"/>
              <a:buAutoNum type="arabicPeriod"/>
            </a:pPr>
            <a:r>
              <a:rPr lang="is-IS" sz="2800" dirty="0" smtClean="0">
                <a:latin typeface="Arial"/>
                <a:cs typeface="Arial"/>
              </a:rPr>
              <a:t>Knowing good from bad</a:t>
            </a:r>
            <a:endParaRPr lang="en-US" sz="2800" dirty="0">
              <a:latin typeface="Arial"/>
              <a:cs typeface="Arial"/>
            </a:endParaRPr>
          </a:p>
        </p:txBody>
      </p:sp>
      <p:sp>
        <p:nvSpPr>
          <p:cNvPr id="3" name="TextBox 2"/>
          <p:cNvSpPr txBox="1"/>
          <p:nvPr/>
        </p:nvSpPr>
        <p:spPr>
          <a:xfrm>
            <a:off x="1654190" y="4094328"/>
            <a:ext cx="6566637" cy="1661993"/>
          </a:xfrm>
          <a:prstGeom prst="rect">
            <a:avLst/>
          </a:prstGeom>
          <a:noFill/>
        </p:spPr>
        <p:txBody>
          <a:bodyPr wrap="square" rtlCol="0">
            <a:spAutoFit/>
          </a:bodyPr>
          <a:lstStyle/>
          <a:p>
            <a:r>
              <a:rPr lang="en-US" sz="2800" dirty="0"/>
              <a:t>Proverbs 6:32 </a:t>
            </a:r>
            <a:r>
              <a:rPr lang="en-US" sz="2800" i="1" dirty="0" smtClean="0">
                <a:solidFill>
                  <a:schemeClr val="accent6">
                    <a:lumMod val="40000"/>
                    <a:lumOff val="60000"/>
                  </a:schemeClr>
                </a:solidFill>
              </a:rPr>
              <a:t>But </a:t>
            </a:r>
            <a:r>
              <a:rPr lang="en-US" sz="2800" i="1" dirty="0">
                <a:solidFill>
                  <a:schemeClr val="accent6">
                    <a:lumMod val="40000"/>
                    <a:lumOff val="60000"/>
                  </a:schemeClr>
                </a:solidFill>
              </a:rPr>
              <a:t>a man who commits adultery lacks judgment; whoever does so destroys himself.</a:t>
            </a:r>
          </a:p>
          <a:p>
            <a:endParaRPr lang="en-US" dirty="0"/>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374906"/>
            <a:ext cx="8283765" cy="1312959"/>
          </a:xfrm>
        </p:spPr>
        <p:txBody>
          <a:bodyPr>
            <a:normAutofit/>
          </a:bodyPr>
          <a:lstStyle/>
          <a:p>
            <a:r>
              <a:rPr lang="en-US" b="1" dirty="0"/>
              <a:t>How do kids learn </a:t>
            </a:r>
            <a:r>
              <a:rPr lang="en-US" b="1" dirty="0" smtClean="0"/>
              <a:t/>
            </a:r>
            <a:br>
              <a:rPr lang="en-US" b="1" dirty="0" smtClean="0"/>
            </a:br>
            <a:r>
              <a:rPr lang="en-US" b="1" dirty="0" smtClean="0"/>
              <a:t>judgment</a:t>
            </a:r>
            <a:r>
              <a:rPr lang="en-US" b="1" dirty="0"/>
              <a:t>?</a:t>
            </a:r>
            <a:endParaRPr lang="en-US" dirty="0"/>
          </a:p>
        </p:txBody>
      </p:sp>
      <p:sp>
        <p:nvSpPr>
          <p:cNvPr id="4" name="Content Placeholder 3"/>
          <p:cNvSpPr>
            <a:spLocks noGrp="1"/>
          </p:cNvSpPr>
          <p:nvPr>
            <p:ph sz="quarter" idx="13"/>
          </p:nvPr>
        </p:nvSpPr>
        <p:spPr>
          <a:xfrm>
            <a:off x="852159" y="1888403"/>
            <a:ext cx="6583346" cy="4060907"/>
          </a:xfrm>
        </p:spPr>
        <p:txBody>
          <a:bodyPr>
            <a:normAutofit/>
          </a:bodyPr>
          <a:lstStyle/>
          <a:p>
            <a:pPr marL="0" indent="0">
              <a:buNone/>
            </a:pPr>
            <a:r>
              <a:rPr lang="en-US" sz="2800" b="1" dirty="0"/>
              <a:t>1.  They ___________</a:t>
            </a:r>
            <a:endParaRPr lang="en-US" sz="2800" dirty="0"/>
          </a:p>
          <a:p>
            <a:pPr marL="400050" lvl="1" indent="0">
              <a:buNone/>
            </a:pPr>
            <a:r>
              <a:rPr lang="en-US" sz="2800" dirty="0" smtClean="0"/>
              <a:t>Romans </a:t>
            </a:r>
            <a:r>
              <a:rPr lang="en-US" sz="2800" dirty="0"/>
              <a:t>12:</a:t>
            </a:r>
            <a:r>
              <a:rPr lang="en-US" sz="2800" dirty="0">
                <a:solidFill>
                  <a:srgbClr val="D8D4C5"/>
                </a:solidFill>
              </a:rPr>
              <a:t>2 </a:t>
            </a:r>
            <a:r>
              <a:rPr lang="en-US" sz="2800" i="1" dirty="0" smtClean="0">
                <a:solidFill>
                  <a:srgbClr val="D8D4C5"/>
                </a:solidFill>
              </a:rPr>
              <a:t>Do </a:t>
            </a:r>
            <a:r>
              <a:rPr lang="en-US" sz="2800" i="1" dirty="0">
                <a:solidFill>
                  <a:srgbClr val="D8D4C5"/>
                </a:solidFill>
              </a:rPr>
              <a:t>not conform any longer to the pattern of this world, but be transformed by the renewing of your mind</a:t>
            </a:r>
            <a:r>
              <a:rPr lang="en-US" sz="2800" i="1" dirty="0"/>
              <a:t>.</a:t>
            </a:r>
            <a:r>
              <a:rPr lang="en-US" sz="2800" dirty="0"/>
              <a:t> </a:t>
            </a:r>
            <a:endParaRPr lang="en-US" sz="2800" dirty="0" smtClean="0"/>
          </a:p>
          <a:p>
            <a:pPr marL="400050" lvl="1" indent="0">
              <a:buNone/>
            </a:pPr>
            <a:r>
              <a:rPr lang="en-US" sz="2800" dirty="0"/>
              <a:t>Philippians 3:</a:t>
            </a:r>
            <a:r>
              <a:rPr lang="en-US" sz="2800" dirty="0" smtClean="0">
                <a:solidFill>
                  <a:srgbClr val="D8D4C5"/>
                </a:solidFill>
              </a:rPr>
              <a:t>17</a:t>
            </a:r>
            <a:r>
              <a:rPr lang="en-US" sz="2800" i="1" dirty="0" smtClean="0">
                <a:solidFill>
                  <a:srgbClr val="D8D4C5"/>
                </a:solidFill>
              </a:rPr>
              <a:t>Join </a:t>
            </a:r>
            <a:r>
              <a:rPr lang="en-US" sz="2800" i="1" dirty="0">
                <a:solidFill>
                  <a:srgbClr val="D8D4C5"/>
                </a:solidFill>
              </a:rPr>
              <a:t>with others in following my example, brothers, and take note of those who live according to the pattern we gave you.</a:t>
            </a:r>
            <a:endParaRPr lang="en-US" sz="2800" dirty="0">
              <a:solidFill>
                <a:srgbClr val="D8D4C5"/>
              </a:solidFill>
            </a:endParaRPr>
          </a:p>
          <a:p>
            <a:pPr marL="400050" lvl="1" indent="0">
              <a:buNone/>
            </a:pPr>
            <a:endParaRPr lang="en-US" sz="2800" i="1" dirty="0"/>
          </a:p>
        </p:txBody>
      </p:sp>
    </p:spTree>
    <p:extLst>
      <p:ext uri="{BB962C8B-B14F-4D97-AF65-F5344CB8AC3E}">
        <p14:creationId xmlns:p14="http://schemas.microsoft.com/office/powerpoint/2010/main" val="171839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374906"/>
            <a:ext cx="8283765" cy="778191"/>
          </a:xfrm>
        </p:spPr>
        <p:txBody>
          <a:bodyPr>
            <a:normAutofit/>
          </a:bodyPr>
          <a:lstStyle/>
          <a:p>
            <a:r>
              <a:rPr lang="en-US" b="1" dirty="0" smtClean="0"/>
              <a:t>Key Patterns:</a:t>
            </a:r>
            <a:endParaRPr lang="en-US" dirty="0"/>
          </a:p>
        </p:txBody>
      </p:sp>
      <p:sp>
        <p:nvSpPr>
          <p:cNvPr id="6" name="Content Placeholder 3"/>
          <p:cNvSpPr>
            <a:spLocks noGrp="1"/>
          </p:cNvSpPr>
          <p:nvPr>
            <p:ph sz="quarter" idx="13"/>
          </p:nvPr>
        </p:nvSpPr>
        <p:spPr>
          <a:xfrm>
            <a:off x="492637" y="1687865"/>
            <a:ext cx="7527683" cy="3408807"/>
          </a:xfrm>
        </p:spPr>
        <p:txBody>
          <a:bodyPr>
            <a:normAutofit/>
          </a:bodyPr>
          <a:lstStyle/>
          <a:p>
            <a:pPr marL="514350" indent="-514350">
              <a:lnSpc>
                <a:spcPct val="130000"/>
              </a:lnSpc>
              <a:buFont typeface="+mj-lt"/>
              <a:buAutoNum type="arabicPeriod"/>
            </a:pPr>
            <a:r>
              <a:rPr lang="en-US" sz="2800" i="1" dirty="0" smtClean="0"/>
              <a:t>__________________________</a:t>
            </a:r>
          </a:p>
          <a:p>
            <a:pPr marL="514350" indent="-514350">
              <a:lnSpc>
                <a:spcPct val="130000"/>
              </a:lnSpc>
              <a:buFont typeface="+mj-lt"/>
              <a:buAutoNum type="arabicPeriod"/>
            </a:pPr>
            <a:r>
              <a:rPr lang="en-US" sz="2800" i="1" dirty="0" smtClean="0"/>
              <a:t>__________________________</a:t>
            </a:r>
          </a:p>
          <a:p>
            <a:pPr marL="514350" indent="-514350">
              <a:lnSpc>
                <a:spcPct val="130000"/>
              </a:lnSpc>
              <a:buFont typeface="+mj-lt"/>
              <a:buAutoNum type="arabicPeriod"/>
            </a:pPr>
            <a:r>
              <a:rPr lang="en-US" sz="2800" i="1" dirty="0" smtClean="0"/>
              <a:t>__________________________</a:t>
            </a:r>
          </a:p>
          <a:p>
            <a:pPr marL="514350" indent="-514350">
              <a:lnSpc>
                <a:spcPct val="130000"/>
              </a:lnSpc>
              <a:buFont typeface="+mj-lt"/>
              <a:buAutoNum type="arabicPeriod"/>
            </a:pPr>
            <a:r>
              <a:rPr lang="en-US" sz="2800" i="1" dirty="0" smtClean="0"/>
              <a:t>__________________________</a:t>
            </a:r>
            <a:endParaRPr lang="en-US" sz="2800" i="1" dirty="0"/>
          </a:p>
        </p:txBody>
      </p:sp>
    </p:spTree>
    <p:extLst>
      <p:ext uri="{BB962C8B-B14F-4D97-AF65-F5344CB8AC3E}">
        <p14:creationId xmlns:p14="http://schemas.microsoft.com/office/powerpoint/2010/main" val="445749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374906"/>
            <a:ext cx="8283765" cy="1312959"/>
          </a:xfrm>
        </p:spPr>
        <p:txBody>
          <a:bodyPr>
            <a:normAutofit/>
          </a:bodyPr>
          <a:lstStyle/>
          <a:p>
            <a:r>
              <a:rPr lang="en-US" b="1" dirty="0"/>
              <a:t>How do kids learn </a:t>
            </a:r>
            <a:r>
              <a:rPr lang="en-US" b="1" dirty="0" smtClean="0"/>
              <a:t/>
            </a:r>
            <a:br>
              <a:rPr lang="en-US" b="1" dirty="0" smtClean="0"/>
            </a:br>
            <a:r>
              <a:rPr lang="en-US" b="1" dirty="0" smtClean="0"/>
              <a:t>judgment</a:t>
            </a:r>
            <a:r>
              <a:rPr lang="en-US" b="1" dirty="0"/>
              <a:t>?</a:t>
            </a:r>
            <a:endParaRPr lang="en-US" dirty="0"/>
          </a:p>
        </p:txBody>
      </p:sp>
      <p:sp>
        <p:nvSpPr>
          <p:cNvPr id="4" name="Content Placeholder 3"/>
          <p:cNvSpPr>
            <a:spLocks noGrp="1"/>
          </p:cNvSpPr>
          <p:nvPr>
            <p:ph sz="quarter" idx="13"/>
          </p:nvPr>
        </p:nvSpPr>
        <p:spPr>
          <a:xfrm>
            <a:off x="852158" y="1888403"/>
            <a:ext cx="7803104" cy="4461984"/>
          </a:xfrm>
        </p:spPr>
        <p:txBody>
          <a:bodyPr>
            <a:normAutofit/>
          </a:bodyPr>
          <a:lstStyle/>
          <a:p>
            <a:pPr marL="514350" indent="-514350">
              <a:buFont typeface="+mj-lt"/>
              <a:buAutoNum type="arabicPeriod" startAt="2"/>
            </a:pPr>
            <a:r>
              <a:rPr lang="en-US" sz="2800" b="1" dirty="0" smtClean="0"/>
              <a:t>They </a:t>
            </a:r>
            <a:r>
              <a:rPr lang="en-US" sz="2800" b="1" dirty="0"/>
              <a:t>___________</a:t>
            </a:r>
            <a:endParaRPr lang="en-US" sz="2800" dirty="0"/>
          </a:p>
          <a:p>
            <a:pPr marL="400050" lvl="1" indent="0">
              <a:buNone/>
            </a:pPr>
            <a:r>
              <a:rPr lang="en-US" sz="2800" dirty="0"/>
              <a:t>Deuteronomy 6:6-9 </a:t>
            </a:r>
            <a:r>
              <a:rPr lang="en-US" sz="2800" i="1" dirty="0" smtClean="0">
                <a:solidFill>
                  <a:srgbClr val="D8D4C5"/>
                </a:solidFill>
              </a:rPr>
              <a:t>These </a:t>
            </a:r>
            <a:r>
              <a:rPr lang="en-US" sz="2800" i="1" dirty="0">
                <a:solidFill>
                  <a:srgbClr val="D8D4C5"/>
                </a:solidFill>
              </a:rPr>
              <a:t>commandments that I give you today are to be upon your hearts.  Impress them on your children. Talk about them when you sit at home and when you walk along the road, when you lie down and when you get up.  Tie them as symbols on your hands and bind them on your foreheads. Write them on the doorframes of your houses and on your gates.</a:t>
            </a:r>
            <a:endParaRPr lang="en-US" sz="2800" dirty="0">
              <a:solidFill>
                <a:srgbClr val="D8D4C5"/>
              </a:solidFill>
            </a:endParaRPr>
          </a:p>
          <a:p>
            <a:pPr marL="400050" lvl="1" indent="0">
              <a:buNone/>
            </a:pPr>
            <a:endParaRPr lang="en-US" sz="2800" i="1" dirty="0">
              <a:solidFill>
                <a:srgbClr val="D8D4C5"/>
              </a:solidFill>
            </a:endParaRPr>
          </a:p>
        </p:txBody>
      </p:sp>
    </p:spTree>
    <p:extLst>
      <p:ext uri="{BB962C8B-B14F-4D97-AF65-F5344CB8AC3E}">
        <p14:creationId xmlns:p14="http://schemas.microsoft.com/office/powerpoint/2010/main" val="3913983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374906"/>
            <a:ext cx="8283765" cy="1312959"/>
          </a:xfrm>
        </p:spPr>
        <p:txBody>
          <a:bodyPr>
            <a:normAutofit/>
          </a:bodyPr>
          <a:lstStyle/>
          <a:p>
            <a:r>
              <a:rPr lang="en-US" b="1" dirty="0"/>
              <a:t>How do kids learn </a:t>
            </a:r>
            <a:r>
              <a:rPr lang="en-US" b="1" dirty="0" smtClean="0"/>
              <a:t/>
            </a:r>
            <a:br>
              <a:rPr lang="en-US" b="1" dirty="0" smtClean="0"/>
            </a:br>
            <a:r>
              <a:rPr lang="en-US" b="1" dirty="0" smtClean="0"/>
              <a:t>judgment</a:t>
            </a:r>
            <a:r>
              <a:rPr lang="en-US" b="1" dirty="0"/>
              <a:t>?</a:t>
            </a:r>
            <a:endParaRPr lang="en-US" dirty="0"/>
          </a:p>
        </p:txBody>
      </p:sp>
      <p:sp>
        <p:nvSpPr>
          <p:cNvPr id="4" name="Content Placeholder 3"/>
          <p:cNvSpPr>
            <a:spLocks noGrp="1"/>
          </p:cNvSpPr>
          <p:nvPr>
            <p:ph sz="quarter" idx="13"/>
          </p:nvPr>
        </p:nvSpPr>
        <p:spPr>
          <a:xfrm>
            <a:off x="852159" y="1888403"/>
            <a:ext cx="6583346" cy="4060907"/>
          </a:xfrm>
        </p:spPr>
        <p:txBody>
          <a:bodyPr>
            <a:normAutofit/>
          </a:bodyPr>
          <a:lstStyle/>
          <a:p>
            <a:pPr marL="514350" indent="-514350">
              <a:buFont typeface="+mj-lt"/>
              <a:buAutoNum type="arabicPeriod" startAt="3"/>
            </a:pPr>
            <a:r>
              <a:rPr lang="en-US" sz="2800" b="1" dirty="0" smtClean="0"/>
              <a:t>They </a:t>
            </a:r>
            <a:r>
              <a:rPr lang="en-US" sz="2800" b="1" dirty="0"/>
              <a:t>___________</a:t>
            </a:r>
            <a:endParaRPr lang="en-US" sz="2800" dirty="0"/>
          </a:p>
          <a:p>
            <a:pPr marL="400050" lvl="1" indent="0">
              <a:buNone/>
            </a:pPr>
            <a:r>
              <a:rPr lang="en-US" sz="2800" dirty="0"/>
              <a:t>Proverbs 22:</a:t>
            </a:r>
            <a:r>
              <a:rPr lang="en-US" sz="2800" dirty="0">
                <a:solidFill>
                  <a:srgbClr val="D8D4C5"/>
                </a:solidFill>
              </a:rPr>
              <a:t>6 </a:t>
            </a:r>
            <a:r>
              <a:rPr lang="en-US" sz="2800" i="1" dirty="0" smtClean="0">
                <a:solidFill>
                  <a:srgbClr val="D8D4C5"/>
                </a:solidFill>
              </a:rPr>
              <a:t>Train </a:t>
            </a:r>
            <a:r>
              <a:rPr lang="en-US" sz="2800" i="1" dirty="0">
                <a:solidFill>
                  <a:srgbClr val="D8D4C5"/>
                </a:solidFill>
              </a:rPr>
              <a:t>a child in the way he should go, and when he is old he will not turn from it.</a:t>
            </a:r>
            <a:endParaRPr lang="en-US" sz="2800" dirty="0">
              <a:solidFill>
                <a:srgbClr val="D8D4C5"/>
              </a:solidFill>
            </a:endParaRPr>
          </a:p>
          <a:p>
            <a:pPr marL="400050" lvl="1" indent="0">
              <a:buNone/>
            </a:pPr>
            <a:endParaRPr lang="en-US" sz="2800" i="1" dirty="0"/>
          </a:p>
        </p:txBody>
      </p:sp>
    </p:spTree>
    <p:extLst>
      <p:ext uri="{BB962C8B-B14F-4D97-AF65-F5344CB8AC3E}">
        <p14:creationId xmlns:p14="http://schemas.microsoft.com/office/powerpoint/2010/main" val="877723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0"/>
            <a:ext cx="8283765" cy="1312959"/>
          </a:xfrm>
        </p:spPr>
        <p:txBody>
          <a:bodyPr>
            <a:normAutofit/>
          </a:bodyPr>
          <a:lstStyle/>
          <a:p>
            <a:r>
              <a:rPr lang="en-US" b="1" dirty="0"/>
              <a:t>How do kids learn </a:t>
            </a:r>
            <a:r>
              <a:rPr lang="en-US" b="1" dirty="0" smtClean="0"/>
              <a:t/>
            </a:r>
            <a:br>
              <a:rPr lang="en-US" b="1" dirty="0" smtClean="0"/>
            </a:br>
            <a:r>
              <a:rPr lang="en-US" b="1" dirty="0" smtClean="0"/>
              <a:t>judgment</a:t>
            </a:r>
            <a:r>
              <a:rPr lang="en-US" b="1" dirty="0"/>
              <a:t>?</a:t>
            </a:r>
            <a:endParaRPr lang="en-US" dirty="0"/>
          </a:p>
        </p:txBody>
      </p:sp>
      <p:sp>
        <p:nvSpPr>
          <p:cNvPr id="4" name="Content Placeholder 3"/>
          <p:cNvSpPr>
            <a:spLocks noGrp="1"/>
          </p:cNvSpPr>
          <p:nvPr>
            <p:ph sz="quarter" idx="13"/>
          </p:nvPr>
        </p:nvSpPr>
        <p:spPr>
          <a:xfrm>
            <a:off x="852159" y="1888403"/>
            <a:ext cx="7017780" cy="4060907"/>
          </a:xfrm>
          <a:ln w="25400">
            <a:solidFill>
              <a:schemeClr val="tx2">
                <a:lumMod val="40000"/>
                <a:lumOff val="60000"/>
              </a:schemeClr>
            </a:solidFill>
          </a:ln>
        </p:spPr>
        <p:txBody>
          <a:bodyPr>
            <a:normAutofit fontScale="92500" lnSpcReduction="10000"/>
          </a:bodyPr>
          <a:lstStyle/>
          <a:p>
            <a:pPr marL="0" indent="0">
              <a:buNone/>
            </a:pPr>
            <a:r>
              <a:rPr lang="en-US" sz="2800" b="1" dirty="0" smtClean="0">
                <a:solidFill>
                  <a:schemeClr val="tx2">
                    <a:lumMod val="40000"/>
                    <a:lumOff val="60000"/>
                  </a:schemeClr>
                </a:solidFill>
              </a:rPr>
              <a:t>Influence</a:t>
            </a:r>
            <a:endParaRPr lang="en-US" sz="2800" b="1" dirty="0">
              <a:solidFill>
                <a:schemeClr val="tx2">
                  <a:lumMod val="40000"/>
                  <a:lumOff val="60000"/>
                </a:schemeClr>
              </a:solidFill>
            </a:endParaRPr>
          </a:p>
          <a:p>
            <a:pPr marL="0" indent="0">
              <a:buNone/>
            </a:pPr>
            <a:r>
              <a:rPr lang="en-US" sz="1800" dirty="0"/>
              <a:t> </a:t>
            </a:r>
          </a:p>
          <a:p>
            <a:pPr marL="0" indent="0">
              <a:buNone/>
            </a:pPr>
            <a:r>
              <a:rPr lang="en-US" sz="2800" dirty="0"/>
              <a:t>Peers</a:t>
            </a:r>
          </a:p>
          <a:p>
            <a:pPr marL="0" indent="0">
              <a:buNone/>
            </a:pPr>
            <a:r>
              <a:rPr lang="en-US" sz="2800" dirty="0"/>
              <a:t> </a:t>
            </a:r>
          </a:p>
          <a:p>
            <a:pPr marL="0" indent="0">
              <a:buNone/>
            </a:pPr>
            <a:r>
              <a:rPr lang="en-US" sz="2800" dirty="0"/>
              <a:t>Parents  </a:t>
            </a:r>
          </a:p>
          <a:p>
            <a:pPr marL="0" indent="0">
              <a:buNone/>
            </a:pPr>
            <a:r>
              <a:rPr lang="en-US" sz="2800" dirty="0"/>
              <a:t> </a:t>
            </a:r>
          </a:p>
          <a:p>
            <a:pPr marL="0" indent="0">
              <a:buNone/>
            </a:pPr>
            <a:r>
              <a:rPr lang="en-US" sz="2800" dirty="0"/>
              <a:t> </a:t>
            </a:r>
          </a:p>
          <a:p>
            <a:pPr marL="0" indent="0">
              <a:buNone/>
            </a:pPr>
            <a:r>
              <a:rPr lang="en-US" sz="2800" dirty="0"/>
              <a:t>Age      </a:t>
            </a:r>
            <a:r>
              <a:rPr lang="en-US" sz="2800" dirty="0" smtClean="0"/>
              <a:t>                   </a:t>
            </a:r>
            <a:r>
              <a:rPr lang="en-US" sz="2800" dirty="0"/>
              <a:t>10         </a:t>
            </a:r>
            <a:r>
              <a:rPr lang="en-US" sz="2800" dirty="0" smtClean="0"/>
              <a:t>           </a:t>
            </a:r>
            <a:r>
              <a:rPr lang="en-US" sz="2800" dirty="0"/>
              <a:t>20       </a:t>
            </a:r>
            <a:r>
              <a:rPr lang="en-US" sz="2800" dirty="0" smtClean="0"/>
              <a:t>              </a:t>
            </a:r>
            <a:r>
              <a:rPr lang="en-US" sz="2800" dirty="0"/>
              <a:t>30</a:t>
            </a:r>
          </a:p>
          <a:p>
            <a:pPr marL="400050" lvl="1" indent="0">
              <a:buNone/>
            </a:pPr>
            <a:endParaRPr lang="en-US" sz="2800" i="1" dirty="0"/>
          </a:p>
        </p:txBody>
      </p:sp>
    </p:spTree>
    <p:extLst>
      <p:ext uri="{BB962C8B-B14F-4D97-AF65-F5344CB8AC3E}">
        <p14:creationId xmlns:p14="http://schemas.microsoft.com/office/powerpoint/2010/main" val="129410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76186</TotalTime>
  <Words>225</Words>
  <Application>Microsoft Macintosh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Horizon</vt:lpstr>
      <vt:lpstr> Taking control of your parenting Part 9 Steve Elzinga </vt:lpstr>
      <vt:lpstr>PowerPoint Presentation</vt:lpstr>
      <vt:lpstr>How do kids learn  judgment?</vt:lpstr>
      <vt:lpstr>Key Patterns:</vt:lpstr>
      <vt:lpstr>How do kids learn  judgment?</vt:lpstr>
      <vt:lpstr>How do kids learn  judgment?</vt:lpstr>
      <vt:lpstr>How do kids learn  judgment?</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56</cp:revision>
  <dcterms:created xsi:type="dcterms:W3CDTF">2017-01-10T02:15:11Z</dcterms:created>
  <dcterms:modified xsi:type="dcterms:W3CDTF">2020-04-30T14:37:53Z</dcterms:modified>
</cp:coreProperties>
</file>