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18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73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22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66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597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2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63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0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66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99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A23D-A595-4FD4-AC02-5642AD690D41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6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ru-RU" b="1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sz="4200" dirty="0">
                <a:solidFill>
                  <a:schemeClr val="tx1"/>
                </a:solidFill>
              </a:rPr>
              <a:t>Как объяснить факт существования вселенной</a:t>
            </a:r>
            <a:r>
              <a:rPr lang="ru-RU" sz="4200" dirty="0" smtClean="0">
                <a:solidFill>
                  <a:schemeClr val="tx1"/>
                </a:solidFill>
              </a:rPr>
              <a:t>?</a:t>
            </a:r>
            <a:endParaRPr lang="en-US" sz="4200" dirty="0" smtClean="0">
              <a:solidFill>
                <a:schemeClr val="tx1"/>
              </a:solidFill>
            </a:endParaRPr>
          </a:p>
          <a:p>
            <a:pPr algn="l"/>
            <a:r>
              <a:rPr lang="ru-RU" sz="4200" dirty="0">
                <a:solidFill>
                  <a:schemeClr val="tx1"/>
                </a:solidFill>
              </a:rPr>
              <a:t/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ru-RU" sz="4200" dirty="0">
                <a:solidFill>
                  <a:schemeClr val="tx1"/>
                </a:solidFill>
              </a:rPr>
              <a:t>У нас не так уж и много вариантов: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Возникновение вселенной – это самосотворение. Вселенная сотворила сама себя. 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Вселенная — это иллюзия. В действительности ее нет. 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Возникновение вселенной — это случайность. 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Вселенная существовала всегда. </a:t>
            </a:r>
            <a:endParaRPr lang="en-US" sz="42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 smtClean="0">
                <a:solidFill>
                  <a:schemeClr val="tx1"/>
                </a:solidFill>
              </a:rPr>
              <a:t>Вселенная – это творение Бога. </a:t>
            </a:r>
            <a:br>
              <a:rPr lang="ru-RU" sz="4200" dirty="0" smtClean="0">
                <a:solidFill>
                  <a:schemeClr val="tx1"/>
                </a:solidFill>
              </a:rPr>
            </a:br>
            <a:r>
              <a:rPr lang="ru-RU" sz="2600" dirty="0"/>
              <a:t/>
            </a:r>
            <a:br>
              <a:rPr lang="ru-RU" sz="2600" dirty="0"/>
            </a:br>
            <a:endParaRPr lang="ru-RU" sz="2600" dirty="0" smtClean="0"/>
          </a:p>
          <a:p>
            <a:pPr algn="l"/>
            <a:r>
              <a:rPr lang="en-US" sz="2600" dirty="0" smtClean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24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b="1" dirty="0" smtClean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/>
          </a:bodyPr>
          <a:lstStyle/>
          <a:p>
            <a:pPr lvl="1" algn="l"/>
            <a:r>
              <a:rPr lang="en-US" sz="1800" dirty="0" smtClean="0">
                <a:solidFill>
                  <a:schemeClr val="tx1"/>
                </a:solidFill>
              </a:rPr>
              <a:t>4.      </a:t>
            </a:r>
            <a:r>
              <a:rPr lang="ru-RU" sz="1800" dirty="0" smtClean="0">
                <a:solidFill>
                  <a:schemeClr val="tx1"/>
                </a:solidFill>
              </a:rPr>
              <a:t>Вселенная </a:t>
            </a:r>
            <a:r>
              <a:rPr lang="ru-RU" sz="1800" dirty="0">
                <a:solidFill>
                  <a:schemeClr val="tx1"/>
                </a:solidFill>
              </a:rPr>
              <a:t>существовала всегда. 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1600" dirty="0">
                <a:solidFill>
                  <a:schemeClr val="tx1"/>
                </a:solidFill>
              </a:rPr>
              <a:t>Количество массы/энергии остается неизменным (первый закон), а ее качество (доступность и способность совершать работу) ухудшается. (В природе любая деятельность, включая горение солнца и звезд, приводит к потере энергии.)</a:t>
            </a:r>
            <a:r>
              <a:rPr lang="ru-RU" sz="2600" dirty="0">
                <a:solidFill>
                  <a:schemeClr val="tx1"/>
                </a:solidFill>
              </a:rPr>
              <a:t/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733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b="1" dirty="0" smtClean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en-US" dirty="0" smtClean="0">
                <a:solidFill>
                  <a:schemeClr val="tx1"/>
                </a:solidFill>
              </a:rPr>
              <a:t>4.      </a:t>
            </a:r>
            <a:r>
              <a:rPr lang="ru-RU" dirty="0" smtClean="0">
                <a:solidFill>
                  <a:schemeClr val="tx1"/>
                </a:solidFill>
              </a:rPr>
              <a:t>Вселенная </a:t>
            </a:r>
            <a:r>
              <a:rPr lang="ru-RU" dirty="0">
                <a:solidFill>
                  <a:schemeClr val="tx1"/>
                </a:solidFill>
              </a:rPr>
              <a:t>существовала всегда.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>
                <a:solidFill>
                  <a:schemeClr val="tx1"/>
                </a:solidFill>
              </a:rPr>
              <a:t>Количество массы/энергии остается неизменным (первый закон), а ее качество (доступность и способность совершать работу) ухудшается. (В природе любая деятельность, включая горение солнца и звезд, приводит к потере энергии.)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>
                <a:solidFill>
                  <a:schemeClr val="tx1"/>
                </a:solidFill>
              </a:rPr>
              <a:t>Если вселенная идет к своему концу, то у нее должно было быть начало. 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>
              <a:solidFill>
                <a:schemeClr val="tx1"/>
              </a:solidFill>
            </a:endParaRPr>
          </a:p>
          <a:p>
            <a:pPr lvl="2" algn="l"/>
            <a:r>
              <a:rPr lang="ru-RU" sz="2600" dirty="0">
                <a:solidFill>
                  <a:schemeClr val="tx1"/>
                </a:solidFill>
              </a:rPr>
              <a:t/>
            </a:r>
            <a:br>
              <a:rPr lang="ru-RU" sz="2600" dirty="0">
                <a:solidFill>
                  <a:schemeClr val="tx1"/>
                </a:solidFill>
              </a:rPr>
            </a:br>
            <a:endParaRPr lang="en-US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>
              <a:solidFill>
                <a:schemeClr val="tx1"/>
              </a:solidFill>
            </a:endParaRPr>
          </a:p>
          <a:p>
            <a:pPr lvl="2" algn="l"/>
            <a:endParaRPr lang="en-US" sz="2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233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b="1" dirty="0" smtClean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en-US" dirty="0" smtClean="0">
                <a:solidFill>
                  <a:schemeClr val="tx1"/>
                </a:solidFill>
              </a:rPr>
              <a:t>4.      </a:t>
            </a:r>
            <a:r>
              <a:rPr lang="ru-RU" dirty="0" smtClean="0">
                <a:solidFill>
                  <a:schemeClr val="tx1"/>
                </a:solidFill>
              </a:rPr>
              <a:t>Вселенная </a:t>
            </a:r>
            <a:r>
              <a:rPr lang="ru-RU" dirty="0">
                <a:solidFill>
                  <a:schemeClr val="tx1"/>
                </a:solidFill>
              </a:rPr>
              <a:t>существовала всегда.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>
                <a:solidFill>
                  <a:schemeClr val="tx1"/>
                </a:solidFill>
              </a:rPr>
              <a:t>Количество массы/энергии остается неизменным (первый закон), а ее качество (доступность и способность совершать работу) ухудшается. (В природе любая деятельность, включая горение солнца и звезд, приводит к потере энергии.)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>
                <a:solidFill>
                  <a:schemeClr val="tx1"/>
                </a:solidFill>
              </a:rPr>
              <a:t>Если вселенная идет к своему концу, то у нее должно было быть начало. 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 smtClean="0">
                <a:solidFill>
                  <a:schemeClr val="tx1"/>
                </a:solidFill>
              </a:rPr>
              <a:t>Если она стареет, то она должна была быть “молодой”. </a:t>
            </a:r>
            <a:br>
              <a:rPr lang="ru-RU" sz="2600" dirty="0" smtClean="0">
                <a:solidFill>
                  <a:schemeClr val="tx1"/>
                </a:solidFill>
              </a:rPr>
            </a:br>
            <a:endParaRPr lang="ru-RU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 smtClean="0">
              <a:solidFill>
                <a:schemeClr val="tx1"/>
              </a:solidFill>
            </a:endParaRPr>
          </a:p>
          <a:p>
            <a:pPr lvl="2" algn="l"/>
            <a:endParaRPr lang="en-US" sz="2600" dirty="0">
              <a:solidFill>
                <a:schemeClr val="tx1"/>
              </a:solidFill>
            </a:endParaRPr>
          </a:p>
          <a:p>
            <a:pPr lvl="2" algn="l"/>
            <a:r>
              <a:rPr lang="ru-RU" sz="2600" dirty="0" smtClean="0">
                <a:solidFill>
                  <a:schemeClr val="tx1"/>
                </a:solidFill>
              </a:rPr>
              <a:t/>
            </a:r>
            <a:br>
              <a:rPr lang="ru-RU" sz="2600" dirty="0" smtClean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75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b="1" dirty="0" smtClean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en-US" dirty="0" smtClean="0">
                <a:solidFill>
                  <a:schemeClr val="tx1"/>
                </a:solidFill>
              </a:rPr>
              <a:t>4.      </a:t>
            </a:r>
            <a:r>
              <a:rPr lang="ru-RU" dirty="0" smtClean="0">
                <a:solidFill>
                  <a:schemeClr val="tx1"/>
                </a:solidFill>
              </a:rPr>
              <a:t>Вселенная </a:t>
            </a:r>
            <a:r>
              <a:rPr lang="ru-RU" dirty="0">
                <a:solidFill>
                  <a:schemeClr val="tx1"/>
                </a:solidFill>
              </a:rPr>
              <a:t>существовала всегда.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>
                <a:solidFill>
                  <a:schemeClr val="tx1"/>
                </a:solidFill>
              </a:rPr>
              <a:t>Количество массы/энергии остается неизменным (первый закон), а ее качество (доступность и способность совершать работу) ухудшается. (В природе любая деятельность, включая горение солнца и звезд, приводит к потере энергии.)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>
                <a:solidFill>
                  <a:schemeClr val="tx1"/>
                </a:solidFill>
              </a:rPr>
              <a:t>Если вселенная идет к своему концу, то у нее должно было быть начало. 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 smtClean="0">
                <a:solidFill>
                  <a:schemeClr val="tx1"/>
                </a:solidFill>
              </a:rPr>
              <a:t>Если она стареет, то она должна была быть “молодой”. </a:t>
            </a:r>
            <a:br>
              <a:rPr lang="ru-RU" sz="2600" dirty="0" smtClean="0">
                <a:solidFill>
                  <a:schemeClr val="tx1"/>
                </a:solidFill>
              </a:rPr>
            </a:br>
            <a:endParaRPr lang="ru-RU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 smtClean="0">
                <a:solidFill>
                  <a:schemeClr val="tx1"/>
                </a:solidFill>
              </a:rPr>
              <a:t>Если она изнашивается, то она должна была быть новой. 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en-US" sz="2600" dirty="0">
              <a:solidFill>
                <a:schemeClr val="tx1"/>
              </a:solidFill>
            </a:endParaRPr>
          </a:p>
          <a:p>
            <a:pPr lvl="2" algn="l"/>
            <a:r>
              <a:rPr lang="ru-RU" sz="2600" dirty="0" smtClean="0">
                <a:solidFill>
                  <a:schemeClr val="tx1"/>
                </a:solidFill>
              </a:rPr>
              <a:t/>
            </a:r>
            <a:br>
              <a:rPr lang="ru-RU" sz="2600" dirty="0" smtClean="0">
                <a:solidFill>
                  <a:schemeClr val="tx1"/>
                </a:solidFill>
              </a:rPr>
            </a:br>
            <a:endParaRPr lang="ru-RU" sz="2600" dirty="0" smtClean="0">
              <a:solidFill>
                <a:schemeClr val="tx1"/>
              </a:solidFill>
            </a:endParaRPr>
          </a:p>
          <a:p>
            <a:pPr algn="l"/>
            <a:r>
              <a:rPr lang="en-US" sz="2600" dirty="0" smtClean="0">
                <a:solidFill>
                  <a:schemeClr val="tx1"/>
                </a:solidFill>
              </a:rPr>
              <a:t>                    </a:t>
            </a: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endParaRPr lang="en-US" sz="2600" dirty="0" smtClean="0">
              <a:solidFill>
                <a:schemeClr val="tx1"/>
              </a:solidFill>
            </a:endParaRP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endParaRPr lang="en-US" sz="2600" dirty="0" smtClean="0">
              <a:solidFill>
                <a:schemeClr val="tx1"/>
              </a:solidFill>
            </a:endParaRP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203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b="1" dirty="0" smtClean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en-US" dirty="0" smtClean="0">
                <a:solidFill>
                  <a:schemeClr val="tx1"/>
                </a:solidFill>
              </a:rPr>
              <a:t>4.      </a:t>
            </a:r>
            <a:r>
              <a:rPr lang="ru-RU" dirty="0" smtClean="0">
                <a:solidFill>
                  <a:schemeClr val="tx1"/>
                </a:solidFill>
              </a:rPr>
              <a:t>Вселенная </a:t>
            </a:r>
            <a:r>
              <a:rPr lang="ru-RU" dirty="0">
                <a:solidFill>
                  <a:schemeClr val="tx1"/>
                </a:solidFill>
              </a:rPr>
              <a:t>существовала всегда.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>
                <a:solidFill>
                  <a:schemeClr val="tx1"/>
                </a:solidFill>
              </a:rPr>
              <a:t>Количество массы/энергии остается неизменным (первый закон), а ее качество (доступность и способность совершать работу) ухудшается. (В природе любая деятельность, включая горение солнца и звезд, приводит к потере энергии.)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>
                <a:solidFill>
                  <a:schemeClr val="tx1"/>
                </a:solidFill>
              </a:rPr>
              <a:t>Если вселенная идет к своему концу, то у нее должно было быть начало. 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 smtClean="0">
                <a:solidFill>
                  <a:schemeClr val="tx1"/>
                </a:solidFill>
              </a:rPr>
              <a:t>Если она стареет, то она должна была быть “молодой”. </a:t>
            </a:r>
            <a:br>
              <a:rPr lang="ru-RU" sz="2600" dirty="0" smtClean="0">
                <a:solidFill>
                  <a:schemeClr val="tx1"/>
                </a:solidFill>
              </a:rPr>
            </a:br>
            <a:endParaRPr lang="ru-RU" sz="2600" dirty="0" smtClean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ru-RU" sz="2600" dirty="0" smtClean="0">
                <a:solidFill>
                  <a:schemeClr val="tx1"/>
                </a:solidFill>
              </a:rPr>
              <a:t>Если она изнашивается, то она должна была быть новой. </a:t>
            </a:r>
            <a:br>
              <a:rPr lang="ru-RU" sz="2600" dirty="0" smtClean="0">
                <a:solidFill>
                  <a:schemeClr val="tx1"/>
                </a:solidFill>
              </a:rPr>
            </a:br>
            <a:endParaRPr lang="ru-RU" sz="2600" dirty="0" smtClean="0">
              <a:solidFill>
                <a:schemeClr val="tx1"/>
              </a:solidFill>
            </a:endParaRPr>
          </a:p>
          <a:p>
            <a:pPr algn="l"/>
            <a:r>
              <a:rPr lang="en-US" sz="2600" dirty="0" smtClean="0">
                <a:solidFill>
                  <a:schemeClr val="tx1"/>
                </a:solidFill>
              </a:rPr>
              <a:t>                    e)       </a:t>
            </a:r>
            <a:r>
              <a:rPr lang="ru-RU" sz="2600" dirty="0" smtClean="0">
                <a:solidFill>
                  <a:schemeClr val="tx1"/>
                </a:solidFill>
              </a:rPr>
              <a:t>Если вселенная останавливается, то ее когда-то должны были завести </a:t>
            </a:r>
            <a:br>
              <a:rPr lang="ru-RU" sz="2600" dirty="0" smtClean="0">
                <a:solidFill>
                  <a:schemeClr val="tx1"/>
                </a:solidFill>
              </a:rPr>
            </a:br>
            <a:r>
              <a:rPr lang="ru-RU" sz="2600" dirty="0" smtClean="0">
                <a:solidFill>
                  <a:schemeClr val="tx1"/>
                </a:solidFill>
              </a:rPr>
              <a:t/>
            </a:r>
            <a:br>
              <a:rPr lang="ru-RU" sz="2600" dirty="0" smtClean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>                               </a:t>
            </a:r>
            <a:r>
              <a:rPr lang="ru-RU" sz="2600" dirty="0" smtClean="0">
                <a:solidFill>
                  <a:schemeClr val="tx1"/>
                </a:solidFill>
              </a:rPr>
              <a:t>Кажущееся развитие живого организма — заранее 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2600" dirty="0" smtClean="0">
                <a:solidFill>
                  <a:schemeClr val="tx1"/>
                </a:solidFill>
              </a:rPr>
              <a:t>                               </a:t>
            </a:r>
            <a:r>
              <a:rPr lang="ru-RU" sz="2600" dirty="0" smtClean="0">
                <a:solidFill>
                  <a:schemeClr val="tx1"/>
                </a:solidFill>
              </a:rPr>
              <a:t>запрограммированный процесс, замедляющий, но не устраняющий 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2600" dirty="0" smtClean="0">
                <a:solidFill>
                  <a:schemeClr val="tx1"/>
                </a:solidFill>
              </a:rPr>
              <a:t>                               </a:t>
            </a:r>
            <a:r>
              <a:rPr lang="ru-RU" sz="2600" dirty="0" smtClean="0">
                <a:solidFill>
                  <a:schemeClr val="tx1"/>
                </a:solidFill>
              </a:rPr>
              <a:t>действие Второго Начала.</a:t>
            </a:r>
            <a:br>
              <a:rPr lang="ru-RU" sz="2600" dirty="0" smtClean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114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54</Words>
  <Application>Microsoft Office PowerPoint</Application>
  <PresentationFormat>Экран (4:3)</PresentationFormat>
  <Paragraphs>59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истинности мировоззрений</dc:title>
  <dc:creator>Admin</dc:creator>
  <cp:lastModifiedBy>Admin</cp:lastModifiedBy>
  <cp:revision>1</cp:revision>
  <dcterms:created xsi:type="dcterms:W3CDTF">2020-06-18T08:21:34Z</dcterms:created>
  <dcterms:modified xsi:type="dcterms:W3CDTF">2020-06-18T08:28:25Z</dcterms:modified>
</cp:coreProperties>
</file>