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9" r:id="rId3"/>
    <p:sldId id="279" r:id="rId4"/>
    <p:sldId id="295" r:id="rId5"/>
    <p:sldId id="290" r:id="rId6"/>
    <p:sldId id="294" r:id="rId7"/>
    <p:sldId id="282" r:id="rId8"/>
    <p:sldId id="278" r:id="rId9"/>
  </p:sldIdLst>
  <p:sldSz cx="9144000" cy="5143500" type="screen16x9"/>
  <p:notesSz cx="6858000" cy="9144000"/>
  <p:embeddedFontLst>
    <p:embeddedFont>
      <p:font typeface="Impact" pitchFamily="34" charset="0"/>
      <p:regular r:id="rId11"/>
    </p:embeddedFont>
    <p:embeddedFont>
      <p:font typeface="Roboto Slab" charset="0"/>
      <p:regular r:id="rId12"/>
      <p:bold r:id="rId13"/>
    </p:embeddedFont>
    <p:embeddedFont>
      <p:font typeface="Calibri" pitchFamily="34" charset="0"/>
      <p:regular r:id="rId14"/>
      <p:bold r:id="rId15"/>
      <p:italic r:id="rId16"/>
      <p:boldItalic r:id="rId17"/>
    </p:embeddedFont>
    <p:embeddedFont>
      <p:font typeface="Nixie One" charset="0"/>
      <p:regular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8CEBAF2-A0B9-41F5-855D-340B4F70AB4A}">
  <a:tblStyle styleId="{98CEBAF2-A0B9-41F5-855D-340B4F70AB4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0ED7BB8-C791-43B9-B544-FB8657F4FD4F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60" d="100"/>
          <a:sy n="60" d="100"/>
        </p:scale>
        <p:origin x="-786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8373296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ge2d5601ac4_0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5" name="Google Shape;585;ge2d5601ac4_0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accen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4288500"/>
            <a:ext cx="9144000" cy="24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0" y="0"/>
            <a:ext cx="91440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0" y="4493605"/>
            <a:ext cx="9144000" cy="118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0" y="4584075"/>
            <a:ext cx="9144000" cy="559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685800" y="2601425"/>
            <a:ext cx="5810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4113600" y="2878750"/>
            <a:ext cx="4505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4113600" y="3983050"/>
            <a:ext cx="45057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 b="1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 b="1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 b="1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/>
          <p:nvPr/>
        </p:nvSpPr>
        <p:spPr>
          <a:xfrm>
            <a:off x="0" y="4288499"/>
            <a:ext cx="3474300" cy="24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3"/>
          <p:cNvSpPr/>
          <p:nvPr/>
        </p:nvSpPr>
        <p:spPr>
          <a:xfrm>
            <a:off x="0" y="0"/>
            <a:ext cx="34743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20" name="Google Shape;20;p3"/>
          <p:cNvSpPr/>
          <p:nvPr/>
        </p:nvSpPr>
        <p:spPr>
          <a:xfrm>
            <a:off x="0" y="500626"/>
            <a:ext cx="3474300" cy="3824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3"/>
          <p:cNvSpPr/>
          <p:nvPr/>
        </p:nvSpPr>
        <p:spPr>
          <a:xfrm>
            <a:off x="0" y="4493604"/>
            <a:ext cx="3474300" cy="118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3"/>
          <p:cNvSpPr/>
          <p:nvPr/>
        </p:nvSpPr>
        <p:spPr>
          <a:xfrm>
            <a:off x="0" y="4584075"/>
            <a:ext cx="3474300" cy="559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solidFill>
          <a:schemeClr val="accent4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/>
        </p:nvSpPr>
        <p:spPr>
          <a:xfrm>
            <a:off x="3398538" y="1599538"/>
            <a:ext cx="2346925" cy="194442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E3142">
                    <a:alpha val="26820"/>
                  </a:srgbClr>
                </a:solidFill>
                <a:latin typeface="Impact"/>
              </a:rPr>
              <a:t>“</a:t>
            </a:r>
          </a:p>
        </p:txBody>
      </p:sp>
      <p:sp>
        <p:nvSpPr>
          <p:cNvPr id="26" name="Google Shape;26;p4"/>
          <p:cNvSpPr/>
          <p:nvPr/>
        </p:nvSpPr>
        <p:spPr>
          <a:xfrm>
            <a:off x="0" y="0"/>
            <a:ext cx="91440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27" name="Google Shape;27;p4"/>
          <p:cNvSpPr/>
          <p:nvPr/>
        </p:nvSpPr>
        <p:spPr>
          <a:xfrm>
            <a:off x="0" y="500625"/>
            <a:ext cx="9144000" cy="73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4"/>
          <p:cNvSpPr/>
          <p:nvPr/>
        </p:nvSpPr>
        <p:spPr>
          <a:xfrm>
            <a:off x="0" y="3962800"/>
            <a:ext cx="9144000" cy="370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4"/>
          <p:cNvSpPr/>
          <p:nvPr/>
        </p:nvSpPr>
        <p:spPr>
          <a:xfrm>
            <a:off x="0" y="4333125"/>
            <a:ext cx="9144000" cy="8103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1556175" y="2300275"/>
            <a:ext cx="6031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55600" algn="ctr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Char char="▪"/>
              <a:defRPr sz="2000">
                <a:solidFill>
                  <a:schemeClr val="lt1"/>
                </a:solidFill>
              </a:defRPr>
            </a:lvl1pPr>
            <a:lvl2pPr marL="914400" lvl="1" indent="-3556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▫"/>
              <a:defRPr sz="2000">
                <a:solidFill>
                  <a:schemeClr val="lt1"/>
                </a:solidFill>
              </a:defRPr>
            </a:lvl2pPr>
            <a:lvl3pPr marL="1371600" lvl="2" indent="-3556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■"/>
              <a:defRPr sz="2000">
                <a:solidFill>
                  <a:schemeClr val="lt1"/>
                </a:solidFill>
              </a:defRPr>
            </a:lvl3pPr>
            <a:lvl4pPr marL="1828800" lvl="3" indent="-3556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  <a:defRPr sz="2000">
                <a:solidFill>
                  <a:schemeClr val="lt1"/>
                </a:solidFill>
              </a:defRPr>
            </a:lvl4pPr>
            <a:lvl5pPr marL="2286000" lvl="4" indent="-3556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○"/>
              <a:defRPr sz="2000">
                <a:solidFill>
                  <a:schemeClr val="lt1"/>
                </a:solidFill>
              </a:defRPr>
            </a:lvl5pPr>
            <a:lvl6pPr marL="2743200" lvl="5" indent="-3556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■"/>
              <a:defRPr sz="2000">
                <a:solidFill>
                  <a:schemeClr val="lt1"/>
                </a:solidFill>
              </a:defRPr>
            </a:lvl6pPr>
            <a:lvl7pPr marL="3200400" lvl="6" indent="-3556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  <a:defRPr sz="2000">
                <a:solidFill>
                  <a:schemeClr val="lt1"/>
                </a:solidFill>
              </a:defRPr>
            </a:lvl7pPr>
            <a:lvl8pPr marL="3657600" lvl="7" indent="-3556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○"/>
              <a:defRPr sz="2000">
                <a:solidFill>
                  <a:schemeClr val="lt1"/>
                </a:solidFill>
              </a:defRPr>
            </a:lvl8pPr>
            <a:lvl9pPr marL="4114800" lvl="8" indent="-355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■"/>
              <a:defRPr sz="2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34" name="Google Shape;34;p5"/>
          <p:cNvSpPr/>
          <p:nvPr/>
        </p:nvSpPr>
        <p:spPr>
          <a:xfrm>
            <a:off x="0" y="500625"/>
            <a:ext cx="4572000" cy="105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5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5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5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8" name="Google Shape;38;p5"/>
          <p:cNvCxnSpPr/>
          <p:nvPr/>
        </p:nvCxnSpPr>
        <p:spPr>
          <a:xfrm>
            <a:off x="1037450" y="809725"/>
            <a:ext cx="0" cy="4707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9" name="Google Shape;39;p5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body" idx="1"/>
          </p:nvPr>
        </p:nvSpPr>
        <p:spPr>
          <a:xfrm>
            <a:off x="1146025" y="1767275"/>
            <a:ext cx="7540800" cy="31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06400">
              <a:spcBef>
                <a:spcPts val="600"/>
              </a:spcBef>
              <a:spcAft>
                <a:spcPts val="0"/>
              </a:spcAft>
              <a:buSzPts val="2800"/>
              <a:buChar char="▪"/>
              <a:defRPr sz="2800"/>
            </a:lvl1pPr>
            <a:lvl2pPr marL="914400" lvl="1" indent="-406400">
              <a:spcBef>
                <a:spcPts val="0"/>
              </a:spcBef>
              <a:spcAft>
                <a:spcPts val="0"/>
              </a:spcAft>
              <a:buSzPts val="2800"/>
              <a:buChar char="▫"/>
              <a:defRPr sz="2800"/>
            </a:lvl2pPr>
            <a:lvl3pPr marL="1371600" lvl="2" indent="-406400"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3pPr>
            <a:lvl4pPr marL="1828800" lvl="3" indent="-406400"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4pPr>
            <a:lvl5pPr marL="2286000" lvl="4" indent="-406400"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5pPr>
            <a:lvl6pPr marL="2743200" lvl="5" indent="-406400"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6pPr>
            <a:lvl7pPr marL="3200400" lvl="6" indent="-406400"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7pPr>
            <a:lvl8pPr marL="3657600" lvl="7" indent="-406400"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8pPr>
            <a:lvl9pPr marL="4114800" lvl="8" indent="-406400"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tyle B">
  <p:cSld name="BLANK_1_1_1">
    <p:bg>
      <p:bgPr>
        <a:solidFill>
          <a:schemeClr val="accent1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2"/>
          <p:cNvSpPr/>
          <p:nvPr/>
        </p:nvSpPr>
        <p:spPr>
          <a:xfrm>
            <a:off x="0" y="4294550"/>
            <a:ext cx="9144000" cy="241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2"/>
          <p:cNvSpPr/>
          <p:nvPr/>
        </p:nvSpPr>
        <p:spPr>
          <a:xfrm>
            <a:off x="0" y="0"/>
            <a:ext cx="91440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98" name="Google Shape;98;p12"/>
          <p:cNvSpPr/>
          <p:nvPr/>
        </p:nvSpPr>
        <p:spPr>
          <a:xfrm>
            <a:off x="0" y="4493605"/>
            <a:ext cx="9144000" cy="118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2"/>
          <p:cNvSpPr/>
          <p:nvPr/>
        </p:nvSpPr>
        <p:spPr>
          <a:xfrm>
            <a:off x="0" y="4584075"/>
            <a:ext cx="9144000" cy="559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2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7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55" name="Google Shape;55;p7"/>
          <p:cNvSpPr/>
          <p:nvPr/>
        </p:nvSpPr>
        <p:spPr>
          <a:xfrm>
            <a:off x="0" y="500625"/>
            <a:ext cx="4572000" cy="105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7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7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7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9" name="Google Shape;59;p7"/>
          <p:cNvCxnSpPr/>
          <p:nvPr/>
        </p:nvCxnSpPr>
        <p:spPr>
          <a:xfrm>
            <a:off x="1037450" y="809725"/>
            <a:ext cx="0" cy="4707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0" name="Google Shape;60;p7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7"/>
          <p:cNvSpPr txBox="1">
            <a:spLocks noGrp="1"/>
          </p:cNvSpPr>
          <p:nvPr>
            <p:ph type="body" idx="1"/>
          </p:nvPr>
        </p:nvSpPr>
        <p:spPr>
          <a:xfrm>
            <a:off x="1146025" y="1773300"/>
            <a:ext cx="2409900" cy="315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7"/>
          <p:cNvSpPr txBox="1">
            <a:spLocks noGrp="1"/>
          </p:cNvSpPr>
          <p:nvPr>
            <p:ph type="body" idx="2"/>
          </p:nvPr>
        </p:nvSpPr>
        <p:spPr>
          <a:xfrm>
            <a:off x="3679388" y="1773300"/>
            <a:ext cx="2409900" cy="315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7"/>
          <p:cNvSpPr txBox="1">
            <a:spLocks noGrp="1"/>
          </p:cNvSpPr>
          <p:nvPr>
            <p:ph type="body" idx="3"/>
          </p:nvPr>
        </p:nvSpPr>
        <p:spPr>
          <a:xfrm>
            <a:off x="6212750" y="1773300"/>
            <a:ext cx="2409900" cy="315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64" name="Google Shape;64;p7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26610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8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67" name="Google Shape;67;p8"/>
          <p:cNvSpPr/>
          <p:nvPr/>
        </p:nvSpPr>
        <p:spPr>
          <a:xfrm>
            <a:off x="0" y="500625"/>
            <a:ext cx="4572000" cy="105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8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8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8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71" name="Google Shape;71;p8"/>
          <p:cNvCxnSpPr/>
          <p:nvPr/>
        </p:nvCxnSpPr>
        <p:spPr>
          <a:xfrm>
            <a:off x="1037450" y="809725"/>
            <a:ext cx="0" cy="4707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2" name="Google Shape;72;p8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8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73862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146025" y="1767275"/>
            <a:ext cx="7540800" cy="31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8" r:id="rId5"/>
    <p:sldLayoutId id="2147483664" r:id="rId6"/>
    <p:sldLayoutId id="2147483665" r:id="rId7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3"/>
          <p:cNvSpPr txBox="1">
            <a:spLocks noGrp="1"/>
          </p:cNvSpPr>
          <p:nvPr>
            <p:ph type="ctrTitle"/>
          </p:nvPr>
        </p:nvSpPr>
        <p:spPr>
          <a:xfrm>
            <a:off x="1189856" y="2211710"/>
            <a:ext cx="676652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Calibri" pitchFamily="34" charset="0"/>
              </a:rPr>
              <a:t>Evangelismo: Presentando la Gracia</a:t>
            </a:r>
            <a:endParaRPr dirty="0">
              <a:latin typeface="Calibri" pitchFamily="34" charset="0"/>
            </a:endParaRPr>
          </a:p>
        </p:txBody>
      </p:sp>
      <p:grpSp>
        <p:nvGrpSpPr>
          <p:cNvPr id="106" name="Google Shape;106;p13"/>
          <p:cNvGrpSpPr/>
          <p:nvPr/>
        </p:nvGrpSpPr>
        <p:grpSpPr>
          <a:xfrm>
            <a:off x="753267" y="1029785"/>
            <a:ext cx="964541" cy="1011307"/>
            <a:chOff x="5961125" y="1623900"/>
            <a:chExt cx="427450" cy="448175"/>
          </a:xfrm>
        </p:grpSpPr>
        <p:sp>
          <p:nvSpPr>
            <p:cNvPr id="107" name="Google Shape;107;p13"/>
            <p:cNvSpPr/>
            <p:nvPr/>
          </p:nvSpPr>
          <p:spPr>
            <a:xfrm>
              <a:off x="5961125" y="1678700"/>
              <a:ext cx="376925" cy="376925"/>
            </a:xfrm>
            <a:custGeom>
              <a:avLst/>
              <a:gdLst/>
              <a:ahLst/>
              <a:cxnLst/>
              <a:rect l="l" t="t" r="r" b="b"/>
              <a:pathLst>
                <a:path w="15077" h="15077" fill="none" extrusionOk="0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w="190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3"/>
            <p:cNvSpPr/>
            <p:nvPr/>
          </p:nvSpPr>
          <p:spPr>
            <a:xfrm>
              <a:off x="6009825" y="1727425"/>
              <a:ext cx="279500" cy="279500"/>
            </a:xfrm>
            <a:custGeom>
              <a:avLst/>
              <a:gdLst/>
              <a:ahLst/>
              <a:cxnLst/>
              <a:rect l="l" t="t" r="r" b="b"/>
              <a:pathLst>
                <a:path w="11180" h="11180" fill="none" extrusionOk="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w="190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3"/>
            <p:cNvSpPr/>
            <p:nvPr/>
          </p:nvSpPr>
          <p:spPr>
            <a:xfrm>
              <a:off x="6107250" y="1824850"/>
              <a:ext cx="84650" cy="84650"/>
            </a:xfrm>
            <a:custGeom>
              <a:avLst/>
              <a:gdLst/>
              <a:ahLst/>
              <a:cxnLst/>
              <a:rect l="l" t="t" r="r" b="b"/>
              <a:pathLst>
                <a:path w="3386" h="3386" fill="none" extrusionOk="0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w="190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3"/>
            <p:cNvSpPr/>
            <p:nvPr/>
          </p:nvSpPr>
          <p:spPr>
            <a:xfrm>
              <a:off x="6058550" y="1776125"/>
              <a:ext cx="182075" cy="182075"/>
            </a:xfrm>
            <a:custGeom>
              <a:avLst/>
              <a:gdLst/>
              <a:ahLst/>
              <a:cxnLst/>
              <a:rect l="l" t="t" r="r" b="b"/>
              <a:pathLst>
                <a:path w="7283" h="7283" fill="none" extrusionOk="0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w="190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3"/>
            <p:cNvSpPr/>
            <p:nvPr/>
          </p:nvSpPr>
          <p:spPr>
            <a:xfrm>
              <a:off x="5971475" y="2001400"/>
              <a:ext cx="74925" cy="70675"/>
            </a:xfrm>
            <a:custGeom>
              <a:avLst/>
              <a:gdLst/>
              <a:ahLst/>
              <a:cxnLst/>
              <a:rect l="l" t="t" r="r" b="b"/>
              <a:pathLst>
                <a:path w="2997" h="2827" fill="none" extrusionOk="0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w="190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3"/>
            <p:cNvSpPr/>
            <p:nvPr/>
          </p:nvSpPr>
          <p:spPr>
            <a:xfrm>
              <a:off x="6253375" y="2001400"/>
              <a:ext cx="74325" cy="70675"/>
            </a:xfrm>
            <a:custGeom>
              <a:avLst/>
              <a:gdLst/>
              <a:ahLst/>
              <a:cxnLst/>
              <a:rect l="l" t="t" r="r" b="b"/>
              <a:pathLst>
                <a:path w="2973" h="2827" fill="none" extrusionOk="0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w="190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3"/>
            <p:cNvSpPr/>
            <p:nvPr/>
          </p:nvSpPr>
          <p:spPr>
            <a:xfrm>
              <a:off x="6137700" y="1623900"/>
              <a:ext cx="250875" cy="255150"/>
            </a:xfrm>
            <a:custGeom>
              <a:avLst/>
              <a:gdLst/>
              <a:ahLst/>
              <a:cxnLst/>
              <a:rect l="l" t="t" r="r" b="b"/>
              <a:pathLst>
                <a:path w="10035" h="10206" fill="none" extrusionOk="0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w="190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" name="Google Shape;135;p15"/>
          <p:cNvSpPr txBox="1">
            <a:spLocks/>
          </p:cNvSpPr>
          <p:nvPr/>
        </p:nvSpPr>
        <p:spPr>
          <a:xfrm>
            <a:off x="0" y="123478"/>
            <a:ext cx="3383360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>
              <a:buFont typeface="Nixie One"/>
              <a:buNone/>
            </a:pPr>
            <a:r>
              <a:rPr lang="en-US" sz="1600" b="1" dirty="0" err="1" smtClean="0">
                <a:solidFill>
                  <a:srgbClr val="FFFFFF"/>
                </a:solidFill>
                <a:latin typeface="Calibri" pitchFamily="34" charset="0"/>
              </a:rPr>
              <a:t>Instituto</a:t>
            </a:r>
            <a:r>
              <a:rPr lang="en-US" sz="1600" b="1" dirty="0" smtClean="0">
                <a:solidFill>
                  <a:srgbClr val="FFFFFF"/>
                </a:solidFill>
                <a:latin typeface="Calibri" pitchFamily="34" charset="0"/>
              </a:rPr>
              <a:t> de </a:t>
            </a:r>
            <a:r>
              <a:rPr lang="en-US" sz="1600" b="1" dirty="0" err="1" smtClean="0">
                <a:solidFill>
                  <a:srgbClr val="FFFFFF"/>
                </a:solidFill>
                <a:latin typeface="Calibri" pitchFamily="34" charset="0"/>
              </a:rPr>
              <a:t>Líderes</a:t>
            </a:r>
            <a:r>
              <a:rPr lang="en-US" sz="1600" b="1" dirty="0" smtClean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Calibri" pitchFamily="34" charset="0"/>
              </a:rPr>
              <a:t>Cristianos</a:t>
            </a:r>
            <a:endParaRPr lang="en-US" sz="1600" b="1" dirty="0" smtClean="0">
              <a:solidFill>
                <a:srgbClr val="FFFFFF"/>
              </a:solidFill>
              <a:latin typeface="Calibri" pitchFamily="34" charset="0"/>
            </a:endParaRP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6"/>
          <p:cNvSpPr txBox="1">
            <a:spLocks noGrp="1"/>
          </p:cNvSpPr>
          <p:nvPr>
            <p:ph type="ctrTitle"/>
          </p:nvPr>
        </p:nvSpPr>
        <p:spPr>
          <a:xfrm>
            <a:off x="3491880" y="2715766"/>
            <a:ext cx="5606464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Calibri" pitchFamily="34" charset="0"/>
              </a:rPr>
              <a:t>La Iglesia como una comunidad evangelística </a:t>
            </a:r>
            <a:endParaRPr dirty="0">
              <a:latin typeface="Calibri" pitchFamily="34" charset="0"/>
            </a:endParaRPr>
          </a:p>
        </p:txBody>
      </p:sp>
      <p:sp>
        <p:nvSpPr>
          <p:cNvPr id="143" name="Google Shape;143;p16"/>
          <p:cNvSpPr txBox="1">
            <a:spLocks noGrp="1"/>
          </p:cNvSpPr>
          <p:nvPr>
            <p:ph type="subTitle" idx="1"/>
          </p:nvPr>
        </p:nvSpPr>
        <p:spPr>
          <a:xfrm>
            <a:off x="3563888" y="3875182"/>
            <a:ext cx="5296772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Unidad IV: </a:t>
            </a:r>
            <a:r>
              <a:rPr lang="es-MX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Los</a:t>
            </a:r>
            <a:r>
              <a:rPr lang="en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 Participantes en la labor evangelística </a:t>
            </a:r>
            <a:endParaRPr dirty="0">
              <a:solidFill>
                <a:schemeClr val="accent6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144" name="Google Shape;144;p16"/>
          <p:cNvSpPr txBox="1"/>
          <p:nvPr/>
        </p:nvSpPr>
        <p:spPr>
          <a:xfrm>
            <a:off x="0" y="841282"/>
            <a:ext cx="3471300" cy="38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0" dirty="0" smtClean="0">
                <a:solidFill>
                  <a:schemeClr val="accent2"/>
                </a:solidFill>
                <a:latin typeface="Calibri" pitchFamily="34" charset="0"/>
                <a:ea typeface="Roboto Slab"/>
                <a:cs typeface="Roboto Slab"/>
                <a:sym typeface="Roboto Slab"/>
              </a:rPr>
              <a:t>10</a:t>
            </a:r>
            <a:endParaRPr sz="20000" dirty="0">
              <a:solidFill>
                <a:schemeClr val="accent2"/>
              </a:solidFill>
              <a:latin typeface="Calibri" pitchFamily="34" charset="0"/>
              <a:ea typeface="Roboto Slab"/>
              <a:cs typeface="Roboto Slab"/>
              <a:sym typeface="Roboto Slab"/>
            </a:endParaRPr>
          </a:p>
        </p:txBody>
      </p:sp>
      <p:sp>
        <p:nvSpPr>
          <p:cNvPr id="145" name="Google Shape;145;p16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6" name="Google Shape;105;p13"/>
          <p:cNvSpPr txBox="1">
            <a:spLocks/>
          </p:cNvSpPr>
          <p:nvPr/>
        </p:nvSpPr>
        <p:spPr>
          <a:xfrm>
            <a:off x="685800" y="259822"/>
            <a:ext cx="2374032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rPr lang="es-MX" dirty="0" smtClean="0">
                <a:solidFill>
                  <a:schemeClr val="bg1"/>
                </a:solidFill>
                <a:latin typeface="Calibri" pitchFamily="34" charset="0"/>
              </a:rPr>
              <a:t>Sesión</a:t>
            </a:r>
            <a:endParaRPr lang="es-MX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" name="Google Shape;135;p15"/>
          <p:cNvSpPr txBox="1">
            <a:spLocks/>
          </p:cNvSpPr>
          <p:nvPr/>
        </p:nvSpPr>
        <p:spPr>
          <a:xfrm>
            <a:off x="5652120" y="51053"/>
            <a:ext cx="3383360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r">
              <a:buFont typeface="Nixie One"/>
              <a:buNone/>
            </a:pP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Instituto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de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Líderes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Cristianos</a:t>
            </a:r>
            <a:endParaRPr lang="en-US" sz="1600" b="1" dirty="0" smtClean="0">
              <a:solidFill>
                <a:schemeClr val="accent2"/>
              </a:solidFill>
              <a:latin typeface="Calibri" pitchFamily="34" charset="0"/>
            </a:endParaRP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7"/>
          <p:cNvSpPr txBox="1">
            <a:spLocks noGrp="1"/>
          </p:cNvSpPr>
          <p:nvPr>
            <p:ph type="body" idx="1"/>
          </p:nvPr>
        </p:nvSpPr>
        <p:spPr>
          <a:xfrm>
            <a:off x="539552" y="2254682"/>
            <a:ext cx="8495928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buNone/>
            </a:pPr>
            <a:r>
              <a:rPr lang="es-MX" dirty="0">
                <a:latin typeface="Calibri" pitchFamily="34" charset="0"/>
              </a:rPr>
              <a:t> Y con gran poder los apóstoles daban testimonio de la resurrección del Señor Jesús, y abundante gracia era sobre todos ellos.</a:t>
            </a:r>
            <a:endParaRPr dirty="0">
              <a:latin typeface="Calibri" pitchFamily="34" charset="0"/>
            </a:endParaRPr>
          </a:p>
        </p:txBody>
      </p:sp>
      <p:sp>
        <p:nvSpPr>
          <p:cNvPr id="151" name="Google Shape;151;p17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4" name="Google Shape;135;p15"/>
          <p:cNvSpPr txBox="1">
            <a:spLocks/>
          </p:cNvSpPr>
          <p:nvPr/>
        </p:nvSpPr>
        <p:spPr>
          <a:xfrm>
            <a:off x="5652120" y="51053"/>
            <a:ext cx="3383360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r">
              <a:buFont typeface="Nixie One"/>
              <a:buNone/>
            </a:pPr>
            <a:r>
              <a:rPr lang="en-US" sz="1600" b="1" dirty="0" err="1" smtClean="0">
                <a:solidFill>
                  <a:schemeClr val="bg1"/>
                </a:solidFill>
                <a:latin typeface="Calibri" pitchFamily="34" charset="0"/>
              </a:rPr>
              <a:t>Instituto</a:t>
            </a:r>
            <a:r>
              <a:rPr lang="en-US" sz="1600" b="1" dirty="0" smtClean="0">
                <a:solidFill>
                  <a:schemeClr val="bg1"/>
                </a:solidFill>
                <a:latin typeface="Calibri" pitchFamily="34" charset="0"/>
              </a:rPr>
              <a:t> de </a:t>
            </a:r>
            <a:r>
              <a:rPr lang="en-US" sz="1600" b="1" dirty="0" err="1" smtClean="0">
                <a:solidFill>
                  <a:schemeClr val="bg1"/>
                </a:solidFill>
                <a:latin typeface="Calibri" pitchFamily="34" charset="0"/>
              </a:rPr>
              <a:t>Líderes</a:t>
            </a:r>
            <a:r>
              <a:rPr lang="en-US" sz="16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Calibri" pitchFamily="34" charset="0"/>
              </a:rPr>
              <a:t>Cristianos</a:t>
            </a:r>
            <a:endParaRPr lang="en-US" sz="1600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  <p:sp>
        <p:nvSpPr>
          <p:cNvPr id="5" name="Google Shape;135;p15"/>
          <p:cNvSpPr txBox="1">
            <a:spLocks/>
          </p:cNvSpPr>
          <p:nvPr/>
        </p:nvSpPr>
        <p:spPr>
          <a:xfrm>
            <a:off x="4427984" y="4032448"/>
            <a:ext cx="4716016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r">
              <a:buFont typeface="Nixie One"/>
              <a:buNone/>
            </a:pPr>
            <a:r>
              <a:rPr lang="en-US" sz="1000" dirty="0" err="1" smtClean="0">
                <a:solidFill>
                  <a:schemeClr val="bg1"/>
                </a:solidFill>
                <a:latin typeface="Calibri" pitchFamily="34" charset="0"/>
              </a:rPr>
              <a:t>Hechos</a:t>
            </a:r>
            <a:r>
              <a:rPr lang="en-US" sz="1000" dirty="0" smtClean="0">
                <a:solidFill>
                  <a:schemeClr val="bg1"/>
                </a:solidFill>
                <a:latin typeface="Calibri" pitchFamily="34" charset="0"/>
              </a:rPr>
              <a:t> 4:33</a:t>
            </a: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20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8"/>
          <p:cNvSpPr txBox="1">
            <a:spLocks noGrp="1"/>
          </p:cNvSpPr>
          <p:nvPr>
            <p:ph type="title"/>
          </p:nvPr>
        </p:nvSpPr>
        <p:spPr>
          <a:xfrm>
            <a:off x="1146024" y="530725"/>
            <a:ext cx="3425975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Calibri" pitchFamily="34" charset="0"/>
              </a:rPr>
              <a:t>Una definición de Iglesia</a:t>
            </a:r>
            <a:endParaRPr dirty="0">
              <a:latin typeface="Calibri" pitchFamily="34" charset="0"/>
            </a:endParaRPr>
          </a:p>
        </p:txBody>
      </p:sp>
      <p:grpSp>
        <p:nvGrpSpPr>
          <p:cNvPr id="158" name="Google Shape;158;p18"/>
          <p:cNvGrpSpPr/>
          <p:nvPr/>
        </p:nvGrpSpPr>
        <p:grpSpPr>
          <a:xfrm>
            <a:off x="333623" y="861852"/>
            <a:ext cx="366458" cy="366437"/>
            <a:chOff x="1923675" y="1633650"/>
            <a:chExt cx="436000" cy="435975"/>
          </a:xfrm>
        </p:grpSpPr>
        <p:sp>
          <p:nvSpPr>
            <p:cNvPr id="159" name="Google Shape;159;p18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18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18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18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18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18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5" name="Google Shape;165;p18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12" name="Google Shape;135;p15"/>
          <p:cNvSpPr txBox="1">
            <a:spLocks/>
          </p:cNvSpPr>
          <p:nvPr/>
        </p:nvSpPr>
        <p:spPr>
          <a:xfrm>
            <a:off x="5652120" y="51053"/>
            <a:ext cx="3383360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r">
              <a:buFont typeface="Nixie One"/>
              <a:buNone/>
            </a:pP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Instituto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de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Líderes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Cristianos</a:t>
            </a:r>
            <a:endParaRPr lang="en-US" sz="1600" b="1" dirty="0" smtClean="0">
              <a:solidFill>
                <a:schemeClr val="accent2"/>
              </a:solidFill>
              <a:latin typeface="Calibri" pitchFamily="34" charset="0"/>
            </a:endParaRP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  <p:sp>
        <p:nvSpPr>
          <p:cNvPr id="14" name="Google Shape;157;p18"/>
          <p:cNvSpPr txBox="1">
            <a:spLocks/>
          </p:cNvSpPr>
          <p:nvPr/>
        </p:nvSpPr>
        <p:spPr>
          <a:xfrm>
            <a:off x="364004" y="1635646"/>
            <a:ext cx="8384460" cy="31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es-MX" sz="2400" dirty="0" smtClean="0">
              <a:solidFill>
                <a:schemeClr val="accent1"/>
              </a:solidFill>
              <a:latin typeface="Calibri" pitchFamily="34" charset="0"/>
            </a:endParaRPr>
          </a:p>
          <a:p>
            <a:pPr algn="ctr"/>
            <a:endParaRPr lang="es-MX" sz="2400" dirty="0" smtClean="0">
              <a:solidFill>
                <a:schemeClr val="accent1"/>
              </a:solidFill>
              <a:latin typeface="Calibri" pitchFamily="34" charset="0"/>
            </a:endParaRPr>
          </a:p>
          <a:p>
            <a:pPr algn="ctr"/>
            <a:r>
              <a:rPr lang="es-MX" sz="2400" dirty="0" smtClean="0">
                <a:solidFill>
                  <a:schemeClr val="accent1"/>
                </a:solidFill>
                <a:latin typeface="Calibri" pitchFamily="34" charset="0"/>
              </a:rPr>
              <a:t>Iglesia es el </a:t>
            </a:r>
            <a:r>
              <a:rPr lang="es-MX" sz="2400" u="sng" dirty="0" smtClean="0">
                <a:solidFill>
                  <a:schemeClr val="accent1"/>
                </a:solidFill>
                <a:latin typeface="Calibri" pitchFamily="34" charset="0"/>
              </a:rPr>
              <a:t>conjunto</a:t>
            </a:r>
            <a:r>
              <a:rPr lang="es-MX" sz="2400" dirty="0" smtClean="0">
                <a:solidFill>
                  <a:schemeClr val="accent1"/>
                </a:solidFill>
                <a:latin typeface="Calibri" pitchFamily="34" charset="0"/>
              </a:rPr>
              <a:t> de creyentes </a:t>
            </a:r>
            <a:r>
              <a:rPr lang="es-MX" sz="2400" u="sng" dirty="0" smtClean="0">
                <a:solidFill>
                  <a:schemeClr val="accent1"/>
                </a:solidFill>
                <a:latin typeface="Calibri" pitchFamily="34" charset="0"/>
              </a:rPr>
              <a:t>nacidos de nuevo </a:t>
            </a:r>
            <a:r>
              <a:rPr lang="es-MX" sz="2400" dirty="0" smtClean="0">
                <a:solidFill>
                  <a:schemeClr val="accent1"/>
                </a:solidFill>
                <a:latin typeface="Calibri" pitchFamily="34" charset="0"/>
              </a:rPr>
              <a:t>(experimentan la gracia) que se reúnen para </a:t>
            </a:r>
            <a:r>
              <a:rPr lang="es-MX" sz="2400" u="sng" dirty="0" smtClean="0">
                <a:solidFill>
                  <a:schemeClr val="accent1"/>
                </a:solidFill>
                <a:latin typeface="Calibri" pitchFamily="34" charset="0"/>
              </a:rPr>
              <a:t>adorar</a:t>
            </a:r>
            <a:r>
              <a:rPr lang="es-MX" sz="2400" dirty="0" smtClean="0">
                <a:solidFill>
                  <a:schemeClr val="accent1"/>
                </a:solidFill>
                <a:latin typeface="Calibri" pitchFamily="34" charset="0"/>
              </a:rPr>
              <a:t> </a:t>
            </a:r>
            <a:br>
              <a:rPr lang="es-MX" sz="2400" dirty="0" smtClean="0">
                <a:solidFill>
                  <a:schemeClr val="accent1"/>
                </a:solidFill>
                <a:latin typeface="Calibri" pitchFamily="34" charset="0"/>
              </a:rPr>
            </a:br>
            <a:r>
              <a:rPr lang="es-MX" sz="2400" dirty="0" smtClean="0">
                <a:solidFill>
                  <a:schemeClr val="accent1"/>
                </a:solidFill>
                <a:latin typeface="Calibri" pitchFamily="34" charset="0"/>
              </a:rPr>
              <a:t>al Señor y </a:t>
            </a:r>
            <a:r>
              <a:rPr lang="es-MX" sz="2400" u="sng" dirty="0" smtClean="0">
                <a:solidFill>
                  <a:schemeClr val="accent1"/>
                </a:solidFill>
                <a:latin typeface="Calibri" pitchFamily="34" charset="0"/>
              </a:rPr>
              <a:t>oír</a:t>
            </a:r>
            <a:r>
              <a:rPr lang="es-MX" sz="2400" dirty="0" smtClean="0">
                <a:solidFill>
                  <a:schemeClr val="accent1"/>
                </a:solidFill>
                <a:latin typeface="Calibri" pitchFamily="34" charset="0"/>
              </a:rPr>
              <a:t> su Palabra. Su </a:t>
            </a:r>
            <a:r>
              <a:rPr lang="es-MX" sz="2400" u="sng" dirty="0" smtClean="0">
                <a:solidFill>
                  <a:schemeClr val="accent1"/>
                </a:solidFill>
                <a:latin typeface="Calibri" pitchFamily="34" charset="0"/>
              </a:rPr>
              <a:t>misión</a:t>
            </a:r>
            <a:r>
              <a:rPr lang="es-MX" sz="2400" dirty="0" smtClean="0">
                <a:solidFill>
                  <a:schemeClr val="accent1"/>
                </a:solidFill>
                <a:latin typeface="Calibri" pitchFamily="34" charset="0"/>
              </a:rPr>
              <a:t> es </a:t>
            </a:r>
            <a:r>
              <a:rPr lang="es-MX" sz="2400" u="sng" dirty="0" smtClean="0">
                <a:solidFill>
                  <a:schemeClr val="accent1"/>
                </a:solidFill>
                <a:latin typeface="Calibri" pitchFamily="34" charset="0"/>
              </a:rPr>
              <a:t>ir</a:t>
            </a:r>
            <a:r>
              <a:rPr lang="es-MX" sz="2400" dirty="0" smtClean="0">
                <a:solidFill>
                  <a:schemeClr val="accent1"/>
                </a:solidFill>
                <a:latin typeface="Calibri" pitchFamily="34" charset="0"/>
              </a:rPr>
              <a:t> a </a:t>
            </a:r>
            <a:br>
              <a:rPr lang="es-MX" sz="2400" dirty="0" smtClean="0">
                <a:solidFill>
                  <a:schemeClr val="accent1"/>
                </a:solidFill>
                <a:latin typeface="Calibri" pitchFamily="34" charset="0"/>
              </a:rPr>
            </a:br>
            <a:r>
              <a:rPr lang="es-MX" sz="2400" u="sng" dirty="0" smtClean="0">
                <a:solidFill>
                  <a:schemeClr val="accent1"/>
                </a:solidFill>
                <a:latin typeface="Calibri" pitchFamily="34" charset="0"/>
              </a:rPr>
              <a:t>hacer discípulos </a:t>
            </a:r>
            <a:r>
              <a:rPr lang="es-MX" sz="2400" dirty="0" smtClean="0">
                <a:solidFill>
                  <a:schemeClr val="accent1"/>
                </a:solidFill>
                <a:latin typeface="Calibri" pitchFamily="34" charset="0"/>
              </a:rPr>
              <a:t>a todas las naciones</a:t>
            </a:r>
            <a:endParaRPr lang="es-MX" sz="2400" dirty="0">
              <a:solidFill>
                <a:schemeClr val="accent1"/>
              </a:solidFill>
              <a:latin typeface="Calibri" pitchFamily="34" charset="0"/>
            </a:endParaRPr>
          </a:p>
          <a:p>
            <a:pPr algn="ctr"/>
            <a:endParaRPr lang="es-MX" sz="2400" dirty="0" smtClean="0">
              <a:solidFill>
                <a:schemeClr val="accent1"/>
              </a:solidFill>
              <a:latin typeface="Calibri" pitchFamily="34" charset="0"/>
            </a:endParaRPr>
          </a:p>
          <a:p>
            <a:pPr algn="ctr"/>
            <a:endParaRPr lang="es-MX" sz="2400" dirty="0" smtClean="0">
              <a:solidFill>
                <a:schemeClr val="accent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34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1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 smtClean="0">
                <a:latin typeface="Calibri" pitchFamily="34" charset="0"/>
              </a:rPr>
              <a:t>Una cultura de evangelización</a:t>
            </a:r>
            <a:endParaRPr dirty="0">
              <a:latin typeface="Calibri" pitchFamily="34" charset="0"/>
            </a:endParaRPr>
          </a:p>
        </p:txBody>
      </p:sp>
      <p:grpSp>
        <p:nvGrpSpPr>
          <p:cNvPr id="207" name="Google Shape;207;p21"/>
          <p:cNvGrpSpPr/>
          <p:nvPr/>
        </p:nvGrpSpPr>
        <p:grpSpPr>
          <a:xfrm>
            <a:off x="333623" y="861852"/>
            <a:ext cx="366458" cy="366437"/>
            <a:chOff x="1923675" y="1633650"/>
            <a:chExt cx="436000" cy="435975"/>
          </a:xfrm>
        </p:grpSpPr>
        <p:sp>
          <p:nvSpPr>
            <p:cNvPr id="208" name="Google Shape;208;p21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1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1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1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1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1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4" name="Google Shape;214;p21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14" name="Google Shape;135;p15"/>
          <p:cNvSpPr txBox="1">
            <a:spLocks/>
          </p:cNvSpPr>
          <p:nvPr/>
        </p:nvSpPr>
        <p:spPr>
          <a:xfrm>
            <a:off x="5652120" y="51053"/>
            <a:ext cx="3383360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r">
              <a:buFont typeface="Nixie One"/>
              <a:buNone/>
            </a:pP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Instituto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de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Líderes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Cristianos</a:t>
            </a:r>
            <a:endParaRPr lang="en-US" sz="1600" b="1" dirty="0" smtClean="0">
              <a:solidFill>
                <a:schemeClr val="accent2"/>
              </a:solidFill>
              <a:latin typeface="Calibri" pitchFamily="34" charset="0"/>
            </a:endParaRP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  <p:sp>
        <p:nvSpPr>
          <p:cNvPr id="15" name="Google Shape;157;p18"/>
          <p:cNvSpPr txBox="1">
            <a:spLocks/>
          </p:cNvSpPr>
          <p:nvPr/>
        </p:nvSpPr>
        <p:spPr>
          <a:xfrm>
            <a:off x="107504" y="1851670"/>
            <a:ext cx="3791766" cy="31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es-MX" sz="2400" dirty="0" smtClean="0">
              <a:solidFill>
                <a:schemeClr val="accent1"/>
              </a:solidFill>
              <a:latin typeface="Calibri" pitchFamily="34" charset="0"/>
            </a:endParaRPr>
          </a:p>
          <a:p>
            <a:pPr algn="ctr"/>
            <a:r>
              <a:rPr lang="es-MX" sz="2400" dirty="0" smtClean="0">
                <a:solidFill>
                  <a:schemeClr val="accent1"/>
                </a:solidFill>
                <a:latin typeface="Calibri" pitchFamily="34" charset="0"/>
              </a:rPr>
              <a:t>El evangelismo se hace se realiza de manera individual </a:t>
            </a:r>
          </a:p>
          <a:p>
            <a:pPr algn="ctr"/>
            <a:r>
              <a:rPr lang="es-MX" sz="2400" dirty="0" smtClean="0">
                <a:solidFill>
                  <a:schemeClr val="accent1"/>
                </a:solidFill>
                <a:latin typeface="Calibri" pitchFamily="34" charset="0"/>
              </a:rPr>
              <a:t>y colectiva con la iglesia.</a:t>
            </a:r>
          </a:p>
          <a:p>
            <a:pPr algn="ctr"/>
            <a:endParaRPr lang="es-MX" sz="2400" dirty="0">
              <a:solidFill>
                <a:schemeClr val="accent1"/>
              </a:solidFill>
              <a:latin typeface="Calibri" pitchFamily="34" charset="0"/>
            </a:endParaRPr>
          </a:p>
          <a:p>
            <a:pPr algn="ctr"/>
            <a:endParaRPr lang="es-MX" sz="2400" dirty="0" smtClean="0">
              <a:solidFill>
                <a:schemeClr val="accent1"/>
              </a:solidFill>
              <a:latin typeface="Calibri" pitchFamily="34" charset="0"/>
            </a:endParaRPr>
          </a:p>
          <a:p>
            <a:pPr marL="342900" indent="-342900" algn="ctr">
              <a:buFont typeface="Arial" pitchFamily="34" charset="0"/>
              <a:buChar char="•"/>
            </a:pPr>
            <a:endParaRPr lang="es-MX" sz="2400" dirty="0" smtClean="0">
              <a:solidFill>
                <a:schemeClr val="accent1"/>
              </a:solidFill>
              <a:latin typeface="Calibri" pitchFamily="34" charset="0"/>
            </a:endParaRPr>
          </a:p>
        </p:txBody>
      </p:sp>
      <p:grpSp>
        <p:nvGrpSpPr>
          <p:cNvPr id="16" name="Google Shape;1508;p49"/>
          <p:cNvGrpSpPr/>
          <p:nvPr/>
        </p:nvGrpSpPr>
        <p:grpSpPr>
          <a:xfrm>
            <a:off x="3923954" y="328816"/>
            <a:ext cx="5112542" cy="4764083"/>
            <a:chOff x="9626723" y="5526313"/>
            <a:chExt cx="720002" cy="647256"/>
          </a:xfrm>
        </p:grpSpPr>
        <p:sp>
          <p:nvSpPr>
            <p:cNvPr id="17" name="Google Shape;1509;p49"/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510;p49"/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511;p49"/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1512;p49"/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1513;p49"/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1514;p49"/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1515;p49"/>
            <p:cNvSpPr/>
            <p:nvPr/>
          </p:nvSpPr>
          <p:spPr>
            <a:xfrm>
              <a:off x="10198227" y="5672808"/>
              <a:ext cx="47838" cy="83066"/>
            </a:xfrm>
            <a:custGeom>
              <a:avLst/>
              <a:gdLst/>
              <a:ahLst/>
              <a:cxnLst/>
              <a:rect l="l" t="t" r="r" b="b"/>
              <a:pathLst>
                <a:path w="94" h="163" extrusionOk="0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1516;p49"/>
            <p:cNvSpPr/>
            <p:nvPr/>
          </p:nvSpPr>
          <p:spPr>
            <a:xfrm>
              <a:off x="10197835" y="5944589"/>
              <a:ext cx="48230" cy="83066"/>
            </a:xfrm>
            <a:custGeom>
              <a:avLst/>
              <a:gdLst/>
              <a:ahLst/>
              <a:cxnLst/>
              <a:rect l="l" t="t" r="r" b="b"/>
              <a:pathLst>
                <a:path w="95" h="163" extrusionOk="0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1517;p49"/>
            <p:cNvSpPr/>
            <p:nvPr/>
          </p:nvSpPr>
          <p:spPr>
            <a:xfrm>
              <a:off x="9938649" y="6122111"/>
              <a:ext cx="96263" cy="4124"/>
            </a:xfrm>
            <a:custGeom>
              <a:avLst/>
              <a:gdLst/>
              <a:ahLst/>
              <a:cxnLst/>
              <a:rect l="l" t="t" r="r" b="b"/>
              <a:pathLst>
                <a:path w="189" h="8" extrusionOk="0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1518;p49"/>
            <p:cNvSpPr/>
            <p:nvPr/>
          </p:nvSpPr>
          <p:spPr>
            <a:xfrm>
              <a:off x="9728084" y="5944196"/>
              <a:ext cx="47838" cy="83066"/>
            </a:xfrm>
            <a:custGeom>
              <a:avLst/>
              <a:gdLst/>
              <a:ahLst/>
              <a:cxnLst/>
              <a:rect l="l" t="t" r="r" b="b"/>
              <a:pathLst>
                <a:path w="94" h="163" extrusionOk="0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1519;p49"/>
            <p:cNvSpPr/>
            <p:nvPr/>
          </p:nvSpPr>
          <p:spPr>
            <a:xfrm>
              <a:off x="9728084" y="5672219"/>
              <a:ext cx="48230" cy="83066"/>
            </a:xfrm>
            <a:custGeom>
              <a:avLst/>
              <a:gdLst/>
              <a:ahLst/>
              <a:cxnLst/>
              <a:rect l="l" t="t" r="r" b="b"/>
              <a:pathLst>
                <a:path w="95" h="163" extrusionOk="0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1520;p49"/>
            <p:cNvSpPr/>
            <p:nvPr/>
          </p:nvSpPr>
          <p:spPr>
            <a:xfrm>
              <a:off x="9939237" y="5573835"/>
              <a:ext cx="96263" cy="4124"/>
            </a:xfrm>
            <a:custGeom>
              <a:avLst/>
              <a:gdLst/>
              <a:ahLst/>
              <a:cxnLst/>
              <a:rect l="l" t="t" r="r" b="b"/>
              <a:pathLst>
                <a:path w="189" h="8" extrusionOk="0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" name="Google Shape;203;p21"/>
          <p:cNvSpPr txBox="1">
            <a:spLocks/>
          </p:cNvSpPr>
          <p:nvPr/>
        </p:nvSpPr>
        <p:spPr>
          <a:xfrm>
            <a:off x="4877351" y="390922"/>
            <a:ext cx="1278825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ctr"/>
            <a:r>
              <a:rPr lang="es-MX" dirty="0" smtClean="0">
                <a:latin typeface="Calibri" pitchFamily="34" charset="0"/>
              </a:rPr>
              <a:t>Rendición</a:t>
            </a:r>
            <a:br>
              <a:rPr lang="es-MX" dirty="0" smtClean="0">
                <a:latin typeface="Calibri" pitchFamily="34" charset="0"/>
              </a:rPr>
            </a:br>
            <a:r>
              <a:rPr lang="es-MX" dirty="0" smtClean="0">
                <a:latin typeface="Calibri" pitchFamily="34" charset="0"/>
              </a:rPr>
              <a:t>de cuentas</a:t>
            </a:r>
          </a:p>
        </p:txBody>
      </p:sp>
      <p:sp>
        <p:nvSpPr>
          <p:cNvPr id="30" name="Google Shape;203;p21"/>
          <p:cNvSpPr txBox="1">
            <a:spLocks/>
          </p:cNvSpPr>
          <p:nvPr/>
        </p:nvSpPr>
        <p:spPr>
          <a:xfrm>
            <a:off x="6732240" y="286681"/>
            <a:ext cx="1495166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ctr"/>
            <a:r>
              <a:rPr lang="es-MX" sz="1700" dirty="0" smtClean="0">
                <a:latin typeface="Calibri" pitchFamily="34" charset="0"/>
              </a:rPr>
              <a:t>Mayor compromiso</a:t>
            </a:r>
          </a:p>
        </p:txBody>
      </p:sp>
      <p:sp>
        <p:nvSpPr>
          <p:cNvPr id="31" name="Google Shape;203;p21"/>
          <p:cNvSpPr txBox="1">
            <a:spLocks/>
          </p:cNvSpPr>
          <p:nvPr/>
        </p:nvSpPr>
        <p:spPr>
          <a:xfrm>
            <a:off x="7799556" y="2196544"/>
            <a:ext cx="1278825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ctr"/>
            <a:r>
              <a:rPr lang="es-MX" dirty="0" smtClean="0">
                <a:latin typeface="Calibri" pitchFamily="34" charset="0"/>
              </a:rPr>
              <a:t>Aprender</a:t>
            </a:r>
          </a:p>
        </p:txBody>
      </p:sp>
      <p:sp>
        <p:nvSpPr>
          <p:cNvPr id="32" name="Google Shape;203;p21"/>
          <p:cNvSpPr txBox="1">
            <a:spLocks/>
          </p:cNvSpPr>
          <p:nvPr/>
        </p:nvSpPr>
        <p:spPr>
          <a:xfrm>
            <a:off x="6804248" y="3919314"/>
            <a:ext cx="1278825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ctr"/>
            <a:r>
              <a:rPr lang="es-MX" dirty="0" smtClean="0">
                <a:latin typeface="Calibri" pitchFamily="34" charset="0"/>
              </a:rPr>
              <a:t>Empatía</a:t>
            </a:r>
          </a:p>
        </p:txBody>
      </p:sp>
      <p:sp>
        <p:nvSpPr>
          <p:cNvPr id="33" name="Google Shape;203;p21"/>
          <p:cNvSpPr txBox="1">
            <a:spLocks/>
          </p:cNvSpPr>
          <p:nvPr/>
        </p:nvSpPr>
        <p:spPr>
          <a:xfrm>
            <a:off x="4877351" y="3939902"/>
            <a:ext cx="1278825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ctr"/>
            <a:r>
              <a:rPr lang="es-MX" dirty="0" smtClean="0">
                <a:latin typeface="Calibri" pitchFamily="34" charset="0"/>
              </a:rPr>
              <a:t>Creación de vínculos</a:t>
            </a:r>
          </a:p>
        </p:txBody>
      </p:sp>
      <p:sp>
        <p:nvSpPr>
          <p:cNvPr id="34" name="Google Shape;203;p21"/>
          <p:cNvSpPr txBox="1">
            <a:spLocks/>
          </p:cNvSpPr>
          <p:nvPr/>
        </p:nvSpPr>
        <p:spPr>
          <a:xfrm>
            <a:off x="3880056" y="2191122"/>
            <a:ext cx="1278825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ctr"/>
            <a:r>
              <a:rPr lang="es-MX" dirty="0" smtClean="0">
                <a:latin typeface="Calibri" pitchFamily="34" charset="0"/>
              </a:rPr>
              <a:t>Apoyo </a:t>
            </a:r>
          </a:p>
        </p:txBody>
      </p:sp>
    </p:spTree>
    <p:extLst>
      <p:ext uri="{BB962C8B-B14F-4D97-AF65-F5344CB8AC3E}">
        <p14:creationId xmlns:p14="http://schemas.microsoft.com/office/powerpoint/2010/main" val="215762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44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 dirty="0" smtClean="0">
                <a:latin typeface="Calibri" pitchFamily="34" charset="0"/>
              </a:rPr>
              <a:t>Evangelismo como programa </a:t>
            </a:r>
            <a:endParaRPr b="0" dirty="0">
              <a:latin typeface="Calibri" pitchFamily="34" charset="0"/>
            </a:endParaRPr>
          </a:p>
        </p:txBody>
      </p:sp>
      <p:sp>
        <p:nvSpPr>
          <p:cNvPr id="588" name="Google Shape;588;p44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609" name="Google Shape;609;p44"/>
          <p:cNvSpPr/>
          <p:nvPr/>
        </p:nvSpPr>
        <p:spPr>
          <a:xfrm>
            <a:off x="402114" y="902029"/>
            <a:ext cx="286082" cy="286082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952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135;p15"/>
          <p:cNvSpPr txBox="1">
            <a:spLocks/>
          </p:cNvSpPr>
          <p:nvPr/>
        </p:nvSpPr>
        <p:spPr>
          <a:xfrm>
            <a:off x="5652120" y="51053"/>
            <a:ext cx="3383360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r">
              <a:buFont typeface="Nixie One"/>
              <a:buNone/>
            </a:pP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Instituto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de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Líderes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Cristianos</a:t>
            </a:r>
            <a:endParaRPr lang="en-US" sz="1600" b="1" dirty="0" smtClean="0">
              <a:solidFill>
                <a:schemeClr val="accent2"/>
              </a:solidFill>
              <a:latin typeface="Calibri" pitchFamily="34" charset="0"/>
            </a:endParaRP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  <p:sp>
        <p:nvSpPr>
          <p:cNvPr id="8" name="Google Shape;220;p22"/>
          <p:cNvSpPr txBox="1">
            <a:spLocks/>
          </p:cNvSpPr>
          <p:nvPr/>
        </p:nvSpPr>
        <p:spPr>
          <a:xfrm>
            <a:off x="4788024" y="1783298"/>
            <a:ext cx="4104456" cy="302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MX" sz="2400" dirty="0" smtClean="0">
                <a:latin typeface="Calibri" pitchFamily="34" charset="0"/>
              </a:rPr>
              <a:t>Evangelismo como cultura</a:t>
            </a:r>
          </a:p>
          <a:p>
            <a:pPr marL="342900" indent="-342900" algn="ctr">
              <a:buFont typeface="Arial" pitchFamily="34" charset="0"/>
              <a:buChar char="•"/>
            </a:pPr>
            <a:endParaRPr lang="es-MX" sz="2400" dirty="0" smtClean="0">
              <a:latin typeface="Calibri" pitchFamily="34" charset="0"/>
            </a:endParaRPr>
          </a:p>
          <a:p>
            <a:pPr indent="-457200">
              <a:buFont typeface="Arial" pitchFamily="34" charset="0"/>
              <a:buChar char="•"/>
            </a:pPr>
            <a:r>
              <a:rPr lang="es-MX" sz="2000" dirty="0" smtClean="0">
                <a:latin typeface="Calibri" pitchFamily="34" charset="0"/>
              </a:rPr>
              <a:t>Un estilo de vida</a:t>
            </a:r>
          </a:p>
          <a:p>
            <a:pPr indent="-457200">
              <a:buFont typeface="Arial" pitchFamily="34" charset="0"/>
              <a:buChar char="•"/>
            </a:pPr>
            <a:r>
              <a:rPr lang="es-MX" sz="2000" dirty="0" smtClean="0">
                <a:latin typeface="Calibri" pitchFamily="34" charset="0"/>
              </a:rPr>
              <a:t>Todos participan</a:t>
            </a:r>
          </a:p>
          <a:p>
            <a:pPr indent="-457200">
              <a:buFont typeface="Arial" pitchFamily="34" charset="0"/>
              <a:buChar char="•"/>
            </a:pPr>
            <a:r>
              <a:rPr lang="es-MX" sz="2000" dirty="0" smtClean="0">
                <a:latin typeface="Calibri" pitchFamily="34" charset="0"/>
              </a:rPr>
              <a:t>Evangelismo natural</a:t>
            </a:r>
          </a:p>
          <a:p>
            <a:pPr indent="-457200">
              <a:buFont typeface="Arial" pitchFamily="34" charset="0"/>
              <a:buChar char="•"/>
            </a:pPr>
            <a:r>
              <a:rPr lang="es-MX" sz="2000" dirty="0" smtClean="0">
                <a:latin typeface="Calibri" pitchFamily="34" charset="0"/>
              </a:rPr>
              <a:t>Enfoque en el mensaje </a:t>
            </a:r>
          </a:p>
          <a:p>
            <a:pPr indent="-457200">
              <a:buFont typeface="Arial" pitchFamily="34" charset="0"/>
              <a:buChar char="•"/>
            </a:pPr>
            <a:r>
              <a:rPr lang="es-MX" sz="2000" dirty="0" smtClean="0">
                <a:latin typeface="Calibri" pitchFamily="34" charset="0"/>
              </a:rPr>
              <a:t>El evangelizado es el importante </a:t>
            </a:r>
          </a:p>
        </p:txBody>
      </p:sp>
      <p:sp>
        <p:nvSpPr>
          <p:cNvPr id="9" name="Google Shape;220;p22"/>
          <p:cNvSpPr txBox="1">
            <a:spLocks/>
          </p:cNvSpPr>
          <p:nvPr/>
        </p:nvSpPr>
        <p:spPr>
          <a:xfrm>
            <a:off x="395536" y="1779662"/>
            <a:ext cx="4032448" cy="302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MX" sz="2400" dirty="0" smtClean="0">
                <a:latin typeface="Calibri" pitchFamily="34" charset="0"/>
              </a:rPr>
              <a:t>Evangelismo como Programa </a:t>
            </a:r>
          </a:p>
          <a:p>
            <a:pPr algn="ctr"/>
            <a:endParaRPr lang="es-MX" sz="2400" dirty="0" smtClean="0">
              <a:latin typeface="Calibri" pitchFamily="34" charset="0"/>
            </a:endParaRPr>
          </a:p>
          <a:p>
            <a:pPr indent="-457200">
              <a:buFont typeface="Arial" pitchFamily="34" charset="0"/>
              <a:buChar char="•"/>
            </a:pPr>
            <a:r>
              <a:rPr lang="es-MX" sz="2000" dirty="0" smtClean="0">
                <a:latin typeface="Calibri" pitchFamily="34" charset="0"/>
              </a:rPr>
              <a:t>Pocas veces </a:t>
            </a:r>
          </a:p>
          <a:p>
            <a:pPr indent="-457200">
              <a:buFont typeface="Arial" pitchFamily="34" charset="0"/>
              <a:buChar char="•"/>
            </a:pPr>
            <a:r>
              <a:rPr lang="es-MX" sz="2000" dirty="0" smtClean="0">
                <a:latin typeface="Calibri" pitchFamily="34" charset="0"/>
              </a:rPr>
              <a:t>Algunos participan</a:t>
            </a:r>
          </a:p>
          <a:p>
            <a:pPr indent="-457200">
              <a:buFont typeface="Arial" pitchFamily="34" charset="0"/>
              <a:buChar char="•"/>
            </a:pPr>
            <a:r>
              <a:rPr lang="es-MX" sz="2000" dirty="0" smtClean="0">
                <a:latin typeface="Calibri" pitchFamily="34" charset="0"/>
              </a:rPr>
              <a:t>Evangelismo premeditado</a:t>
            </a:r>
          </a:p>
          <a:p>
            <a:pPr indent="-457200">
              <a:buFont typeface="Arial" pitchFamily="34" charset="0"/>
              <a:buChar char="•"/>
            </a:pPr>
            <a:r>
              <a:rPr lang="es-MX" sz="2000" dirty="0" smtClean="0">
                <a:latin typeface="Calibri" pitchFamily="34" charset="0"/>
              </a:rPr>
              <a:t>Enfoque en el programa </a:t>
            </a:r>
          </a:p>
          <a:p>
            <a:pPr indent="-457200">
              <a:buFont typeface="Arial" pitchFamily="34" charset="0"/>
              <a:buChar char="•"/>
            </a:pPr>
            <a:r>
              <a:rPr lang="es-MX" sz="2000" dirty="0" smtClean="0">
                <a:latin typeface="Calibri" pitchFamily="34" charset="0"/>
              </a:rPr>
              <a:t>La iglesia es la importante </a:t>
            </a:r>
          </a:p>
          <a:p>
            <a:pPr indent="-457200">
              <a:buFont typeface="Arial"/>
              <a:buAutoNum type="arabicPeriod"/>
            </a:pPr>
            <a:endParaRPr lang="es-MX" sz="2000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977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2"/>
          <p:cNvSpPr txBox="1">
            <a:spLocks noGrp="1"/>
          </p:cNvSpPr>
          <p:nvPr>
            <p:ph type="title"/>
          </p:nvPr>
        </p:nvSpPr>
        <p:spPr>
          <a:xfrm>
            <a:off x="1146024" y="530725"/>
            <a:ext cx="3425289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 smtClean="0">
                <a:latin typeface="Calibri" pitchFamily="34" charset="0"/>
              </a:rPr>
              <a:t>¿Cuál es el papel de la iglesia?</a:t>
            </a:r>
            <a:endParaRPr dirty="0">
              <a:latin typeface="Calibri" pitchFamily="34" charset="0"/>
            </a:endParaRPr>
          </a:p>
        </p:txBody>
      </p:sp>
      <p:sp>
        <p:nvSpPr>
          <p:cNvPr id="220" name="Google Shape;220;p22"/>
          <p:cNvSpPr txBox="1">
            <a:spLocks noGrp="1"/>
          </p:cNvSpPr>
          <p:nvPr>
            <p:ph type="body" idx="1"/>
          </p:nvPr>
        </p:nvSpPr>
        <p:spPr>
          <a:xfrm>
            <a:off x="4572000" y="987574"/>
            <a:ext cx="4608512" cy="302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-457200">
              <a:buAutoNum type="arabicPeriod"/>
            </a:pPr>
            <a:r>
              <a:rPr lang="es-MX" sz="2000" dirty="0" smtClean="0">
                <a:latin typeface="Calibri" pitchFamily="34" charset="0"/>
              </a:rPr>
              <a:t>Fomentar la unidad de la iglesia</a:t>
            </a:r>
          </a:p>
          <a:p>
            <a:pPr indent="-457200">
              <a:buAutoNum type="arabicPeriod"/>
            </a:pPr>
            <a:endParaRPr lang="es-MX" sz="2000" dirty="0">
              <a:latin typeface="Calibri" pitchFamily="34" charset="0"/>
            </a:endParaRPr>
          </a:p>
          <a:p>
            <a:pPr indent="-457200">
              <a:buAutoNum type="arabicPeriod"/>
            </a:pPr>
            <a:r>
              <a:rPr lang="es-MX" sz="2000" dirty="0" smtClean="0">
                <a:latin typeface="Calibri" pitchFamily="34" charset="0"/>
              </a:rPr>
              <a:t>Insistir en la necesidad e importancia de la evangelización</a:t>
            </a:r>
          </a:p>
          <a:p>
            <a:pPr indent="-457200">
              <a:buAutoNum type="arabicPeriod"/>
            </a:pPr>
            <a:endParaRPr lang="es-MX" sz="2000" dirty="0">
              <a:latin typeface="Calibri" pitchFamily="34" charset="0"/>
            </a:endParaRPr>
          </a:p>
          <a:p>
            <a:pPr indent="-457200">
              <a:buAutoNum type="arabicPeriod"/>
            </a:pPr>
            <a:r>
              <a:rPr lang="es-MX" sz="2000" dirty="0" smtClean="0">
                <a:latin typeface="Calibri" pitchFamily="34" charset="0"/>
              </a:rPr>
              <a:t>Promover acciones de evangelización comunitaria</a:t>
            </a:r>
          </a:p>
          <a:p>
            <a:pPr indent="-457200">
              <a:buAutoNum type="arabicPeriod"/>
            </a:pPr>
            <a:endParaRPr lang="es-MX" sz="2000" dirty="0">
              <a:latin typeface="Calibri" pitchFamily="34" charset="0"/>
            </a:endParaRPr>
          </a:p>
          <a:p>
            <a:pPr indent="-457200">
              <a:buAutoNum type="arabicPeriod"/>
            </a:pPr>
            <a:r>
              <a:rPr lang="es-MX" sz="2000" dirty="0" smtClean="0">
                <a:latin typeface="Calibri" pitchFamily="34" charset="0"/>
              </a:rPr>
              <a:t>Celebrar a </a:t>
            </a:r>
            <a:r>
              <a:rPr lang="es-MX" sz="2000" smtClean="0">
                <a:latin typeface="Calibri" pitchFamily="34" charset="0"/>
              </a:rPr>
              <a:t>quienes comparten su fe</a:t>
            </a:r>
            <a:endParaRPr lang="es-MX" sz="2000" dirty="0" smtClean="0">
              <a:latin typeface="Calibri" pitchFamily="34" charset="0"/>
            </a:endParaRPr>
          </a:p>
        </p:txBody>
      </p:sp>
      <p:pic>
        <p:nvPicPr>
          <p:cNvPr id="221" name="Google Shape;221;p22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1563639"/>
            <a:ext cx="4320480" cy="357986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2" name="Google Shape;222;p22"/>
          <p:cNvGrpSpPr/>
          <p:nvPr/>
        </p:nvGrpSpPr>
        <p:grpSpPr>
          <a:xfrm>
            <a:off x="371633" y="913341"/>
            <a:ext cx="316516" cy="263466"/>
            <a:chOff x="1247825" y="322750"/>
            <a:chExt cx="443300" cy="369000"/>
          </a:xfrm>
        </p:grpSpPr>
        <p:sp>
          <p:nvSpPr>
            <p:cNvPr id="223" name="Google Shape;223;p22"/>
            <p:cNvSpPr/>
            <p:nvPr/>
          </p:nvSpPr>
          <p:spPr>
            <a:xfrm>
              <a:off x="1247825" y="322750"/>
              <a:ext cx="443300" cy="369000"/>
            </a:xfrm>
            <a:custGeom>
              <a:avLst/>
              <a:gdLst/>
              <a:ahLst/>
              <a:cxnLst/>
              <a:rect l="l" t="t" r="r" b="b"/>
              <a:pathLst>
                <a:path w="17732" h="14760" fill="none" extrusionOk="0">
                  <a:moveTo>
                    <a:pt x="16952" y="2558"/>
                  </a:moveTo>
                  <a:lnTo>
                    <a:pt x="13664" y="2558"/>
                  </a:lnTo>
                  <a:lnTo>
                    <a:pt x="13226" y="755"/>
                  </a:lnTo>
                  <a:lnTo>
                    <a:pt x="13226" y="755"/>
                  </a:lnTo>
                  <a:lnTo>
                    <a:pt x="13177" y="609"/>
                  </a:lnTo>
                  <a:lnTo>
                    <a:pt x="13104" y="463"/>
                  </a:lnTo>
                  <a:lnTo>
                    <a:pt x="13006" y="317"/>
                  </a:lnTo>
                  <a:lnTo>
                    <a:pt x="12885" y="220"/>
                  </a:lnTo>
                  <a:lnTo>
                    <a:pt x="12739" y="122"/>
                  </a:lnTo>
                  <a:lnTo>
                    <a:pt x="12592" y="49"/>
                  </a:lnTo>
                  <a:lnTo>
                    <a:pt x="12446" y="0"/>
                  </a:lnTo>
                  <a:lnTo>
                    <a:pt x="12276" y="0"/>
                  </a:lnTo>
                  <a:lnTo>
                    <a:pt x="5456" y="0"/>
                  </a:lnTo>
                  <a:lnTo>
                    <a:pt x="5456" y="0"/>
                  </a:lnTo>
                  <a:lnTo>
                    <a:pt x="5286" y="0"/>
                  </a:lnTo>
                  <a:lnTo>
                    <a:pt x="5140" y="49"/>
                  </a:lnTo>
                  <a:lnTo>
                    <a:pt x="4994" y="122"/>
                  </a:lnTo>
                  <a:lnTo>
                    <a:pt x="4848" y="220"/>
                  </a:lnTo>
                  <a:lnTo>
                    <a:pt x="4726" y="317"/>
                  </a:lnTo>
                  <a:lnTo>
                    <a:pt x="4628" y="463"/>
                  </a:lnTo>
                  <a:lnTo>
                    <a:pt x="4555" y="609"/>
                  </a:lnTo>
                  <a:lnTo>
                    <a:pt x="4507" y="755"/>
                  </a:lnTo>
                  <a:lnTo>
                    <a:pt x="4068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460"/>
                  </a:lnTo>
                  <a:lnTo>
                    <a:pt x="3216" y="2363"/>
                  </a:lnTo>
                  <a:lnTo>
                    <a:pt x="3167" y="2290"/>
                  </a:lnTo>
                  <a:lnTo>
                    <a:pt x="3094" y="2217"/>
                  </a:lnTo>
                  <a:lnTo>
                    <a:pt x="3045" y="2144"/>
                  </a:lnTo>
                  <a:lnTo>
                    <a:pt x="2948" y="2119"/>
                  </a:lnTo>
                  <a:lnTo>
                    <a:pt x="2850" y="2071"/>
                  </a:lnTo>
                  <a:lnTo>
                    <a:pt x="2753" y="2071"/>
                  </a:lnTo>
                  <a:lnTo>
                    <a:pt x="2047" y="2071"/>
                  </a:lnTo>
                  <a:lnTo>
                    <a:pt x="2047" y="2071"/>
                  </a:lnTo>
                  <a:lnTo>
                    <a:pt x="1949" y="2071"/>
                  </a:lnTo>
                  <a:lnTo>
                    <a:pt x="1852" y="2119"/>
                  </a:lnTo>
                  <a:lnTo>
                    <a:pt x="1779" y="2144"/>
                  </a:lnTo>
                  <a:lnTo>
                    <a:pt x="1706" y="2217"/>
                  </a:lnTo>
                  <a:lnTo>
                    <a:pt x="1633" y="2290"/>
                  </a:lnTo>
                  <a:lnTo>
                    <a:pt x="1608" y="2363"/>
                  </a:lnTo>
                  <a:lnTo>
                    <a:pt x="1560" y="2460"/>
                  </a:lnTo>
                  <a:lnTo>
                    <a:pt x="1560" y="2558"/>
                  </a:lnTo>
                  <a:lnTo>
                    <a:pt x="1560" y="2558"/>
                  </a:lnTo>
                  <a:lnTo>
                    <a:pt x="780" y="2558"/>
                  </a:lnTo>
                  <a:lnTo>
                    <a:pt x="780" y="2558"/>
                  </a:lnTo>
                  <a:lnTo>
                    <a:pt x="634" y="2582"/>
                  </a:lnTo>
                  <a:lnTo>
                    <a:pt x="488" y="2631"/>
                  </a:lnTo>
                  <a:lnTo>
                    <a:pt x="342" y="2679"/>
                  </a:lnTo>
                  <a:lnTo>
                    <a:pt x="220" y="2777"/>
                  </a:lnTo>
                  <a:lnTo>
                    <a:pt x="123" y="2899"/>
                  </a:lnTo>
                  <a:lnTo>
                    <a:pt x="74" y="3045"/>
                  </a:lnTo>
                  <a:lnTo>
                    <a:pt x="25" y="3191"/>
                  </a:lnTo>
                  <a:lnTo>
                    <a:pt x="1" y="3337"/>
                  </a:lnTo>
                  <a:lnTo>
                    <a:pt x="1" y="13980"/>
                  </a:lnTo>
                  <a:lnTo>
                    <a:pt x="1" y="13980"/>
                  </a:lnTo>
                  <a:lnTo>
                    <a:pt x="25" y="14151"/>
                  </a:lnTo>
                  <a:lnTo>
                    <a:pt x="74" y="14297"/>
                  </a:lnTo>
                  <a:lnTo>
                    <a:pt x="123" y="14418"/>
                  </a:lnTo>
                  <a:lnTo>
                    <a:pt x="220" y="14540"/>
                  </a:lnTo>
                  <a:lnTo>
                    <a:pt x="342" y="14638"/>
                  </a:lnTo>
                  <a:lnTo>
                    <a:pt x="488" y="14711"/>
                  </a:lnTo>
                  <a:lnTo>
                    <a:pt x="634" y="14759"/>
                  </a:lnTo>
                  <a:lnTo>
                    <a:pt x="780" y="14759"/>
                  </a:lnTo>
                  <a:lnTo>
                    <a:pt x="16952" y="14759"/>
                  </a:lnTo>
                  <a:lnTo>
                    <a:pt x="16952" y="14759"/>
                  </a:lnTo>
                  <a:lnTo>
                    <a:pt x="17098" y="14759"/>
                  </a:lnTo>
                  <a:lnTo>
                    <a:pt x="17244" y="14711"/>
                  </a:lnTo>
                  <a:lnTo>
                    <a:pt x="17390" y="14638"/>
                  </a:lnTo>
                  <a:lnTo>
                    <a:pt x="17512" y="14540"/>
                  </a:lnTo>
                  <a:lnTo>
                    <a:pt x="17610" y="14418"/>
                  </a:lnTo>
                  <a:lnTo>
                    <a:pt x="17658" y="14297"/>
                  </a:lnTo>
                  <a:lnTo>
                    <a:pt x="17707" y="14151"/>
                  </a:lnTo>
                  <a:lnTo>
                    <a:pt x="17731" y="13980"/>
                  </a:lnTo>
                  <a:lnTo>
                    <a:pt x="17731" y="3337"/>
                  </a:lnTo>
                  <a:lnTo>
                    <a:pt x="17731" y="3337"/>
                  </a:lnTo>
                  <a:lnTo>
                    <a:pt x="17707" y="3191"/>
                  </a:lnTo>
                  <a:lnTo>
                    <a:pt x="17658" y="3045"/>
                  </a:lnTo>
                  <a:lnTo>
                    <a:pt x="17610" y="2899"/>
                  </a:lnTo>
                  <a:lnTo>
                    <a:pt x="17512" y="2777"/>
                  </a:lnTo>
                  <a:lnTo>
                    <a:pt x="17390" y="2679"/>
                  </a:lnTo>
                  <a:lnTo>
                    <a:pt x="17244" y="2631"/>
                  </a:lnTo>
                  <a:lnTo>
                    <a:pt x="17098" y="2582"/>
                  </a:lnTo>
                  <a:lnTo>
                    <a:pt x="16952" y="2558"/>
                  </a:lnTo>
                  <a:lnTo>
                    <a:pt x="16952" y="2558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2"/>
            <p:cNvSpPr/>
            <p:nvPr/>
          </p:nvSpPr>
          <p:spPr>
            <a:xfrm>
              <a:off x="1398225" y="386675"/>
              <a:ext cx="142500" cy="25"/>
            </a:xfrm>
            <a:custGeom>
              <a:avLst/>
              <a:gdLst/>
              <a:ahLst/>
              <a:cxnLst/>
              <a:rect l="l" t="t" r="r" b="b"/>
              <a:pathLst>
                <a:path w="5700" h="1" fill="none" extrusionOk="0">
                  <a:moveTo>
                    <a:pt x="5700" y="1"/>
                  </a:move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2"/>
            <p:cNvSpPr/>
            <p:nvPr/>
          </p:nvSpPr>
          <p:spPr>
            <a:xfrm>
              <a:off x="1370225" y="450000"/>
              <a:ext cx="198500" cy="197900"/>
            </a:xfrm>
            <a:custGeom>
              <a:avLst/>
              <a:gdLst/>
              <a:ahLst/>
              <a:cxnLst/>
              <a:rect l="l" t="t" r="r" b="b"/>
              <a:pathLst>
                <a:path w="7940" h="7916" fill="none" extrusionOk="0">
                  <a:moveTo>
                    <a:pt x="3970" y="7916"/>
                  </a:moveTo>
                  <a:lnTo>
                    <a:pt x="3970" y="7916"/>
                  </a:lnTo>
                  <a:lnTo>
                    <a:pt x="3556" y="7892"/>
                  </a:lnTo>
                  <a:lnTo>
                    <a:pt x="3166" y="7843"/>
                  </a:lnTo>
                  <a:lnTo>
                    <a:pt x="2801" y="7745"/>
                  </a:lnTo>
                  <a:lnTo>
                    <a:pt x="2436" y="7624"/>
                  </a:lnTo>
                  <a:lnTo>
                    <a:pt x="2070" y="7453"/>
                  </a:lnTo>
                  <a:lnTo>
                    <a:pt x="1754" y="7258"/>
                  </a:lnTo>
                  <a:lnTo>
                    <a:pt x="1462" y="7015"/>
                  </a:lnTo>
                  <a:lnTo>
                    <a:pt x="1169" y="6771"/>
                  </a:lnTo>
                  <a:lnTo>
                    <a:pt x="901" y="6479"/>
                  </a:lnTo>
                  <a:lnTo>
                    <a:pt x="682" y="6187"/>
                  </a:lnTo>
                  <a:lnTo>
                    <a:pt x="487" y="5846"/>
                  </a:lnTo>
                  <a:lnTo>
                    <a:pt x="317" y="5505"/>
                  </a:lnTo>
                  <a:lnTo>
                    <a:pt x="195" y="5139"/>
                  </a:lnTo>
                  <a:lnTo>
                    <a:pt x="98" y="4750"/>
                  </a:lnTo>
                  <a:lnTo>
                    <a:pt x="25" y="4360"/>
                  </a:lnTo>
                  <a:lnTo>
                    <a:pt x="0" y="3970"/>
                  </a:lnTo>
                  <a:lnTo>
                    <a:pt x="0" y="3970"/>
                  </a:lnTo>
                  <a:lnTo>
                    <a:pt x="25" y="3556"/>
                  </a:lnTo>
                  <a:lnTo>
                    <a:pt x="98" y="3167"/>
                  </a:lnTo>
                  <a:lnTo>
                    <a:pt x="195" y="2777"/>
                  </a:lnTo>
                  <a:lnTo>
                    <a:pt x="317" y="2412"/>
                  </a:lnTo>
                  <a:lnTo>
                    <a:pt x="487" y="2071"/>
                  </a:lnTo>
                  <a:lnTo>
                    <a:pt x="682" y="1754"/>
                  </a:lnTo>
                  <a:lnTo>
                    <a:pt x="901" y="1437"/>
                  </a:lnTo>
                  <a:lnTo>
                    <a:pt x="1169" y="1170"/>
                  </a:lnTo>
                  <a:lnTo>
                    <a:pt x="1462" y="902"/>
                  </a:lnTo>
                  <a:lnTo>
                    <a:pt x="1754" y="682"/>
                  </a:lnTo>
                  <a:lnTo>
                    <a:pt x="2070" y="488"/>
                  </a:lnTo>
                  <a:lnTo>
                    <a:pt x="2436" y="317"/>
                  </a:lnTo>
                  <a:lnTo>
                    <a:pt x="2801" y="171"/>
                  </a:lnTo>
                  <a:lnTo>
                    <a:pt x="3166" y="74"/>
                  </a:lnTo>
                  <a:lnTo>
                    <a:pt x="3556" y="25"/>
                  </a:lnTo>
                  <a:lnTo>
                    <a:pt x="3970" y="1"/>
                  </a:lnTo>
                  <a:lnTo>
                    <a:pt x="3970" y="1"/>
                  </a:lnTo>
                  <a:lnTo>
                    <a:pt x="4384" y="25"/>
                  </a:lnTo>
                  <a:lnTo>
                    <a:pt x="4774" y="74"/>
                  </a:lnTo>
                  <a:lnTo>
                    <a:pt x="5139" y="171"/>
                  </a:lnTo>
                  <a:lnTo>
                    <a:pt x="5505" y="317"/>
                  </a:lnTo>
                  <a:lnTo>
                    <a:pt x="5870" y="488"/>
                  </a:lnTo>
                  <a:lnTo>
                    <a:pt x="6186" y="682"/>
                  </a:lnTo>
                  <a:lnTo>
                    <a:pt x="6479" y="902"/>
                  </a:lnTo>
                  <a:lnTo>
                    <a:pt x="6771" y="1170"/>
                  </a:lnTo>
                  <a:lnTo>
                    <a:pt x="7039" y="1437"/>
                  </a:lnTo>
                  <a:lnTo>
                    <a:pt x="7258" y="1754"/>
                  </a:lnTo>
                  <a:lnTo>
                    <a:pt x="7453" y="2071"/>
                  </a:lnTo>
                  <a:lnTo>
                    <a:pt x="7623" y="2412"/>
                  </a:lnTo>
                  <a:lnTo>
                    <a:pt x="7745" y="2777"/>
                  </a:lnTo>
                  <a:lnTo>
                    <a:pt x="7843" y="3167"/>
                  </a:lnTo>
                  <a:lnTo>
                    <a:pt x="7916" y="3556"/>
                  </a:lnTo>
                  <a:lnTo>
                    <a:pt x="7940" y="3970"/>
                  </a:lnTo>
                  <a:lnTo>
                    <a:pt x="7940" y="3970"/>
                  </a:lnTo>
                  <a:lnTo>
                    <a:pt x="7916" y="4360"/>
                  </a:lnTo>
                  <a:lnTo>
                    <a:pt x="7843" y="4750"/>
                  </a:lnTo>
                  <a:lnTo>
                    <a:pt x="7745" y="5139"/>
                  </a:lnTo>
                  <a:lnTo>
                    <a:pt x="7623" y="5505"/>
                  </a:lnTo>
                  <a:lnTo>
                    <a:pt x="7453" y="5846"/>
                  </a:lnTo>
                  <a:lnTo>
                    <a:pt x="7258" y="6187"/>
                  </a:lnTo>
                  <a:lnTo>
                    <a:pt x="7039" y="6479"/>
                  </a:lnTo>
                  <a:lnTo>
                    <a:pt x="6771" y="6771"/>
                  </a:lnTo>
                  <a:lnTo>
                    <a:pt x="6479" y="7015"/>
                  </a:lnTo>
                  <a:lnTo>
                    <a:pt x="6186" y="7258"/>
                  </a:lnTo>
                  <a:lnTo>
                    <a:pt x="5870" y="7453"/>
                  </a:lnTo>
                  <a:lnTo>
                    <a:pt x="5505" y="7624"/>
                  </a:lnTo>
                  <a:lnTo>
                    <a:pt x="5139" y="7745"/>
                  </a:lnTo>
                  <a:lnTo>
                    <a:pt x="4774" y="7843"/>
                  </a:lnTo>
                  <a:lnTo>
                    <a:pt x="4384" y="7892"/>
                  </a:lnTo>
                  <a:lnTo>
                    <a:pt x="3970" y="7916"/>
                  </a:lnTo>
                  <a:lnTo>
                    <a:pt x="3970" y="7916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2"/>
            <p:cNvSpPr/>
            <p:nvPr/>
          </p:nvSpPr>
          <p:spPr>
            <a:xfrm>
              <a:off x="1403100" y="482875"/>
              <a:ext cx="132750" cy="132150"/>
            </a:xfrm>
            <a:custGeom>
              <a:avLst/>
              <a:gdLst/>
              <a:ahLst/>
              <a:cxnLst/>
              <a:rect l="l" t="t" r="r" b="b"/>
              <a:pathLst>
                <a:path w="5310" h="5286" fill="none" extrusionOk="0">
                  <a:moveTo>
                    <a:pt x="2655" y="5286"/>
                  </a:moveTo>
                  <a:lnTo>
                    <a:pt x="2655" y="5286"/>
                  </a:lnTo>
                  <a:lnTo>
                    <a:pt x="2387" y="5286"/>
                  </a:lnTo>
                  <a:lnTo>
                    <a:pt x="2119" y="5237"/>
                  </a:lnTo>
                  <a:lnTo>
                    <a:pt x="1876" y="5164"/>
                  </a:lnTo>
                  <a:lnTo>
                    <a:pt x="1632" y="5091"/>
                  </a:lnTo>
                  <a:lnTo>
                    <a:pt x="1389" y="4969"/>
                  </a:lnTo>
                  <a:lnTo>
                    <a:pt x="1169" y="4847"/>
                  </a:lnTo>
                  <a:lnTo>
                    <a:pt x="975" y="4677"/>
                  </a:lnTo>
                  <a:lnTo>
                    <a:pt x="780" y="4506"/>
                  </a:lnTo>
                  <a:lnTo>
                    <a:pt x="609" y="4336"/>
                  </a:lnTo>
                  <a:lnTo>
                    <a:pt x="463" y="4117"/>
                  </a:lnTo>
                  <a:lnTo>
                    <a:pt x="317" y="3897"/>
                  </a:lnTo>
                  <a:lnTo>
                    <a:pt x="220" y="3678"/>
                  </a:lnTo>
                  <a:lnTo>
                    <a:pt x="122" y="3435"/>
                  </a:lnTo>
                  <a:lnTo>
                    <a:pt x="74" y="3191"/>
                  </a:lnTo>
                  <a:lnTo>
                    <a:pt x="25" y="2923"/>
                  </a:lnTo>
                  <a:lnTo>
                    <a:pt x="0" y="2655"/>
                  </a:lnTo>
                  <a:lnTo>
                    <a:pt x="0" y="2655"/>
                  </a:lnTo>
                  <a:lnTo>
                    <a:pt x="25" y="2387"/>
                  </a:lnTo>
                  <a:lnTo>
                    <a:pt x="74" y="2120"/>
                  </a:lnTo>
                  <a:lnTo>
                    <a:pt x="122" y="1852"/>
                  </a:lnTo>
                  <a:lnTo>
                    <a:pt x="220" y="1608"/>
                  </a:lnTo>
                  <a:lnTo>
                    <a:pt x="317" y="1389"/>
                  </a:lnTo>
                  <a:lnTo>
                    <a:pt x="463" y="1170"/>
                  </a:lnTo>
                  <a:lnTo>
                    <a:pt x="609" y="975"/>
                  </a:lnTo>
                  <a:lnTo>
                    <a:pt x="780" y="780"/>
                  </a:lnTo>
                  <a:lnTo>
                    <a:pt x="975" y="610"/>
                  </a:lnTo>
                  <a:lnTo>
                    <a:pt x="1169" y="463"/>
                  </a:lnTo>
                  <a:lnTo>
                    <a:pt x="1389" y="317"/>
                  </a:lnTo>
                  <a:lnTo>
                    <a:pt x="1632" y="220"/>
                  </a:lnTo>
                  <a:lnTo>
                    <a:pt x="1876" y="122"/>
                  </a:lnTo>
                  <a:lnTo>
                    <a:pt x="2119" y="49"/>
                  </a:lnTo>
                  <a:lnTo>
                    <a:pt x="2387" y="25"/>
                  </a:lnTo>
                  <a:lnTo>
                    <a:pt x="2655" y="1"/>
                  </a:lnTo>
                  <a:lnTo>
                    <a:pt x="2655" y="1"/>
                  </a:lnTo>
                  <a:lnTo>
                    <a:pt x="2923" y="25"/>
                  </a:lnTo>
                  <a:lnTo>
                    <a:pt x="3191" y="49"/>
                  </a:lnTo>
                  <a:lnTo>
                    <a:pt x="3435" y="122"/>
                  </a:lnTo>
                  <a:lnTo>
                    <a:pt x="3678" y="220"/>
                  </a:lnTo>
                  <a:lnTo>
                    <a:pt x="3922" y="317"/>
                  </a:lnTo>
                  <a:lnTo>
                    <a:pt x="4141" y="463"/>
                  </a:lnTo>
                  <a:lnTo>
                    <a:pt x="4336" y="610"/>
                  </a:lnTo>
                  <a:lnTo>
                    <a:pt x="4530" y="780"/>
                  </a:lnTo>
                  <a:lnTo>
                    <a:pt x="4701" y="975"/>
                  </a:lnTo>
                  <a:lnTo>
                    <a:pt x="4847" y="1170"/>
                  </a:lnTo>
                  <a:lnTo>
                    <a:pt x="4993" y="1389"/>
                  </a:lnTo>
                  <a:lnTo>
                    <a:pt x="5091" y="1608"/>
                  </a:lnTo>
                  <a:lnTo>
                    <a:pt x="5188" y="1852"/>
                  </a:lnTo>
                  <a:lnTo>
                    <a:pt x="5237" y="2120"/>
                  </a:lnTo>
                  <a:lnTo>
                    <a:pt x="5285" y="2387"/>
                  </a:lnTo>
                  <a:lnTo>
                    <a:pt x="5310" y="2655"/>
                  </a:lnTo>
                  <a:lnTo>
                    <a:pt x="5310" y="2655"/>
                  </a:lnTo>
                  <a:lnTo>
                    <a:pt x="5285" y="2923"/>
                  </a:lnTo>
                  <a:lnTo>
                    <a:pt x="5237" y="3191"/>
                  </a:lnTo>
                  <a:lnTo>
                    <a:pt x="5188" y="3435"/>
                  </a:lnTo>
                  <a:lnTo>
                    <a:pt x="5091" y="3678"/>
                  </a:lnTo>
                  <a:lnTo>
                    <a:pt x="4993" y="3897"/>
                  </a:lnTo>
                  <a:lnTo>
                    <a:pt x="4847" y="4117"/>
                  </a:lnTo>
                  <a:lnTo>
                    <a:pt x="4701" y="4336"/>
                  </a:lnTo>
                  <a:lnTo>
                    <a:pt x="4530" y="4506"/>
                  </a:lnTo>
                  <a:lnTo>
                    <a:pt x="4336" y="4677"/>
                  </a:lnTo>
                  <a:lnTo>
                    <a:pt x="4141" y="4847"/>
                  </a:lnTo>
                  <a:lnTo>
                    <a:pt x="3922" y="4969"/>
                  </a:lnTo>
                  <a:lnTo>
                    <a:pt x="3678" y="5091"/>
                  </a:lnTo>
                  <a:lnTo>
                    <a:pt x="3435" y="5164"/>
                  </a:lnTo>
                  <a:lnTo>
                    <a:pt x="3191" y="5237"/>
                  </a:lnTo>
                  <a:lnTo>
                    <a:pt x="2923" y="5286"/>
                  </a:lnTo>
                  <a:lnTo>
                    <a:pt x="2655" y="5286"/>
                  </a:lnTo>
                  <a:lnTo>
                    <a:pt x="2655" y="5286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2"/>
            <p:cNvSpPr/>
            <p:nvPr/>
          </p:nvSpPr>
          <p:spPr>
            <a:xfrm>
              <a:off x="1588800" y="435400"/>
              <a:ext cx="66400" cy="43850"/>
            </a:xfrm>
            <a:custGeom>
              <a:avLst/>
              <a:gdLst/>
              <a:ahLst/>
              <a:cxnLst/>
              <a:rect l="l" t="t" r="r" b="b"/>
              <a:pathLst>
                <a:path w="2656" h="1754" fill="none" extrusionOk="0">
                  <a:moveTo>
                    <a:pt x="2655" y="1266"/>
                  </a:moveTo>
                  <a:lnTo>
                    <a:pt x="2655" y="1266"/>
                  </a:lnTo>
                  <a:lnTo>
                    <a:pt x="2655" y="1364"/>
                  </a:lnTo>
                  <a:lnTo>
                    <a:pt x="2631" y="1461"/>
                  </a:lnTo>
                  <a:lnTo>
                    <a:pt x="2582" y="1534"/>
                  </a:lnTo>
                  <a:lnTo>
                    <a:pt x="2509" y="1607"/>
                  </a:lnTo>
                  <a:lnTo>
                    <a:pt x="2461" y="1680"/>
                  </a:lnTo>
                  <a:lnTo>
                    <a:pt x="2363" y="1705"/>
                  </a:lnTo>
                  <a:lnTo>
                    <a:pt x="2266" y="1754"/>
                  </a:lnTo>
                  <a:lnTo>
                    <a:pt x="2168" y="1754"/>
                  </a:lnTo>
                  <a:lnTo>
                    <a:pt x="488" y="1754"/>
                  </a:lnTo>
                  <a:lnTo>
                    <a:pt x="488" y="1754"/>
                  </a:lnTo>
                  <a:lnTo>
                    <a:pt x="390" y="1754"/>
                  </a:lnTo>
                  <a:lnTo>
                    <a:pt x="293" y="1705"/>
                  </a:lnTo>
                  <a:lnTo>
                    <a:pt x="220" y="1680"/>
                  </a:lnTo>
                  <a:lnTo>
                    <a:pt x="147" y="1607"/>
                  </a:lnTo>
                  <a:lnTo>
                    <a:pt x="74" y="1534"/>
                  </a:lnTo>
                  <a:lnTo>
                    <a:pt x="49" y="1461"/>
                  </a:lnTo>
                  <a:lnTo>
                    <a:pt x="1" y="1364"/>
                  </a:lnTo>
                  <a:lnTo>
                    <a:pt x="1" y="1266"/>
                  </a:lnTo>
                  <a:lnTo>
                    <a:pt x="1" y="487"/>
                  </a:lnTo>
                  <a:lnTo>
                    <a:pt x="1" y="487"/>
                  </a:lnTo>
                  <a:lnTo>
                    <a:pt x="1" y="390"/>
                  </a:lnTo>
                  <a:lnTo>
                    <a:pt x="49" y="292"/>
                  </a:lnTo>
                  <a:lnTo>
                    <a:pt x="74" y="219"/>
                  </a:lnTo>
                  <a:lnTo>
                    <a:pt x="147" y="146"/>
                  </a:lnTo>
                  <a:lnTo>
                    <a:pt x="220" y="73"/>
                  </a:lnTo>
                  <a:lnTo>
                    <a:pt x="293" y="49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2168" y="0"/>
                  </a:lnTo>
                  <a:lnTo>
                    <a:pt x="2168" y="0"/>
                  </a:lnTo>
                  <a:lnTo>
                    <a:pt x="2266" y="0"/>
                  </a:lnTo>
                  <a:lnTo>
                    <a:pt x="2363" y="49"/>
                  </a:lnTo>
                  <a:lnTo>
                    <a:pt x="2461" y="73"/>
                  </a:lnTo>
                  <a:lnTo>
                    <a:pt x="2509" y="146"/>
                  </a:lnTo>
                  <a:lnTo>
                    <a:pt x="2582" y="219"/>
                  </a:lnTo>
                  <a:lnTo>
                    <a:pt x="2631" y="292"/>
                  </a:lnTo>
                  <a:lnTo>
                    <a:pt x="2655" y="390"/>
                  </a:lnTo>
                  <a:lnTo>
                    <a:pt x="2655" y="487"/>
                  </a:lnTo>
                  <a:lnTo>
                    <a:pt x="2655" y="1266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8" name="Google Shape;228;p22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12" name="Google Shape;135;p15"/>
          <p:cNvSpPr txBox="1">
            <a:spLocks/>
          </p:cNvSpPr>
          <p:nvPr/>
        </p:nvSpPr>
        <p:spPr>
          <a:xfrm>
            <a:off x="5652120" y="0"/>
            <a:ext cx="3383360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r">
              <a:buFont typeface="Nixie One"/>
              <a:buNone/>
            </a:pP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Instituto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de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Líderes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Cristianos</a:t>
            </a:r>
            <a:endParaRPr lang="en-US" sz="1600" b="1" dirty="0" smtClean="0">
              <a:solidFill>
                <a:schemeClr val="accent2"/>
              </a:solidFill>
              <a:latin typeface="Calibri" pitchFamily="34" charset="0"/>
            </a:endParaRP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  <p:sp>
        <p:nvSpPr>
          <p:cNvPr id="13" name="Google Shape;135;p15"/>
          <p:cNvSpPr txBox="1">
            <a:spLocks/>
          </p:cNvSpPr>
          <p:nvPr/>
        </p:nvSpPr>
        <p:spPr>
          <a:xfrm>
            <a:off x="4644008" y="4876006"/>
            <a:ext cx="4608512" cy="138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>
              <a:buNone/>
            </a:pPr>
            <a:r>
              <a:rPr lang="en-US" sz="1000" dirty="0" smtClean="0">
                <a:solidFill>
                  <a:schemeClr val="tx2">
                    <a:lumMod val="25000"/>
                  </a:schemeClr>
                </a:solidFill>
                <a:latin typeface="Calibri" pitchFamily="34" charset="0"/>
              </a:rPr>
              <a:t>Photo by </a:t>
            </a:r>
            <a:r>
              <a:rPr lang="en-US" sz="1000" dirty="0" smtClean="0">
                <a:solidFill>
                  <a:schemeClr val="tx2">
                    <a:lumMod val="25000"/>
                  </a:schemeClr>
                </a:solidFill>
                <a:latin typeface="Calibri" pitchFamily="34" charset="0"/>
              </a:rPr>
              <a:t>Cosmic </a:t>
            </a:r>
            <a:r>
              <a:rPr lang="en-US" sz="1000" dirty="0" err="1" smtClean="0">
                <a:solidFill>
                  <a:schemeClr val="tx2">
                    <a:lumMod val="25000"/>
                  </a:schemeClr>
                </a:solidFill>
                <a:latin typeface="Calibri" pitchFamily="34" charset="0"/>
              </a:rPr>
              <a:t>Timetraveler</a:t>
            </a:r>
            <a:r>
              <a:rPr lang="en-US" sz="1000" dirty="0" smtClean="0">
                <a:solidFill>
                  <a:schemeClr val="tx2">
                    <a:lumMod val="25000"/>
                  </a:schemeClr>
                </a:solidFill>
                <a:latin typeface="Calibri" pitchFamily="34" charset="0"/>
              </a:rPr>
              <a:t> </a:t>
            </a:r>
            <a:r>
              <a:rPr lang="en-US" sz="1000">
                <a:solidFill>
                  <a:schemeClr val="tx2">
                    <a:lumMod val="25000"/>
                  </a:schemeClr>
                </a:solidFill>
                <a:latin typeface="Calibri" pitchFamily="34" charset="0"/>
              </a:rPr>
              <a:t>on https://unsplash.com/photos/_R1cc2IHk70</a:t>
            </a:r>
            <a:endParaRPr lang="en-US" sz="1000" dirty="0" smtClean="0">
              <a:solidFill>
                <a:schemeClr val="tx2">
                  <a:lumMod val="25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3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35"/>
          <p:cNvSpPr txBox="1">
            <a:spLocks noGrp="1"/>
          </p:cNvSpPr>
          <p:nvPr>
            <p:ph type="subTitle" idx="4294967295"/>
          </p:nvPr>
        </p:nvSpPr>
        <p:spPr>
          <a:xfrm>
            <a:off x="685800" y="505225"/>
            <a:ext cx="7884600" cy="381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sz="3600" b="1" dirty="0" smtClean="0">
                <a:solidFill>
                  <a:srgbClr val="FFFFFF"/>
                </a:solidFill>
                <a:latin typeface="Calibri" pitchFamily="34" charset="0"/>
              </a:rPr>
              <a:t>Asignación de la Unidad IV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s-MX" sz="3600" b="1" dirty="0" smtClean="0">
              <a:solidFill>
                <a:srgbClr val="FFFFFF"/>
              </a:solidFill>
              <a:latin typeface="Calibri" pitchFamily="34" charset="0"/>
            </a:endParaRPr>
          </a:p>
          <a:p>
            <a:pPr marL="342900" lvl="0" indent="-342900">
              <a:spcBef>
                <a:spcPts val="0"/>
              </a:spcBef>
              <a:buClr>
                <a:schemeClr val="dk1"/>
              </a:buClr>
              <a:buSzPts val="1100"/>
              <a:buFontTx/>
              <a:buChar char="-"/>
            </a:pPr>
            <a:r>
              <a:rPr lang="es-MX" sz="2400" dirty="0" smtClean="0">
                <a:solidFill>
                  <a:srgbClr val="FFFFFF"/>
                </a:solidFill>
                <a:latin typeface="Calibri" pitchFamily="34" charset="0"/>
              </a:rPr>
              <a:t>Leer </a:t>
            </a:r>
            <a:r>
              <a:rPr lang="es-MX" sz="2400" dirty="0">
                <a:solidFill>
                  <a:srgbClr val="FFFFFF"/>
                </a:solidFill>
                <a:latin typeface="Calibri" pitchFamily="34" charset="0"/>
              </a:rPr>
              <a:t>los capítulos  Una cultura de evangelización (52-79) y Conectando a la iglesia con una cultura de evangelización (80-99) en el libro “La Evangelización, 9Marks” (47 páginas</a:t>
            </a:r>
            <a:r>
              <a:rPr lang="es-MX" sz="2400" dirty="0" smtClean="0">
                <a:solidFill>
                  <a:srgbClr val="FFFFFF"/>
                </a:solidFill>
                <a:latin typeface="Calibri" pitchFamily="34" charset="0"/>
              </a:rPr>
              <a:t>)</a:t>
            </a:r>
            <a:endParaRPr lang="es-MX" sz="2400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05" name="Google Shape;405;p35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4" name="Google Shape;135;p15"/>
          <p:cNvSpPr txBox="1">
            <a:spLocks/>
          </p:cNvSpPr>
          <p:nvPr/>
        </p:nvSpPr>
        <p:spPr>
          <a:xfrm>
            <a:off x="5652120" y="51053"/>
            <a:ext cx="3383360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r">
              <a:buFont typeface="Nixie One"/>
              <a:buNone/>
            </a:pPr>
            <a:r>
              <a:rPr lang="en-US" sz="1600" b="1" dirty="0" err="1" smtClean="0">
                <a:solidFill>
                  <a:schemeClr val="bg1"/>
                </a:solidFill>
                <a:latin typeface="Calibri" pitchFamily="34" charset="0"/>
              </a:rPr>
              <a:t>Instituto</a:t>
            </a:r>
            <a:r>
              <a:rPr lang="en-US" sz="1600" b="1" dirty="0" smtClean="0">
                <a:solidFill>
                  <a:schemeClr val="bg1"/>
                </a:solidFill>
                <a:latin typeface="Calibri" pitchFamily="34" charset="0"/>
              </a:rPr>
              <a:t> de </a:t>
            </a:r>
            <a:r>
              <a:rPr lang="en-US" sz="1600" b="1" dirty="0" err="1" smtClean="0">
                <a:solidFill>
                  <a:schemeClr val="bg1"/>
                </a:solidFill>
                <a:latin typeface="Calibri" pitchFamily="34" charset="0"/>
              </a:rPr>
              <a:t>Líderes</a:t>
            </a:r>
            <a:r>
              <a:rPr lang="en-US" sz="16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Calibri" pitchFamily="34" charset="0"/>
              </a:rPr>
              <a:t>Cristianos</a:t>
            </a:r>
            <a:endParaRPr lang="en-US" sz="1600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arwick template">
  <a:themeElements>
    <a:clrScheme name="Custom 347">
      <a:dk1>
        <a:srgbClr val="114454"/>
      </a:dk1>
      <a:lt1>
        <a:srgbClr val="FFFFFF"/>
      </a:lt1>
      <a:dk2>
        <a:srgbClr val="5F6C70"/>
      </a:dk2>
      <a:lt2>
        <a:srgbClr val="CED5D8"/>
      </a:lt2>
      <a:accent1>
        <a:srgbClr val="114454"/>
      </a:accent1>
      <a:accent2>
        <a:srgbClr val="18637B"/>
      </a:accent2>
      <a:accent3>
        <a:srgbClr val="309AAD"/>
      </a:accent3>
      <a:accent4>
        <a:srgbClr val="165751"/>
      </a:accent4>
      <a:accent5>
        <a:srgbClr val="3B8D61"/>
      </a:accent5>
      <a:accent6>
        <a:srgbClr val="94BF6E"/>
      </a:accent6>
      <a:hlink>
        <a:srgbClr val="114454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13334410</TotalTime>
  <Words>265</Words>
  <Application>Microsoft Office PowerPoint</Application>
  <PresentationFormat>Presentación en pantalla (16:9)</PresentationFormat>
  <Paragraphs>64</Paragraphs>
  <Slides>8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4" baseType="lpstr">
      <vt:lpstr>Arial</vt:lpstr>
      <vt:lpstr>Impact</vt:lpstr>
      <vt:lpstr>Roboto Slab</vt:lpstr>
      <vt:lpstr>Calibri</vt:lpstr>
      <vt:lpstr>Nixie One</vt:lpstr>
      <vt:lpstr>Warwick template</vt:lpstr>
      <vt:lpstr>Evangelismo: Presentando la Gracia</vt:lpstr>
      <vt:lpstr>La Iglesia como una comunidad evangelística </vt:lpstr>
      <vt:lpstr>Presentación de PowerPoint</vt:lpstr>
      <vt:lpstr>Una definición de Iglesia</vt:lpstr>
      <vt:lpstr>Una cultura de evangelización</vt:lpstr>
      <vt:lpstr>Evangelismo como programa </vt:lpstr>
      <vt:lpstr>¿Cuál es el papel de la iglesia?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Evangelismo: Presentando la Gracia</dc:title>
  <dc:creator>Jefté Cepeda</dc:creator>
  <cp:lastModifiedBy>Jefté Cepeda</cp:lastModifiedBy>
  <cp:revision>78</cp:revision>
  <dcterms:modified xsi:type="dcterms:W3CDTF">2021-09-28T13:02:46Z</dcterms:modified>
</cp:coreProperties>
</file>