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9" r:id="rId3"/>
    <p:sldId id="279" r:id="rId4"/>
    <p:sldId id="295" r:id="rId5"/>
    <p:sldId id="290" r:id="rId6"/>
    <p:sldId id="294" r:id="rId7"/>
    <p:sldId id="282" r:id="rId8"/>
    <p:sldId id="278" r:id="rId9"/>
  </p:sldIdLst>
  <p:sldSz cx="9144000" cy="5143500" type="screen16x9"/>
  <p:notesSz cx="6858000" cy="9144000"/>
  <p:embeddedFontLst>
    <p:embeddedFont>
      <p:font typeface="Impact" pitchFamily="34" charset="0"/>
      <p:regular r:id="rId11"/>
    </p:embeddedFont>
    <p:embeddedFont>
      <p:font typeface="Roboto Slab" charset="0"/>
      <p:regular r:id="rId12"/>
      <p:bold r:id="rId13"/>
    </p:embeddedFon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Nixie One" charset="0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0" d="100"/>
          <a:sy n="60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e2d5601ac4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5" name="Google Shape;585;ge2d5601ac4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_1_1_1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55" name="Google Shape;55;p7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7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7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7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9" name="Google Shape;59;p7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Google Shape;60;p7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body" idx="1"/>
          </p:nvPr>
        </p:nvSpPr>
        <p:spPr>
          <a:xfrm>
            <a:off x="1146025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body" idx="2"/>
          </p:nvPr>
        </p:nvSpPr>
        <p:spPr>
          <a:xfrm>
            <a:off x="3679388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body" idx="3"/>
          </p:nvPr>
        </p:nvSpPr>
        <p:spPr>
          <a:xfrm>
            <a:off x="6212750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6610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862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8" r:id="rId5"/>
    <p:sldLayoutId id="2147483664" r:id="rId6"/>
    <p:sldLayoutId id="2147483665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491880" y="2715766"/>
            <a:ext cx="5606464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La Iglesia como una comunidad evangelística 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563888" y="3875182"/>
            <a:ext cx="5296772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IV: </a:t>
            </a:r>
            <a:r>
              <a:rPr lang="es-MX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Los</a:t>
            </a: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Participantes en la labor evangelística 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10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539552" y="2254682"/>
            <a:ext cx="8495928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s-MX" dirty="0">
                <a:latin typeface="Calibri" pitchFamily="34" charset="0"/>
              </a:rPr>
              <a:t> Y con gran poder los apóstoles daban testimonio de la resurrección del Señor Jesús, y abundante gracia era sobre todos ellos.</a:t>
            </a:r>
            <a:endParaRPr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err="1" smtClean="0">
                <a:solidFill>
                  <a:schemeClr val="bg1"/>
                </a:solidFill>
                <a:latin typeface="Calibri" pitchFamily="34" charset="0"/>
              </a:rPr>
              <a:t>Hechos</a:t>
            </a: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 4:33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Una definición de Iglesia</a:t>
            </a:r>
            <a:endParaRPr dirty="0">
              <a:latin typeface="Calibri" pitchFamily="34" charset="0"/>
            </a:endParaRP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4" name="Google Shape;157;p18"/>
          <p:cNvSpPr txBox="1">
            <a:spLocks/>
          </p:cNvSpPr>
          <p:nvPr/>
        </p:nvSpPr>
        <p:spPr>
          <a:xfrm>
            <a:off x="364004" y="1635646"/>
            <a:ext cx="838446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s-MX" sz="2400" dirty="0" smtClean="0">
              <a:solidFill>
                <a:schemeClr val="accent1"/>
              </a:solidFill>
              <a:latin typeface="Calibri" pitchFamily="34" charset="0"/>
            </a:endParaRPr>
          </a:p>
          <a:p>
            <a:pPr algn="ctr"/>
            <a:endParaRPr lang="es-MX" sz="2400" dirty="0" smtClean="0">
              <a:solidFill>
                <a:schemeClr val="accent1"/>
              </a:solidFill>
              <a:latin typeface="Calibri" pitchFamily="34" charset="0"/>
            </a:endParaRPr>
          </a:p>
          <a:p>
            <a:pPr algn="ctr"/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Iglesia es el </a:t>
            </a:r>
            <a:r>
              <a:rPr lang="es-MX" sz="2400" u="sng" dirty="0" smtClean="0">
                <a:solidFill>
                  <a:schemeClr val="accent1"/>
                </a:solidFill>
                <a:latin typeface="Calibri" pitchFamily="34" charset="0"/>
              </a:rPr>
              <a:t>conjunto</a:t>
            </a:r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 de creyentes </a:t>
            </a:r>
            <a:r>
              <a:rPr lang="es-MX" sz="2400" u="sng" dirty="0" smtClean="0">
                <a:solidFill>
                  <a:schemeClr val="accent1"/>
                </a:solidFill>
                <a:latin typeface="Calibri" pitchFamily="34" charset="0"/>
              </a:rPr>
              <a:t>nacidos de nuevo </a:t>
            </a:r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(experimentan la gracia) que se reúnen para </a:t>
            </a:r>
            <a:r>
              <a:rPr lang="es-MX" sz="2400" u="sng" dirty="0" smtClean="0">
                <a:solidFill>
                  <a:schemeClr val="accent1"/>
                </a:solidFill>
                <a:latin typeface="Calibri" pitchFamily="34" charset="0"/>
              </a:rPr>
              <a:t>adorar</a:t>
            </a:r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 </a:t>
            </a:r>
            <a:b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</a:br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al Señor y </a:t>
            </a:r>
            <a:r>
              <a:rPr lang="es-MX" sz="2400" u="sng" dirty="0" smtClean="0">
                <a:solidFill>
                  <a:schemeClr val="accent1"/>
                </a:solidFill>
                <a:latin typeface="Calibri" pitchFamily="34" charset="0"/>
              </a:rPr>
              <a:t>oír</a:t>
            </a:r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 su Palabra. Su </a:t>
            </a:r>
            <a:r>
              <a:rPr lang="es-MX" sz="2400" u="sng" dirty="0" smtClean="0">
                <a:solidFill>
                  <a:schemeClr val="accent1"/>
                </a:solidFill>
                <a:latin typeface="Calibri" pitchFamily="34" charset="0"/>
              </a:rPr>
              <a:t>misión</a:t>
            </a:r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 es </a:t>
            </a:r>
            <a:r>
              <a:rPr lang="es-MX" sz="2400" u="sng" dirty="0" smtClean="0">
                <a:solidFill>
                  <a:schemeClr val="accent1"/>
                </a:solidFill>
                <a:latin typeface="Calibri" pitchFamily="34" charset="0"/>
              </a:rPr>
              <a:t>ir</a:t>
            </a:r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 a </a:t>
            </a:r>
            <a:b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</a:br>
            <a:r>
              <a:rPr lang="es-MX" sz="2400" u="sng" dirty="0" smtClean="0">
                <a:solidFill>
                  <a:schemeClr val="accent1"/>
                </a:solidFill>
                <a:latin typeface="Calibri" pitchFamily="34" charset="0"/>
              </a:rPr>
              <a:t>hacer discípulos </a:t>
            </a:r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a todas las naciones</a:t>
            </a:r>
            <a:endParaRPr lang="es-MX" sz="2400" dirty="0">
              <a:solidFill>
                <a:schemeClr val="accent1"/>
              </a:solidFill>
              <a:latin typeface="Calibri" pitchFamily="34" charset="0"/>
            </a:endParaRPr>
          </a:p>
          <a:p>
            <a:pPr algn="ctr"/>
            <a:endParaRPr lang="es-MX" sz="2400" dirty="0" smtClean="0">
              <a:solidFill>
                <a:schemeClr val="accent1"/>
              </a:solidFill>
              <a:latin typeface="Calibri" pitchFamily="34" charset="0"/>
            </a:endParaRPr>
          </a:p>
          <a:p>
            <a:pPr algn="ctr"/>
            <a:endParaRPr lang="es-MX" sz="2400" dirty="0" smtClean="0">
              <a:solidFill>
                <a:schemeClr val="accent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4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Una cultura de evangelización</a:t>
            </a:r>
            <a:endParaRPr dirty="0">
              <a:latin typeface="Calibri" pitchFamily="34" charset="0"/>
            </a:endParaRPr>
          </a:p>
        </p:txBody>
      </p:sp>
      <p:grpSp>
        <p:nvGrpSpPr>
          <p:cNvPr id="207" name="Google Shape;207;p21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208" name="Google Shape;208;p21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1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1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4" name="Google Shape;214;p2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5" name="Google Shape;157;p18"/>
          <p:cNvSpPr txBox="1">
            <a:spLocks/>
          </p:cNvSpPr>
          <p:nvPr/>
        </p:nvSpPr>
        <p:spPr>
          <a:xfrm>
            <a:off x="107504" y="1851670"/>
            <a:ext cx="3791766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s-MX" sz="2400" dirty="0" smtClean="0">
              <a:solidFill>
                <a:schemeClr val="accent1"/>
              </a:solidFill>
              <a:latin typeface="Calibri" pitchFamily="34" charset="0"/>
            </a:endParaRPr>
          </a:p>
          <a:p>
            <a:pPr algn="ctr"/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El evangelismo se hace se realiza de manera individual </a:t>
            </a:r>
          </a:p>
          <a:p>
            <a:pPr algn="ctr"/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y colectiva con la iglesia.</a:t>
            </a:r>
          </a:p>
          <a:p>
            <a:pPr algn="ctr"/>
            <a:endParaRPr lang="es-MX" sz="2400" dirty="0">
              <a:solidFill>
                <a:schemeClr val="accent1"/>
              </a:solidFill>
              <a:latin typeface="Calibri" pitchFamily="34" charset="0"/>
            </a:endParaRPr>
          </a:p>
          <a:p>
            <a:pPr algn="ctr"/>
            <a:endParaRPr lang="es-MX" sz="2400" dirty="0" smtClean="0">
              <a:solidFill>
                <a:schemeClr val="accent1"/>
              </a:solidFill>
              <a:latin typeface="Calibri" pitchFamily="34" charset="0"/>
            </a:endParaRPr>
          </a:p>
          <a:p>
            <a:pPr marL="342900" indent="-342900" algn="ctr">
              <a:buFont typeface="Arial" pitchFamily="34" charset="0"/>
              <a:buChar char="•"/>
            </a:pPr>
            <a:endParaRPr lang="es-MX" sz="2400" dirty="0" smtClean="0">
              <a:solidFill>
                <a:schemeClr val="accent1"/>
              </a:solidFill>
              <a:latin typeface="Calibri" pitchFamily="34" charset="0"/>
            </a:endParaRPr>
          </a:p>
        </p:txBody>
      </p:sp>
      <p:grpSp>
        <p:nvGrpSpPr>
          <p:cNvPr id="16" name="Google Shape;1508;p49"/>
          <p:cNvGrpSpPr/>
          <p:nvPr/>
        </p:nvGrpSpPr>
        <p:grpSpPr>
          <a:xfrm>
            <a:off x="3923954" y="328816"/>
            <a:ext cx="5112542" cy="4764083"/>
            <a:chOff x="9626723" y="5526313"/>
            <a:chExt cx="720002" cy="647256"/>
          </a:xfrm>
        </p:grpSpPr>
        <p:sp>
          <p:nvSpPr>
            <p:cNvPr id="17" name="Google Shape;1509;p49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510;p49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511;p49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512;p49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513;p49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514;p49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515;p49"/>
            <p:cNvSpPr/>
            <p:nvPr/>
          </p:nvSpPr>
          <p:spPr>
            <a:xfrm>
              <a:off x="10198227" y="5672808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516;p49"/>
            <p:cNvSpPr/>
            <p:nvPr/>
          </p:nvSpPr>
          <p:spPr>
            <a:xfrm>
              <a:off x="10197835" y="594458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517;p49"/>
            <p:cNvSpPr/>
            <p:nvPr/>
          </p:nvSpPr>
          <p:spPr>
            <a:xfrm>
              <a:off x="9938649" y="6122111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518;p49"/>
            <p:cNvSpPr/>
            <p:nvPr/>
          </p:nvSpPr>
          <p:spPr>
            <a:xfrm>
              <a:off x="9728084" y="5944196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519;p49"/>
            <p:cNvSpPr/>
            <p:nvPr/>
          </p:nvSpPr>
          <p:spPr>
            <a:xfrm>
              <a:off x="9728084" y="567221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520;p49"/>
            <p:cNvSpPr/>
            <p:nvPr/>
          </p:nvSpPr>
          <p:spPr>
            <a:xfrm>
              <a:off x="9939237" y="5573835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" name="Google Shape;203;p21"/>
          <p:cNvSpPr txBox="1">
            <a:spLocks/>
          </p:cNvSpPr>
          <p:nvPr/>
        </p:nvSpPr>
        <p:spPr>
          <a:xfrm>
            <a:off x="4877351" y="390922"/>
            <a:ext cx="1278825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Rendición</a:t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de cuentas</a:t>
            </a:r>
          </a:p>
        </p:txBody>
      </p:sp>
      <p:sp>
        <p:nvSpPr>
          <p:cNvPr id="30" name="Google Shape;203;p21"/>
          <p:cNvSpPr txBox="1">
            <a:spLocks/>
          </p:cNvSpPr>
          <p:nvPr/>
        </p:nvSpPr>
        <p:spPr>
          <a:xfrm>
            <a:off x="6732240" y="286681"/>
            <a:ext cx="149516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sz="1700" dirty="0" smtClean="0">
                <a:latin typeface="Calibri" pitchFamily="34" charset="0"/>
              </a:rPr>
              <a:t>Mayor compromiso</a:t>
            </a:r>
          </a:p>
        </p:txBody>
      </p:sp>
      <p:sp>
        <p:nvSpPr>
          <p:cNvPr id="31" name="Google Shape;203;p21"/>
          <p:cNvSpPr txBox="1">
            <a:spLocks/>
          </p:cNvSpPr>
          <p:nvPr/>
        </p:nvSpPr>
        <p:spPr>
          <a:xfrm>
            <a:off x="7799556" y="2196544"/>
            <a:ext cx="1278825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Aprender</a:t>
            </a:r>
          </a:p>
        </p:txBody>
      </p:sp>
      <p:sp>
        <p:nvSpPr>
          <p:cNvPr id="32" name="Google Shape;203;p21"/>
          <p:cNvSpPr txBox="1">
            <a:spLocks/>
          </p:cNvSpPr>
          <p:nvPr/>
        </p:nvSpPr>
        <p:spPr>
          <a:xfrm>
            <a:off x="6804248" y="3919314"/>
            <a:ext cx="1278825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Empatía</a:t>
            </a:r>
          </a:p>
        </p:txBody>
      </p:sp>
      <p:sp>
        <p:nvSpPr>
          <p:cNvPr id="33" name="Google Shape;203;p21"/>
          <p:cNvSpPr txBox="1">
            <a:spLocks/>
          </p:cNvSpPr>
          <p:nvPr/>
        </p:nvSpPr>
        <p:spPr>
          <a:xfrm>
            <a:off x="4877351" y="3939902"/>
            <a:ext cx="1278825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Creación de vínculos</a:t>
            </a:r>
          </a:p>
        </p:txBody>
      </p:sp>
      <p:sp>
        <p:nvSpPr>
          <p:cNvPr id="34" name="Google Shape;203;p21"/>
          <p:cNvSpPr txBox="1">
            <a:spLocks/>
          </p:cNvSpPr>
          <p:nvPr/>
        </p:nvSpPr>
        <p:spPr>
          <a:xfrm>
            <a:off x="3880056" y="2191122"/>
            <a:ext cx="1278825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Apoyo </a:t>
            </a:r>
          </a:p>
        </p:txBody>
      </p:sp>
    </p:spTree>
    <p:extLst>
      <p:ext uri="{BB962C8B-B14F-4D97-AF65-F5344CB8AC3E}">
        <p14:creationId xmlns:p14="http://schemas.microsoft.com/office/powerpoint/2010/main" val="215762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44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 smtClean="0">
                <a:latin typeface="Calibri" pitchFamily="34" charset="0"/>
              </a:rPr>
              <a:t>Evangelismo como programa </a:t>
            </a:r>
            <a:endParaRPr b="0" dirty="0">
              <a:latin typeface="Calibri" pitchFamily="34" charset="0"/>
            </a:endParaRPr>
          </a:p>
        </p:txBody>
      </p:sp>
      <p:sp>
        <p:nvSpPr>
          <p:cNvPr id="588" name="Google Shape;588;p4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609" name="Google Shape;609;p44"/>
          <p:cNvSpPr/>
          <p:nvPr/>
        </p:nvSpPr>
        <p:spPr>
          <a:xfrm>
            <a:off x="402114" y="902029"/>
            <a:ext cx="286082" cy="286082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8" name="Google Shape;220;p22"/>
          <p:cNvSpPr txBox="1">
            <a:spLocks/>
          </p:cNvSpPr>
          <p:nvPr/>
        </p:nvSpPr>
        <p:spPr>
          <a:xfrm>
            <a:off x="4788024" y="1783298"/>
            <a:ext cx="4104456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2400" dirty="0" smtClean="0">
                <a:latin typeface="Calibri" pitchFamily="34" charset="0"/>
              </a:rPr>
              <a:t>Evangelismo como cultura</a:t>
            </a:r>
          </a:p>
          <a:p>
            <a:pPr marL="342900" indent="-342900" algn="ctr">
              <a:buFont typeface="Arial" pitchFamily="34" charset="0"/>
              <a:buChar char="•"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Un estilo de vida</a:t>
            </a: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Todos participan</a:t>
            </a: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Evangelismo natural</a:t>
            </a: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Enfoque en el mensaje </a:t>
            </a: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El evangelizado es el importante </a:t>
            </a:r>
          </a:p>
        </p:txBody>
      </p:sp>
      <p:sp>
        <p:nvSpPr>
          <p:cNvPr id="9" name="Google Shape;220;p22"/>
          <p:cNvSpPr txBox="1">
            <a:spLocks/>
          </p:cNvSpPr>
          <p:nvPr/>
        </p:nvSpPr>
        <p:spPr>
          <a:xfrm>
            <a:off x="395536" y="1779662"/>
            <a:ext cx="4032448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2400" dirty="0" smtClean="0">
                <a:latin typeface="Calibri" pitchFamily="34" charset="0"/>
              </a:rPr>
              <a:t>Evangelismo como Programa </a:t>
            </a:r>
          </a:p>
          <a:p>
            <a:pPr algn="ctr"/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Pocas veces </a:t>
            </a: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Algunos participan</a:t>
            </a: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Evangelismo premeditado</a:t>
            </a: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Enfoque en el programa </a:t>
            </a: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La iglesia es la importante </a:t>
            </a: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97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¿Cuál es el papel de la iglesia?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987574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-457200">
              <a:buAutoNum type="arabicPeriod"/>
            </a:pPr>
            <a:r>
              <a:rPr lang="es-MX" sz="2000" dirty="0" smtClean="0">
                <a:latin typeface="Calibri" pitchFamily="34" charset="0"/>
              </a:rPr>
              <a:t>Fomentar la unidad de la iglesia</a:t>
            </a:r>
          </a:p>
          <a:p>
            <a:pPr indent="-457200">
              <a:buAutoNum type="arabicPeriod"/>
            </a:pPr>
            <a:endParaRPr lang="es-MX" sz="2000" dirty="0">
              <a:latin typeface="Calibri" pitchFamily="34" charset="0"/>
            </a:endParaRPr>
          </a:p>
          <a:p>
            <a:pPr indent="-457200">
              <a:buAutoNum type="arabicPeriod"/>
            </a:pPr>
            <a:r>
              <a:rPr lang="es-MX" sz="2000" dirty="0" smtClean="0">
                <a:latin typeface="Calibri" pitchFamily="34" charset="0"/>
              </a:rPr>
              <a:t>Insistir en la necesidad e importancia de la evangelización</a:t>
            </a:r>
          </a:p>
          <a:p>
            <a:pPr indent="-457200">
              <a:buAutoNum type="arabicPeriod"/>
            </a:pPr>
            <a:endParaRPr lang="es-MX" sz="2000" dirty="0">
              <a:latin typeface="Calibri" pitchFamily="34" charset="0"/>
            </a:endParaRPr>
          </a:p>
          <a:p>
            <a:pPr indent="-457200">
              <a:buAutoNum type="arabicPeriod"/>
            </a:pPr>
            <a:r>
              <a:rPr lang="es-MX" sz="2000" dirty="0" smtClean="0">
                <a:latin typeface="Calibri" pitchFamily="34" charset="0"/>
              </a:rPr>
              <a:t>Promover acciones de evangelización comunitaria</a:t>
            </a:r>
          </a:p>
          <a:p>
            <a:pPr indent="-457200">
              <a:buAutoNum type="arabicPeriod"/>
            </a:pPr>
            <a:endParaRPr lang="es-MX" sz="2000" dirty="0">
              <a:latin typeface="Calibri" pitchFamily="34" charset="0"/>
            </a:endParaRPr>
          </a:p>
          <a:p>
            <a:pPr indent="-457200">
              <a:buAutoNum type="arabicPeriod"/>
            </a:pPr>
            <a:r>
              <a:rPr lang="es-MX" sz="2000" dirty="0" smtClean="0">
                <a:latin typeface="Calibri" pitchFamily="34" charset="0"/>
              </a:rPr>
              <a:t>Celebrar a </a:t>
            </a:r>
            <a:r>
              <a:rPr lang="es-MX" sz="2000" smtClean="0">
                <a:latin typeface="Calibri" pitchFamily="34" charset="0"/>
              </a:rPr>
              <a:t>quienes comparten su fe</a:t>
            </a:r>
            <a:endParaRPr lang="es-MX" sz="2000" dirty="0" smtClean="0">
              <a:latin typeface="Calibri" pitchFamily="34" charset="0"/>
            </a:endParaRP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1563639"/>
            <a:ext cx="4320480" cy="357986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0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Cosmic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Timetraveler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</a:t>
            </a:r>
            <a:r>
              <a:rPr lang="en-US" sz="100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https://unsplash.com/photos/_R1cc2IHk70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IV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los capítulos  Una cultura de evangelización (52-79) y Conectando a la iglesia con una cultura de evangelización (80-99) en el libro “La Evangelización, 9Marks” (47 páginas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)</a:t>
            </a:r>
            <a:endParaRPr lang="es-MX" sz="2400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13334410</TotalTime>
  <Words>265</Words>
  <Application>Microsoft Office PowerPoint</Application>
  <PresentationFormat>Presentación en pantalla (16:9)</PresentationFormat>
  <Paragraphs>64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Impact</vt:lpstr>
      <vt:lpstr>Roboto Slab</vt:lpstr>
      <vt:lpstr>Calibri</vt:lpstr>
      <vt:lpstr>Nixie One</vt:lpstr>
      <vt:lpstr>Warwick template</vt:lpstr>
      <vt:lpstr>Evangelismo: Presentando la Gracia</vt:lpstr>
      <vt:lpstr>La Iglesia como una comunidad evangelística </vt:lpstr>
      <vt:lpstr>Presentación de PowerPoint</vt:lpstr>
      <vt:lpstr>Una definición de Iglesia</vt:lpstr>
      <vt:lpstr>Una cultura de evangelización</vt:lpstr>
      <vt:lpstr>Evangelismo como programa </vt:lpstr>
      <vt:lpstr>¿Cuál es el papel de la iglesia?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78</cp:revision>
  <dcterms:modified xsi:type="dcterms:W3CDTF">2021-09-28T13:02:46Z</dcterms:modified>
</cp:coreProperties>
</file>