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935EC8-4023-4FA4-8F0F-BB73BA0335F4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3792B4B-37D2-42D7-943F-DCE68102F9C5}">
      <dgm:prSet/>
      <dgm:spPr/>
      <dgm:t>
        <a:bodyPr/>
        <a:lstStyle/>
        <a:p>
          <a:r>
            <a:rPr lang="en-US" dirty="0"/>
            <a:t>Know the statistics</a:t>
          </a:r>
        </a:p>
      </dgm:t>
    </dgm:pt>
    <dgm:pt modelId="{30F1EF30-E946-4A9A-B2EA-47C6633E81FD}" type="parTrans" cxnId="{A71554E1-E0CF-42A1-B1E5-51251A929146}">
      <dgm:prSet/>
      <dgm:spPr/>
      <dgm:t>
        <a:bodyPr/>
        <a:lstStyle/>
        <a:p>
          <a:endParaRPr lang="en-US"/>
        </a:p>
      </dgm:t>
    </dgm:pt>
    <dgm:pt modelId="{7B5DECD7-5934-463D-A3A4-DF6B22F92D53}" type="sibTrans" cxnId="{A71554E1-E0CF-42A1-B1E5-51251A929146}">
      <dgm:prSet/>
      <dgm:spPr/>
      <dgm:t>
        <a:bodyPr/>
        <a:lstStyle/>
        <a:p>
          <a:endParaRPr lang="en-US"/>
        </a:p>
      </dgm:t>
    </dgm:pt>
    <dgm:pt modelId="{2057D35F-018A-4D35-B9EB-D67377858661}">
      <dgm:prSet/>
      <dgm:spPr/>
      <dgm:t>
        <a:bodyPr/>
        <a:lstStyle/>
        <a:p>
          <a:r>
            <a:rPr lang="en-US" dirty="0"/>
            <a:t>Know what statistics or metrics you need;</a:t>
          </a:r>
        </a:p>
      </dgm:t>
    </dgm:pt>
    <dgm:pt modelId="{C03E6D3D-07E3-4453-BB43-8E44FBD9625F}" type="parTrans" cxnId="{313118B9-AA0D-4286-92F5-F966CB35B21F}">
      <dgm:prSet/>
      <dgm:spPr/>
      <dgm:t>
        <a:bodyPr/>
        <a:lstStyle/>
        <a:p>
          <a:endParaRPr lang="en-US"/>
        </a:p>
      </dgm:t>
    </dgm:pt>
    <dgm:pt modelId="{F914EB63-DC95-4EAF-A208-1B06615A8C98}" type="sibTrans" cxnId="{313118B9-AA0D-4286-92F5-F966CB35B21F}">
      <dgm:prSet/>
      <dgm:spPr/>
      <dgm:t>
        <a:bodyPr/>
        <a:lstStyle/>
        <a:p>
          <a:endParaRPr lang="en-US"/>
        </a:p>
      </dgm:t>
    </dgm:pt>
    <dgm:pt modelId="{04D496E3-7CC1-4748-AA8E-E2BF24E8F842}">
      <dgm:prSet/>
      <dgm:spPr/>
      <dgm:t>
        <a:bodyPr/>
        <a:lstStyle/>
        <a:p>
          <a:r>
            <a:rPr lang="en-US" dirty="0"/>
            <a:t>Understand the data</a:t>
          </a:r>
        </a:p>
      </dgm:t>
    </dgm:pt>
    <dgm:pt modelId="{B166CE3A-9B1D-4DC8-A48C-6467A4E1DC4B}" type="parTrans" cxnId="{CDD6367D-9564-41D0-A96A-14BEA9AE2431}">
      <dgm:prSet/>
      <dgm:spPr/>
      <dgm:t>
        <a:bodyPr/>
        <a:lstStyle/>
        <a:p>
          <a:endParaRPr lang="en-US"/>
        </a:p>
      </dgm:t>
    </dgm:pt>
    <dgm:pt modelId="{DAFAF36C-A098-484B-BBFD-AD97E9DE217D}" type="sibTrans" cxnId="{CDD6367D-9564-41D0-A96A-14BEA9AE2431}">
      <dgm:prSet/>
      <dgm:spPr/>
      <dgm:t>
        <a:bodyPr/>
        <a:lstStyle/>
        <a:p>
          <a:endParaRPr lang="en-US"/>
        </a:p>
      </dgm:t>
    </dgm:pt>
    <dgm:pt modelId="{ECEFD2C3-6BDB-4791-AEA6-8B865A91E60F}">
      <dgm:prSet/>
      <dgm:spPr/>
      <dgm:t>
        <a:bodyPr/>
        <a:lstStyle/>
        <a:p>
          <a:r>
            <a:rPr lang="en-US" dirty="0"/>
            <a:t>Understand the source of the data you need to have; </a:t>
          </a:r>
        </a:p>
      </dgm:t>
    </dgm:pt>
    <dgm:pt modelId="{7134A3F5-3854-44FA-904D-19C0E0A2B706}" type="parTrans" cxnId="{63AFBE1A-8BC8-48DE-9C2D-5E35C7991895}">
      <dgm:prSet/>
      <dgm:spPr/>
      <dgm:t>
        <a:bodyPr/>
        <a:lstStyle/>
        <a:p>
          <a:endParaRPr lang="en-US"/>
        </a:p>
      </dgm:t>
    </dgm:pt>
    <dgm:pt modelId="{25C21669-F104-4A23-A05B-137042A4BE68}" type="sibTrans" cxnId="{63AFBE1A-8BC8-48DE-9C2D-5E35C7991895}">
      <dgm:prSet/>
      <dgm:spPr/>
      <dgm:t>
        <a:bodyPr/>
        <a:lstStyle/>
        <a:p>
          <a:endParaRPr lang="en-US"/>
        </a:p>
      </dgm:t>
    </dgm:pt>
    <dgm:pt modelId="{E240F9D4-55CE-43F2-B60E-F31548146D6D}">
      <dgm:prSet/>
      <dgm:spPr/>
      <dgm:t>
        <a:bodyPr/>
        <a:lstStyle/>
        <a:p>
          <a:r>
            <a:rPr lang="en-US" dirty="0"/>
            <a:t>More important for community or neighborhood projects</a:t>
          </a:r>
        </a:p>
      </dgm:t>
    </dgm:pt>
    <dgm:pt modelId="{84823C1E-C858-44BC-87E8-F400EF74201A}" type="parTrans" cxnId="{112392A7-40D9-4F8C-8BA2-C1624A115E69}">
      <dgm:prSet/>
      <dgm:spPr/>
      <dgm:t>
        <a:bodyPr/>
        <a:lstStyle/>
        <a:p>
          <a:endParaRPr lang="en-US"/>
        </a:p>
      </dgm:t>
    </dgm:pt>
    <dgm:pt modelId="{D4F76748-CCC8-4C4D-B39F-1D9108A5ED92}" type="sibTrans" cxnId="{112392A7-40D9-4F8C-8BA2-C1624A115E69}">
      <dgm:prSet/>
      <dgm:spPr/>
      <dgm:t>
        <a:bodyPr/>
        <a:lstStyle/>
        <a:p>
          <a:endParaRPr lang="en-US"/>
        </a:p>
      </dgm:t>
    </dgm:pt>
    <dgm:pt modelId="{88D57FBF-4D30-4B8C-98FA-AC34D7CA7117}">
      <dgm:prSet/>
      <dgm:spPr/>
      <dgm:t>
        <a:bodyPr/>
        <a:lstStyle/>
        <a:p>
          <a:r>
            <a:rPr lang="en-US" dirty="0"/>
            <a:t>Consistent units of data &amp; time</a:t>
          </a:r>
        </a:p>
      </dgm:t>
    </dgm:pt>
    <dgm:pt modelId="{61494141-3602-42FB-AB12-9D946A67E557}" type="parTrans" cxnId="{6AF65089-A5F0-4DDE-8995-ACC837921497}">
      <dgm:prSet/>
      <dgm:spPr/>
      <dgm:t>
        <a:bodyPr/>
        <a:lstStyle/>
        <a:p>
          <a:endParaRPr lang="en-US"/>
        </a:p>
      </dgm:t>
    </dgm:pt>
    <dgm:pt modelId="{BA25FA6A-C079-48D6-8009-79346C75BCE5}" type="sibTrans" cxnId="{6AF65089-A5F0-4DDE-8995-ACC837921497}">
      <dgm:prSet/>
      <dgm:spPr/>
      <dgm:t>
        <a:bodyPr/>
        <a:lstStyle/>
        <a:p>
          <a:endParaRPr lang="en-US"/>
        </a:p>
      </dgm:t>
    </dgm:pt>
    <dgm:pt modelId="{DCE75458-EEF7-4DF1-B371-9FA1C3C0F55D}">
      <dgm:prSet/>
      <dgm:spPr/>
      <dgm:t>
        <a:bodyPr/>
        <a:lstStyle/>
        <a:p>
          <a:r>
            <a:rPr lang="en-US"/>
            <a:t>Collect the data over consistent increments of time, quarterly, or annually for example;</a:t>
          </a:r>
        </a:p>
      </dgm:t>
    </dgm:pt>
    <dgm:pt modelId="{CF704DA4-0803-4903-BB1B-53DEFB176009}" type="parTrans" cxnId="{A32559F5-C36A-45E8-9399-B1AEA667ECDC}">
      <dgm:prSet/>
      <dgm:spPr/>
      <dgm:t>
        <a:bodyPr/>
        <a:lstStyle/>
        <a:p>
          <a:endParaRPr lang="en-US"/>
        </a:p>
      </dgm:t>
    </dgm:pt>
    <dgm:pt modelId="{38B6B380-1B50-4C62-8BF0-96C23A49DC62}" type="sibTrans" cxnId="{A32559F5-C36A-45E8-9399-B1AEA667ECDC}">
      <dgm:prSet/>
      <dgm:spPr/>
      <dgm:t>
        <a:bodyPr/>
        <a:lstStyle/>
        <a:p>
          <a:endParaRPr lang="en-US"/>
        </a:p>
      </dgm:t>
    </dgm:pt>
    <dgm:pt modelId="{979A6175-6DD9-477C-9EAB-2075D86EA67A}">
      <dgm:prSet/>
      <dgm:spPr/>
      <dgm:t>
        <a:bodyPr/>
        <a:lstStyle/>
        <a:p>
          <a:r>
            <a:rPr lang="en-US" dirty="0"/>
            <a:t>Data can easily be skewed based on an ‘agenda’, be careful with this</a:t>
          </a:r>
        </a:p>
      </dgm:t>
    </dgm:pt>
    <dgm:pt modelId="{AF18E803-A15C-4B2E-B8F9-7ABDBDCA6980}" type="parTrans" cxnId="{A108E3DC-2718-4566-900F-60E1D974C740}">
      <dgm:prSet/>
      <dgm:spPr/>
    </dgm:pt>
    <dgm:pt modelId="{2968845A-2A57-417D-A65F-29DB1BC769CF}" type="sibTrans" cxnId="{A108E3DC-2718-4566-900F-60E1D974C740}">
      <dgm:prSet/>
      <dgm:spPr/>
    </dgm:pt>
    <dgm:pt modelId="{0F9EC37A-9B50-4A04-B489-D9C77FCC6A89}" type="pres">
      <dgm:prSet presAssocID="{EF935EC8-4023-4FA4-8F0F-BB73BA0335F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FF0DF-A199-46A6-81B3-8F4A2ED5337D}" type="pres">
      <dgm:prSet presAssocID="{88D57FBF-4D30-4B8C-98FA-AC34D7CA7117}" presName="boxAndChildren" presStyleCnt="0"/>
      <dgm:spPr/>
    </dgm:pt>
    <dgm:pt modelId="{D9457513-A663-4A78-8A32-7866A548C9B3}" type="pres">
      <dgm:prSet presAssocID="{88D57FBF-4D30-4B8C-98FA-AC34D7CA7117}" presName="parentTextBox" presStyleLbl="alignNode1" presStyleIdx="0" presStyleCnt="3"/>
      <dgm:spPr/>
      <dgm:t>
        <a:bodyPr/>
        <a:lstStyle/>
        <a:p>
          <a:endParaRPr lang="en-US"/>
        </a:p>
      </dgm:t>
    </dgm:pt>
    <dgm:pt modelId="{EDCE8AED-3248-4993-8189-598A1446A7A9}" type="pres">
      <dgm:prSet presAssocID="{88D57FBF-4D30-4B8C-98FA-AC34D7CA7117}" presName="descendantBox" presStyleLbl="bgAccFollowNode1" presStyleIdx="0" presStyleCnt="3"/>
      <dgm:spPr/>
      <dgm:t>
        <a:bodyPr/>
        <a:lstStyle/>
        <a:p>
          <a:endParaRPr lang="en-US"/>
        </a:p>
      </dgm:t>
    </dgm:pt>
    <dgm:pt modelId="{B912E6EA-B12D-4CE8-9585-08B19E0BB60C}" type="pres">
      <dgm:prSet presAssocID="{DAFAF36C-A098-484B-BBFD-AD97E9DE217D}" presName="sp" presStyleCnt="0"/>
      <dgm:spPr/>
    </dgm:pt>
    <dgm:pt modelId="{0F0F9641-8B75-4CCD-A167-F5E283DCA0FD}" type="pres">
      <dgm:prSet presAssocID="{04D496E3-7CC1-4748-AA8E-E2BF24E8F842}" presName="arrowAndChildren" presStyleCnt="0"/>
      <dgm:spPr/>
    </dgm:pt>
    <dgm:pt modelId="{66CB81AD-E4B0-42AC-8575-7F1E29C08E0F}" type="pres">
      <dgm:prSet presAssocID="{04D496E3-7CC1-4748-AA8E-E2BF24E8F842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041CA883-79F0-40EA-8FFE-8A157FAFF390}" type="pres">
      <dgm:prSet presAssocID="{04D496E3-7CC1-4748-AA8E-E2BF24E8F842}" presName="arrow" presStyleLbl="alignNode1" presStyleIdx="1" presStyleCnt="3"/>
      <dgm:spPr/>
      <dgm:t>
        <a:bodyPr/>
        <a:lstStyle/>
        <a:p>
          <a:endParaRPr lang="en-US"/>
        </a:p>
      </dgm:t>
    </dgm:pt>
    <dgm:pt modelId="{BA11880F-825F-4D83-ACD5-ACE94ECCB1BD}" type="pres">
      <dgm:prSet presAssocID="{04D496E3-7CC1-4748-AA8E-E2BF24E8F842}" presName="descendantArrow" presStyleLbl="bgAccFollowNode1" presStyleIdx="1" presStyleCnt="3"/>
      <dgm:spPr/>
      <dgm:t>
        <a:bodyPr/>
        <a:lstStyle/>
        <a:p>
          <a:endParaRPr lang="en-US"/>
        </a:p>
      </dgm:t>
    </dgm:pt>
    <dgm:pt modelId="{AF3288DC-D2C8-4CA5-8A34-9226B57EB331}" type="pres">
      <dgm:prSet presAssocID="{7B5DECD7-5934-463D-A3A4-DF6B22F92D53}" presName="sp" presStyleCnt="0"/>
      <dgm:spPr/>
    </dgm:pt>
    <dgm:pt modelId="{9A7CA71B-1E89-45E8-A909-16E3EBD6FA2F}" type="pres">
      <dgm:prSet presAssocID="{B3792B4B-37D2-42D7-943F-DCE68102F9C5}" presName="arrowAndChildren" presStyleCnt="0"/>
      <dgm:spPr/>
    </dgm:pt>
    <dgm:pt modelId="{34D2B7A5-5D5D-41CF-8F50-69816C831E84}" type="pres">
      <dgm:prSet presAssocID="{B3792B4B-37D2-42D7-943F-DCE68102F9C5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A15F5982-578A-433B-B0B3-F470646BC933}" type="pres">
      <dgm:prSet presAssocID="{B3792B4B-37D2-42D7-943F-DCE68102F9C5}" presName="arrow" presStyleLbl="alignNode1" presStyleIdx="2" presStyleCnt="3"/>
      <dgm:spPr/>
      <dgm:t>
        <a:bodyPr/>
        <a:lstStyle/>
        <a:p>
          <a:endParaRPr lang="en-US"/>
        </a:p>
      </dgm:t>
    </dgm:pt>
    <dgm:pt modelId="{C9095D99-53EC-456C-8841-095A45AE9A38}" type="pres">
      <dgm:prSet presAssocID="{B3792B4B-37D2-42D7-943F-DCE68102F9C5}" presName="descendantArrow" presStyleLbl="bgAccFollowNode1" presStyleIdx="2" presStyleCnt="3"/>
      <dgm:spPr/>
      <dgm:t>
        <a:bodyPr/>
        <a:lstStyle/>
        <a:p>
          <a:endParaRPr lang="en-US"/>
        </a:p>
      </dgm:t>
    </dgm:pt>
  </dgm:ptLst>
  <dgm:cxnLst>
    <dgm:cxn modelId="{4FAB9716-85B1-4331-9B13-2E055BE54D33}" type="presOf" srcId="{979A6175-6DD9-477C-9EAB-2075D86EA67A}" destId="{BA11880F-825F-4D83-ACD5-ACE94ECCB1BD}" srcOrd="0" destOrd="2" presId="urn:microsoft.com/office/officeart/2016/7/layout/VerticalDownArrowProcess"/>
    <dgm:cxn modelId="{CDD6367D-9564-41D0-A96A-14BEA9AE2431}" srcId="{EF935EC8-4023-4FA4-8F0F-BB73BA0335F4}" destId="{04D496E3-7CC1-4748-AA8E-E2BF24E8F842}" srcOrd="1" destOrd="0" parTransId="{B166CE3A-9B1D-4DC8-A48C-6467A4E1DC4B}" sibTransId="{DAFAF36C-A098-484B-BBFD-AD97E9DE217D}"/>
    <dgm:cxn modelId="{112392A7-40D9-4F8C-8BA2-C1624A115E69}" srcId="{ECEFD2C3-6BDB-4791-AEA6-8B865A91E60F}" destId="{E240F9D4-55CE-43F2-B60E-F31548146D6D}" srcOrd="0" destOrd="0" parTransId="{84823C1E-C858-44BC-87E8-F400EF74201A}" sibTransId="{D4F76748-CCC8-4C4D-B39F-1D9108A5ED92}"/>
    <dgm:cxn modelId="{63AFBE1A-8BC8-48DE-9C2D-5E35C7991895}" srcId="{04D496E3-7CC1-4748-AA8E-E2BF24E8F842}" destId="{ECEFD2C3-6BDB-4791-AEA6-8B865A91E60F}" srcOrd="0" destOrd="0" parTransId="{7134A3F5-3854-44FA-904D-19C0E0A2B706}" sibTransId="{25C21669-F104-4A23-A05B-137042A4BE68}"/>
    <dgm:cxn modelId="{FCF3024F-4AAA-4DDF-9921-997ABAA418EE}" type="presOf" srcId="{04D496E3-7CC1-4748-AA8E-E2BF24E8F842}" destId="{041CA883-79F0-40EA-8FFE-8A157FAFF390}" srcOrd="1" destOrd="0" presId="urn:microsoft.com/office/officeart/2016/7/layout/VerticalDownArrowProcess"/>
    <dgm:cxn modelId="{6AF65089-A5F0-4DDE-8995-ACC837921497}" srcId="{EF935EC8-4023-4FA4-8F0F-BB73BA0335F4}" destId="{88D57FBF-4D30-4B8C-98FA-AC34D7CA7117}" srcOrd="2" destOrd="0" parTransId="{61494141-3602-42FB-AB12-9D946A67E557}" sibTransId="{BA25FA6A-C079-48D6-8009-79346C75BCE5}"/>
    <dgm:cxn modelId="{313118B9-AA0D-4286-92F5-F966CB35B21F}" srcId="{B3792B4B-37D2-42D7-943F-DCE68102F9C5}" destId="{2057D35F-018A-4D35-B9EB-D67377858661}" srcOrd="0" destOrd="0" parTransId="{C03E6D3D-07E3-4453-BB43-8E44FBD9625F}" sibTransId="{F914EB63-DC95-4EAF-A208-1B06615A8C98}"/>
    <dgm:cxn modelId="{CD6313D7-E395-4600-9018-0003A7DBC14D}" type="presOf" srcId="{DCE75458-EEF7-4DF1-B371-9FA1C3C0F55D}" destId="{EDCE8AED-3248-4993-8189-598A1446A7A9}" srcOrd="0" destOrd="0" presId="urn:microsoft.com/office/officeart/2016/7/layout/VerticalDownArrowProcess"/>
    <dgm:cxn modelId="{A108E3DC-2718-4566-900F-60E1D974C740}" srcId="{ECEFD2C3-6BDB-4791-AEA6-8B865A91E60F}" destId="{979A6175-6DD9-477C-9EAB-2075D86EA67A}" srcOrd="1" destOrd="0" parTransId="{AF18E803-A15C-4B2E-B8F9-7ABDBDCA6980}" sibTransId="{2968845A-2A57-417D-A65F-29DB1BC769CF}"/>
    <dgm:cxn modelId="{A71554E1-E0CF-42A1-B1E5-51251A929146}" srcId="{EF935EC8-4023-4FA4-8F0F-BB73BA0335F4}" destId="{B3792B4B-37D2-42D7-943F-DCE68102F9C5}" srcOrd="0" destOrd="0" parTransId="{30F1EF30-E946-4A9A-B2EA-47C6633E81FD}" sibTransId="{7B5DECD7-5934-463D-A3A4-DF6B22F92D53}"/>
    <dgm:cxn modelId="{93ACC38A-426D-4DC8-A491-E40C5CD830FE}" type="presOf" srcId="{B3792B4B-37D2-42D7-943F-DCE68102F9C5}" destId="{34D2B7A5-5D5D-41CF-8F50-69816C831E84}" srcOrd="0" destOrd="0" presId="urn:microsoft.com/office/officeart/2016/7/layout/VerticalDownArrowProcess"/>
    <dgm:cxn modelId="{FEBD02C2-C0FA-44E3-84D5-C2E754F18003}" type="presOf" srcId="{E240F9D4-55CE-43F2-B60E-F31548146D6D}" destId="{BA11880F-825F-4D83-ACD5-ACE94ECCB1BD}" srcOrd="0" destOrd="1" presId="urn:microsoft.com/office/officeart/2016/7/layout/VerticalDownArrowProcess"/>
    <dgm:cxn modelId="{8CA06501-A782-43CD-BB9B-FE7247A7B08C}" type="presOf" srcId="{04D496E3-7CC1-4748-AA8E-E2BF24E8F842}" destId="{66CB81AD-E4B0-42AC-8575-7F1E29C08E0F}" srcOrd="0" destOrd="0" presId="urn:microsoft.com/office/officeart/2016/7/layout/VerticalDownArrowProcess"/>
    <dgm:cxn modelId="{A32559F5-C36A-45E8-9399-B1AEA667ECDC}" srcId="{88D57FBF-4D30-4B8C-98FA-AC34D7CA7117}" destId="{DCE75458-EEF7-4DF1-B371-9FA1C3C0F55D}" srcOrd="0" destOrd="0" parTransId="{CF704DA4-0803-4903-BB1B-53DEFB176009}" sibTransId="{38B6B380-1B50-4C62-8BF0-96C23A49DC62}"/>
    <dgm:cxn modelId="{0FA75CAE-B38B-4680-B073-B738376758D4}" type="presOf" srcId="{ECEFD2C3-6BDB-4791-AEA6-8B865A91E60F}" destId="{BA11880F-825F-4D83-ACD5-ACE94ECCB1BD}" srcOrd="0" destOrd="0" presId="urn:microsoft.com/office/officeart/2016/7/layout/VerticalDownArrowProcess"/>
    <dgm:cxn modelId="{F897E584-CD8F-461E-8179-369D0928DD03}" type="presOf" srcId="{88D57FBF-4D30-4B8C-98FA-AC34D7CA7117}" destId="{D9457513-A663-4A78-8A32-7866A548C9B3}" srcOrd="0" destOrd="0" presId="urn:microsoft.com/office/officeart/2016/7/layout/VerticalDownArrowProcess"/>
    <dgm:cxn modelId="{4B3DC7C6-4E43-4027-9BB9-A48DB399AFDC}" type="presOf" srcId="{EF935EC8-4023-4FA4-8F0F-BB73BA0335F4}" destId="{0F9EC37A-9B50-4A04-B489-D9C77FCC6A89}" srcOrd="0" destOrd="0" presId="urn:microsoft.com/office/officeart/2016/7/layout/VerticalDownArrowProcess"/>
    <dgm:cxn modelId="{68B282D4-3B57-448A-95A1-0302C04B9972}" type="presOf" srcId="{B3792B4B-37D2-42D7-943F-DCE68102F9C5}" destId="{A15F5982-578A-433B-B0B3-F470646BC933}" srcOrd="1" destOrd="0" presId="urn:microsoft.com/office/officeart/2016/7/layout/VerticalDownArrowProcess"/>
    <dgm:cxn modelId="{26FAE7D9-5D7C-4706-986E-29499EA94B71}" type="presOf" srcId="{2057D35F-018A-4D35-B9EB-D67377858661}" destId="{C9095D99-53EC-456C-8841-095A45AE9A38}" srcOrd="0" destOrd="0" presId="urn:microsoft.com/office/officeart/2016/7/layout/VerticalDownArrowProcess"/>
    <dgm:cxn modelId="{F0CA86ED-DD50-433F-A0D6-D8EC598B228E}" type="presParOf" srcId="{0F9EC37A-9B50-4A04-B489-D9C77FCC6A89}" destId="{1D4FF0DF-A199-46A6-81B3-8F4A2ED5337D}" srcOrd="0" destOrd="0" presId="urn:microsoft.com/office/officeart/2016/7/layout/VerticalDownArrowProcess"/>
    <dgm:cxn modelId="{91AF533E-ABCF-4C1A-815A-5816786459D6}" type="presParOf" srcId="{1D4FF0DF-A199-46A6-81B3-8F4A2ED5337D}" destId="{D9457513-A663-4A78-8A32-7866A548C9B3}" srcOrd="0" destOrd="0" presId="urn:microsoft.com/office/officeart/2016/7/layout/VerticalDownArrowProcess"/>
    <dgm:cxn modelId="{85E2469A-139B-4B9D-BA34-ABC598304D51}" type="presParOf" srcId="{1D4FF0DF-A199-46A6-81B3-8F4A2ED5337D}" destId="{EDCE8AED-3248-4993-8189-598A1446A7A9}" srcOrd="1" destOrd="0" presId="urn:microsoft.com/office/officeart/2016/7/layout/VerticalDownArrowProcess"/>
    <dgm:cxn modelId="{7035C72D-8FDB-4F0D-B08E-BA748993953F}" type="presParOf" srcId="{0F9EC37A-9B50-4A04-B489-D9C77FCC6A89}" destId="{B912E6EA-B12D-4CE8-9585-08B19E0BB60C}" srcOrd="1" destOrd="0" presId="urn:microsoft.com/office/officeart/2016/7/layout/VerticalDownArrowProcess"/>
    <dgm:cxn modelId="{885BA420-F06E-4A96-B021-33129CC02AE6}" type="presParOf" srcId="{0F9EC37A-9B50-4A04-B489-D9C77FCC6A89}" destId="{0F0F9641-8B75-4CCD-A167-F5E283DCA0FD}" srcOrd="2" destOrd="0" presId="urn:microsoft.com/office/officeart/2016/7/layout/VerticalDownArrowProcess"/>
    <dgm:cxn modelId="{EBEE5869-3F18-4105-AFD1-81A1D450DF88}" type="presParOf" srcId="{0F0F9641-8B75-4CCD-A167-F5E283DCA0FD}" destId="{66CB81AD-E4B0-42AC-8575-7F1E29C08E0F}" srcOrd="0" destOrd="0" presId="urn:microsoft.com/office/officeart/2016/7/layout/VerticalDownArrowProcess"/>
    <dgm:cxn modelId="{761862B0-D130-4998-BF1B-2824AC042E2A}" type="presParOf" srcId="{0F0F9641-8B75-4CCD-A167-F5E283DCA0FD}" destId="{041CA883-79F0-40EA-8FFE-8A157FAFF390}" srcOrd="1" destOrd="0" presId="urn:microsoft.com/office/officeart/2016/7/layout/VerticalDownArrowProcess"/>
    <dgm:cxn modelId="{77219447-9EEF-41EF-9EFE-E84414C29916}" type="presParOf" srcId="{0F0F9641-8B75-4CCD-A167-F5E283DCA0FD}" destId="{BA11880F-825F-4D83-ACD5-ACE94ECCB1BD}" srcOrd="2" destOrd="0" presId="urn:microsoft.com/office/officeart/2016/7/layout/VerticalDownArrowProcess"/>
    <dgm:cxn modelId="{C2D86C58-7012-4877-A527-8835A6140EA1}" type="presParOf" srcId="{0F9EC37A-9B50-4A04-B489-D9C77FCC6A89}" destId="{AF3288DC-D2C8-4CA5-8A34-9226B57EB331}" srcOrd="3" destOrd="0" presId="urn:microsoft.com/office/officeart/2016/7/layout/VerticalDownArrowProcess"/>
    <dgm:cxn modelId="{9230B449-2C1C-4EC7-8F8E-D4ECE9E9C624}" type="presParOf" srcId="{0F9EC37A-9B50-4A04-B489-D9C77FCC6A89}" destId="{9A7CA71B-1E89-45E8-A909-16E3EBD6FA2F}" srcOrd="4" destOrd="0" presId="urn:microsoft.com/office/officeart/2016/7/layout/VerticalDownArrowProcess"/>
    <dgm:cxn modelId="{9B8F4B85-9348-4342-B4B4-7CE006B6ABD0}" type="presParOf" srcId="{9A7CA71B-1E89-45E8-A909-16E3EBD6FA2F}" destId="{34D2B7A5-5D5D-41CF-8F50-69816C831E84}" srcOrd="0" destOrd="0" presId="urn:microsoft.com/office/officeart/2016/7/layout/VerticalDownArrowProcess"/>
    <dgm:cxn modelId="{75B7BFDD-FFAD-4672-9E6A-1E0C599A4DA9}" type="presParOf" srcId="{9A7CA71B-1E89-45E8-A909-16E3EBD6FA2F}" destId="{A15F5982-578A-433B-B0B3-F470646BC933}" srcOrd="1" destOrd="0" presId="urn:microsoft.com/office/officeart/2016/7/layout/VerticalDownArrowProcess"/>
    <dgm:cxn modelId="{DD35D388-07B6-4DA6-94C6-1A84F3296150}" type="presParOf" srcId="{9A7CA71B-1E89-45E8-A909-16E3EBD6FA2F}" destId="{C9095D99-53EC-456C-8841-095A45AE9A38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57513-A663-4A78-8A32-7866A548C9B3}">
      <dsp:nvSpPr>
        <dsp:cNvPr id="0" name=""/>
        <dsp:cNvSpPr/>
      </dsp:nvSpPr>
      <dsp:spPr>
        <a:xfrm>
          <a:off x="0" y="2750514"/>
          <a:ext cx="2246851" cy="9027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96" tIns="142240" rIns="159796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Consistent units of data &amp; time</a:t>
          </a:r>
        </a:p>
      </dsp:txBody>
      <dsp:txXfrm>
        <a:off x="0" y="2750514"/>
        <a:ext cx="2246851" cy="902780"/>
      </dsp:txXfrm>
    </dsp:sp>
    <dsp:sp modelId="{EDCE8AED-3248-4993-8189-598A1446A7A9}">
      <dsp:nvSpPr>
        <dsp:cNvPr id="0" name=""/>
        <dsp:cNvSpPr/>
      </dsp:nvSpPr>
      <dsp:spPr>
        <a:xfrm>
          <a:off x="2246850" y="2750514"/>
          <a:ext cx="6740553" cy="90278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30" tIns="165100" rIns="136730" bIns="16510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Collect the data over consistent increments of time, quarterly, or annually for example;</a:t>
          </a:r>
        </a:p>
      </dsp:txBody>
      <dsp:txXfrm>
        <a:off x="2246850" y="2750514"/>
        <a:ext cx="6740553" cy="902780"/>
      </dsp:txXfrm>
    </dsp:sp>
    <dsp:sp modelId="{041CA883-79F0-40EA-8FFE-8A157FAFF390}">
      <dsp:nvSpPr>
        <dsp:cNvPr id="0" name=""/>
        <dsp:cNvSpPr/>
      </dsp:nvSpPr>
      <dsp:spPr>
        <a:xfrm rot="10800000">
          <a:off x="0" y="1375580"/>
          <a:ext cx="2246851" cy="138847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2404066"/>
            <a:satOff val="-4882"/>
            <a:lumOff val="3137"/>
            <a:alphaOff val="0"/>
          </a:schemeClr>
        </a:solidFill>
        <a:ln w="15875" cap="rnd" cmpd="sng" algn="ctr">
          <a:solidFill>
            <a:schemeClr val="accent5">
              <a:hueOff val="2404066"/>
              <a:satOff val="-4882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96" tIns="142240" rIns="159796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Understand the data</a:t>
          </a:r>
        </a:p>
      </dsp:txBody>
      <dsp:txXfrm rot="-10800000">
        <a:off x="0" y="1375580"/>
        <a:ext cx="2246851" cy="902509"/>
      </dsp:txXfrm>
    </dsp:sp>
    <dsp:sp modelId="{BA11880F-825F-4D83-ACD5-ACE94ECCB1BD}">
      <dsp:nvSpPr>
        <dsp:cNvPr id="0" name=""/>
        <dsp:cNvSpPr/>
      </dsp:nvSpPr>
      <dsp:spPr>
        <a:xfrm>
          <a:off x="2246850" y="1375580"/>
          <a:ext cx="6740553" cy="902509"/>
        </a:xfrm>
        <a:prstGeom prst="rect">
          <a:avLst/>
        </a:prstGeom>
        <a:solidFill>
          <a:schemeClr val="accent5">
            <a:tint val="40000"/>
            <a:alpha val="90000"/>
            <a:hueOff val="2149088"/>
            <a:satOff val="-1732"/>
            <a:lumOff val="463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2149088"/>
              <a:satOff val="-1732"/>
              <a:lumOff val="4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30" tIns="165100" rIns="136730" bIns="1651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Understand the source of the data you need to have;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More important for community or neighborhood projects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Data can easily be skewed based on an ‘agenda’, be careful with this</a:t>
          </a:r>
        </a:p>
      </dsp:txBody>
      <dsp:txXfrm>
        <a:off x="2246850" y="1375580"/>
        <a:ext cx="6740553" cy="902509"/>
      </dsp:txXfrm>
    </dsp:sp>
    <dsp:sp modelId="{A15F5982-578A-433B-B0B3-F470646BC933}">
      <dsp:nvSpPr>
        <dsp:cNvPr id="0" name=""/>
        <dsp:cNvSpPr/>
      </dsp:nvSpPr>
      <dsp:spPr>
        <a:xfrm rot="10800000">
          <a:off x="0" y="645"/>
          <a:ext cx="2246851" cy="138847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4808133"/>
            <a:satOff val="-9764"/>
            <a:lumOff val="6275"/>
            <a:alphaOff val="0"/>
          </a:schemeClr>
        </a:solidFill>
        <a:ln w="15875" cap="rnd" cmpd="sng" algn="ctr">
          <a:solidFill>
            <a:schemeClr val="accent5">
              <a:hueOff val="4808133"/>
              <a:satOff val="-9764"/>
              <a:lumOff val="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96" tIns="142240" rIns="159796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Know the statistics</a:t>
          </a:r>
        </a:p>
      </dsp:txBody>
      <dsp:txXfrm rot="-10800000">
        <a:off x="0" y="645"/>
        <a:ext cx="2246851" cy="902509"/>
      </dsp:txXfrm>
    </dsp:sp>
    <dsp:sp modelId="{C9095D99-53EC-456C-8841-095A45AE9A38}">
      <dsp:nvSpPr>
        <dsp:cNvPr id="0" name=""/>
        <dsp:cNvSpPr/>
      </dsp:nvSpPr>
      <dsp:spPr>
        <a:xfrm>
          <a:off x="2246850" y="645"/>
          <a:ext cx="6740553" cy="902509"/>
        </a:xfrm>
        <a:prstGeom prst="rect">
          <a:avLst/>
        </a:prstGeom>
        <a:solidFill>
          <a:schemeClr val="accent5">
            <a:tint val="40000"/>
            <a:alpha val="90000"/>
            <a:hueOff val="4298175"/>
            <a:satOff val="-3465"/>
            <a:lumOff val="926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4298175"/>
              <a:satOff val="-3465"/>
              <a:lumOff val="9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30" tIns="165100" rIns="136730" bIns="16510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Know what statistics or metrics you need;</a:t>
          </a:r>
        </a:p>
      </dsp:txBody>
      <dsp:txXfrm>
        <a:off x="2246850" y="645"/>
        <a:ext cx="6740553" cy="902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34458A-5760-4CD7-A3E0-70CAFF7739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Marketing Metrics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197DC1-BE78-4BE7-809C-8881041556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Measuring Your Effectiveness</a:t>
            </a:r>
          </a:p>
        </p:txBody>
      </p:sp>
    </p:spTree>
    <p:extLst>
      <p:ext uri="{BB962C8B-B14F-4D97-AF65-F5344CB8AC3E}">
        <p14:creationId xmlns:p14="http://schemas.microsoft.com/office/powerpoint/2010/main" val="341554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C60E8F-E572-4697-AFE9-A0C573F5D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Marketing Metrics?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2CD14D-4D2E-425B-82BF-111321D32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Marketing Metrics are statistical values that measure the current state of a relevant environmental value; </a:t>
            </a:r>
          </a:p>
          <a:p>
            <a:r>
              <a:rPr lang="en-US" dirty="0"/>
              <a:t>Example #1:</a:t>
            </a:r>
          </a:p>
          <a:p>
            <a:pPr lvl="1"/>
            <a:r>
              <a:rPr lang="en-US" dirty="0"/>
              <a:t>The number of young people between the ages of 12 &amp; 18 in your church;</a:t>
            </a:r>
          </a:p>
          <a:p>
            <a:pPr lvl="1"/>
            <a:r>
              <a:rPr lang="en-US" dirty="0"/>
              <a:t>The number of young people between the ages of 12 &amp; 18 in your church who are regularly attending your youth group ministry;</a:t>
            </a:r>
          </a:p>
        </p:txBody>
      </p:sp>
    </p:spTree>
    <p:extLst>
      <p:ext uri="{BB962C8B-B14F-4D97-AF65-F5344CB8AC3E}">
        <p14:creationId xmlns:p14="http://schemas.microsoft.com/office/powerpoint/2010/main" val="1778346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C60E8F-E572-4697-AFE9-A0C573F5D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Marketing Metrics?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2CD14D-4D2E-425B-82BF-111321D32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Marketing Metrics are statistical values that measure the current state of a relevant environmental value; </a:t>
            </a:r>
          </a:p>
          <a:p>
            <a:r>
              <a:rPr lang="en-US" dirty="0"/>
              <a:t>Example #2: Metrics relevant to a specific neighborhood or zip code area:</a:t>
            </a:r>
          </a:p>
          <a:p>
            <a:pPr lvl="1"/>
            <a:r>
              <a:rPr lang="en-US" dirty="0"/>
              <a:t>Violent crime statistics</a:t>
            </a:r>
          </a:p>
          <a:p>
            <a:pPr lvl="1"/>
            <a:r>
              <a:rPr lang="en-US" dirty="0"/>
              <a:t>Number of families;</a:t>
            </a:r>
          </a:p>
          <a:p>
            <a:pPr lvl="1"/>
            <a:r>
              <a:rPr lang="en-US" dirty="0"/>
              <a:t>Number of families below the poverty level;</a:t>
            </a:r>
          </a:p>
          <a:p>
            <a:pPr lvl="1"/>
            <a:r>
              <a:rPr lang="en-US" dirty="0"/>
              <a:t>Average income level;</a:t>
            </a:r>
          </a:p>
          <a:p>
            <a:pPr lvl="1"/>
            <a:r>
              <a:rPr lang="en-US" dirty="0"/>
              <a:t>Number of people who attend church regularly;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35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19D1BB-F3CA-49A7-A7C6-C93A00730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Marketing Metrics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29897B-1030-4142-9563-8711D4921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helps to quantify the problem you’ve set out to solve;</a:t>
            </a:r>
          </a:p>
          <a:p>
            <a:r>
              <a:rPr lang="en-US" dirty="0"/>
              <a:t>It helps people in positions of influence to understand the scope of the problem;</a:t>
            </a:r>
          </a:p>
          <a:p>
            <a:r>
              <a:rPr lang="en-US" dirty="0"/>
              <a:t>When measured over increments of time, marketing metrics will tell you if the problem is getting better, worse or staying the same;</a:t>
            </a:r>
          </a:p>
          <a:p>
            <a:r>
              <a:rPr lang="en-US" dirty="0"/>
              <a:t>Depending on the scope of the problem you’re trying to solve, or service you’re trying to provide, it will help ‘givers’ to justify the financial support they provide.</a:t>
            </a:r>
          </a:p>
          <a:p>
            <a:pPr lvl="1"/>
            <a:r>
              <a:rPr lang="en-US" dirty="0"/>
              <a:t>Is the problem significant?</a:t>
            </a:r>
          </a:p>
          <a:p>
            <a:pPr lvl="1"/>
            <a:r>
              <a:rPr lang="en-US" dirty="0"/>
              <a:t>Have we made progress since the last time I donated?</a:t>
            </a:r>
          </a:p>
        </p:txBody>
      </p:sp>
    </p:spTree>
    <p:extLst>
      <p:ext uri="{BB962C8B-B14F-4D97-AF65-F5344CB8AC3E}">
        <p14:creationId xmlns:p14="http://schemas.microsoft.com/office/powerpoint/2010/main" val="51435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19D1BB-F3CA-49A7-A7C6-C93A00730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Marketing Metrics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29897B-1030-4142-9563-8711D4921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helps you to understand whether the results you are achieving from your ministry work are viable and sustainable.</a:t>
            </a:r>
          </a:p>
          <a:p>
            <a:pPr lvl="1"/>
            <a:r>
              <a:rPr lang="en-US" dirty="0"/>
              <a:t>Are you using the right techniques to reach a majority of the people you’re trying to serve?</a:t>
            </a:r>
          </a:p>
          <a:p>
            <a:pPr lvl="1"/>
            <a:r>
              <a:rPr lang="en-US" dirty="0"/>
              <a:t>Of all of the appropriate demographic (age, gender, location), how many of them are you in contact with regularly?</a:t>
            </a:r>
          </a:p>
          <a:p>
            <a:pPr lvl="1"/>
            <a:r>
              <a:rPr lang="en-US" dirty="0"/>
              <a:t>Could / Should you do something different?</a:t>
            </a:r>
          </a:p>
          <a:p>
            <a:r>
              <a:rPr lang="en-US" dirty="0"/>
              <a:t>The marketing metrics you collect will tell you a story;</a:t>
            </a:r>
          </a:p>
          <a:p>
            <a:pPr lvl="1"/>
            <a:r>
              <a:rPr lang="en-US" dirty="0"/>
              <a:t>If you have 30 kids in your church that should be attending your youth group activities, and only 4-5 seem to show up, is there a problem?</a:t>
            </a:r>
          </a:p>
        </p:txBody>
      </p:sp>
    </p:spTree>
    <p:extLst>
      <p:ext uri="{BB962C8B-B14F-4D97-AF65-F5344CB8AC3E}">
        <p14:creationId xmlns:p14="http://schemas.microsoft.com/office/powerpoint/2010/main" val="147252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2799EF-3924-4745-BACF-16CF8F70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n-US" dirty="0"/>
              <a:t>What’s the process for collecting Marketing Metrics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201373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449794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431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Marketing Metrics</vt:lpstr>
      <vt:lpstr>What are Marketing Metrics?</vt:lpstr>
      <vt:lpstr>What are Marketing Metrics?</vt:lpstr>
      <vt:lpstr>Why are Marketing Metrics Important</vt:lpstr>
      <vt:lpstr>Why are Marketing Metrics Important</vt:lpstr>
      <vt:lpstr>What’s the process for collecting Marketing Metrics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Metrics</dc:title>
  <dc:creator>Tom Tubergen</dc:creator>
  <cp:lastModifiedBy>Microsoft Office User</cp:lastModifiedBy>
  <cp:revision>7</cp:revision>
  <dcterms:created xsi:type="dcterms:W3CDTF">2017-07-15T16:55:55Z</dcterms:created>
  <dcterms:modified xsi:type="dcterms:W3CDTF">2018-08-28T12:55:53Z</dcterms:modified>
</cp:coreProperties>
</file>