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4" r:id="rId4"/>
    <p:sldId id="275" r:id="rId5"/>
    <p:sldId id="276" r:id="rId6"/>
    <p:sldId id="277" r:id="rId7"/>
    <p:sldId id="278" r:id="rId8"/>
    <p:sldId id="272" r:id="rId9"/>
    <p:sldId id="273" r:id="rId10"/>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E3CEAD5E-85B5-4DD3-916A-8BCBFA3FF77C}" type="datetimeFigureOut">
              <a:rPr lang="es-MX" smtClean="0"/>
              <a:t>18/05/2022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405730-1E60-40A9-ABA9-66211E237A5C}" type="slidenum">
              <a:rPr lang="es-MX" smtClean="0"/>
              <a:t>‹Nº›</a:t>
            </a:fld>
            <a:endParaRPr lang="es-MX"/>
          </a:p>
        </p:txBody>
      </p:sp>
    </p:spTree>
    <p:extLst>
      <p:ext uri="{BB962C8B-B14F-4D97-AF65-F5344CB8AC3E}">
        <p14:creationId xmlns:p14="http://schemas.microsoft.com/office/powerpoint/2010/main" val="2031486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E3CEAD5E-85B5-4DD3-916A-8BCBFA3FF77C}" type="datetimeFigureOut">
              <a:rPr lang="es-MX" smtClean="0"/>
              <a:t>18/05/2022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405730-1E60-40A9-ABA9-66211E237A5C}" type="slidenum">
              <a:rPr lang="es-MX" smtClean="0"/>
              <a:t>‹Nº›</a:t>
            </a:fld>
            <a:endParaRPr lang="es-MX"/>
          </a:p>
        </p:txBody>
      </p:sp>
    </p:spTree>
    <p:extLst>
      <p:ext uri="{BB962C8B-B14F-4D97-AF65-F5344CB8AC3E}">
        <p14:creationId xmlns:p14="http://schemas.microsoft.com/office/powerpoint/2010/main" val="1618852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E3CEAD5E-85B5-4DD3-916A-8BCBFA3FF77C}" type="datetimeFigureOut">
              <a:rPr lang="es-MX" smtClean="0"/>
              <a:t>18/05/2022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405730-1E60-40A9-ABA9-66211E237A5C}" type="slidenum">
              <a:rPr lang="es-MX" smtClean="0"/>
              <a:t>‹Nº›</a:t>
            </a:fld>
            <a:endParaRPr lang="es-MX"/>
          </a:p>
        </p:txBody>
      </p:sp>
    </p:spTree>
    <p:extLst>
      <p:ext uri="{BB962C8B-B14F-4D97-AF65-F5344CB8AC3E}">
        <p14:creationId xmlns:p14="http://schemas.microsoft.com/office/powerpoint/2010/main" val="1137393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E3CEAD5E-85B5-4DD3-916A-8BCBFA3FF77C}" type="datetimeFigureOut">
              <a:rPr lang="es-MX" smtClean="0"/>
              <a:t>18/05/2022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405730-1E60-40A9-ABA9-66211E237A5C}" type="slidenum">
              <a:rPr lang="es-MX" smtClean="0"/>
              <a:t>‹Nº›</a:t>
            </a:fld>
            <a:endParaRPr lang="es-MX"/>
          </a:p>
        </p:txBody>
      </p:sp>
    </p:spTree>
    <p:extLst>
      <p:ext uri="{BB962C8B-B14F-4D97-AF65-F5344CB8AC3E}">
        <p14:creationId xmlns:p14="http://schemas.microsoft.com/office/powerpoint/2010/main" val="3827543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E3CEAD5E-85B5-4DD3-916A-8BCBFA3FF77C}" type="datetimeFigureOut">
              <a:rPr lang="es-MX" smtClean="0"/>
              <a:t>18/05/2022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405730-1E60-40A9-ABA9-66211E237A5C}" type="slidenum">
              <a:rPr lang="es-MX" smtClean="0"/>
              <a:t>‹Nº›</a:t>
            </a:fld>
            <a:endParaRPr lang="es-MX"/>
          </a:p>
        </p:txBody>
      </p:sp>
    </p:spTree>
    <p:extLst>
      <p:ext uri="{BB962C8B-B14F-4D97-AF65-F5344CB8AC3E}">
        <p14:creationId xmlns:p14="http://schemas.microsoft.com/office/powerpoint/2010/main" val="1419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E3CEAD5E-85B5-4DD3-916A-8BCBFA3FF77C}" type="datetimeFigureOut">
              <a:rPr lang="es-MX" smtClean="0"/>
              <a:t>18/05/2022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405730-1E60-40A9-ABA9-66211E237A5C}" type="slidenum">
              <a:rPr lang="es-MX" smtClean="0"/>
              <a:t>‹Nº›</a:t>
            </a:fld>
            <a:endParaRPr lang="es-MX"/>
          </a:p>
        </p:txBody>
      </p:sp>
    </p:spTree>
    <p:extLst>
      <p:ext uri="{BB962C8B-B14F-4D97-AF65-F5344CB8AC3E}">
        <p14:creationId xmlns:p14="http://schemas.microsoft.com/office/powerpoint/2010/main" val="400781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E3CEAD5E-85B5-4DD3-916A-8BCBFA3FF77C}" type="datetimeFigureOut">
              <a:rPr lang="es-MX" smtClean="0"/>
              <a:t>18/05/2022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D405730-1E60-40A9-ABA9-66211E237A5C}" type="slidenum">
              <a:rPr lang="es-MX" smtClean="0"/>
              <a:t>‹Nº›</a:t>
            </a:fld>
            <a:endParaRPr lang="es-MX"/>
          </a:p>
        </p:txBody>
      </p:sp>
    </p:spTree>
    <p:extLst>
      <p:ext uri="{BB962C8B-B14F-4D97-AF65-F5344CB8AC3E}">
        <p14:creationId xmlns:p14="http://schemas.microsoft.com/office/powerpoint/2010/main" val="744816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E3CEAD5E-85B5-4DD3-916A-8BCBFA3FF77C}" type="datetimeFigureOut">
              <a:rPr lang="es-MX" smtClean="0"/>
              <a:t>18/05/2022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D405730-1E60-40A9-ABA9-66211E237A5C}" type="slidenum">
              <a:rPr lang="es-MX" smtClean="0"/>
              <a:t>‹Nº›</a:t>
            </a:fld>
            <a:endParaRPr lang="es-MX"/>
          </a:p>
        </p:txBody>
      </p:sp>
    </p:spTree>
    <p:extLst>
      <p:ext uri="{BB962C8B-B14F-4D97-AF65-F5344CB8AC3E}">
        <p14:creationId xmlns:p14="http://schemas.microsoft.com/office/powerpoint/2010/main" val="3591629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3CEAD5E-85B5-4DD3-916A-8BCBFA3FF77C}" type="datetimeFigureOut">
              <a:rPr lang="es-MX" smtClean="0"/>
              <a:t>18/05/2022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D405730-1E60-40A9-ABA9-66211E237A5C}" type="slidenum">
              <a:rPr lang="es-MX" smtClean="0"/>
              <a:t>‹Nº›</a:t>
            </a:fld>
            <a:endParaRPr lang="es-MX"/>
          </a:p>
        </p:txBody>
      </p:sp>
    </p:spTree>
    <p:extLst>
      <p:ext uri="{BB962C8B-B14F-4D97-AF65-F5344CB8AC3E}">
        <p14:creationId xmlns:p14="http://schemas.microsoft.com/office/powerpoint/2010/main" val="28277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3CEAD5E-85B5-4DD3-916A-8BCBFA3FF77C}" type="datetimeFigureOut">
              <a:rPr lang="es-MX" smtClean="0"/>
              <a:t>18/05/2022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405730-1E60-40A9-ABA9-66211E237A5C}" type="slidenum">
              <a:rPr lang="es-MX" smtClean="0"/>
              <a:t>‹Nº›</a:t>
            </a:fld>
            <a:endParaRPr lang="es-MX"/>
          </a:p>
        </p:txBody>
      </p:sp>
    </p:spTree>
    <p:extLst>
      <p:ext uri="{BB962C8B-B14F-4D97-AF65-F5344CB8AC3E}">
        <p14:creationId xmlns:p14="http://schemas.microsoft.com/office/powerpoint/2010/main" val="16660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3CEAD5E-85B5-4DD3-916A-8BCBFA3FF77C}" type="datetimeFigureOut">
              <a:rPr lang="es-MX" smtClean="0"/>
              <a:t>18/05/2022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405730-1E60-40A9-ABA9-66211E237A5C}" type="slidenum">
              <a:rPr lang="es-MX" smtClean="0"/>
              <a:t>‹Nº›</a:t>
            </a:fld>
            <a:endParaRPr lang="es-MX"/>
          </a:p>
        </p:txBody>
      </p:sp>
    </p:spTree>
    <p:extLst>
      <p:ext uri="{BB962C8B-B14F-4D97-AF65-F5344CB8AC3E}">
        <p14:creationId xmlns:p14="http://schemas.microsoft.com/office/powerpoint/2010/main" val="517112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CEAD5E-85B5-4DD3-916A-8BCBFA3FF77C}" type="datetimeFigureOut">
              <a:rPr lang="es-MX" smtClean="0"/>
              <a:t>18/05/2022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405730-1E60-40A9-ABA9-66211E237A5C}" type="slidenum">
              <a:rPr lang="es-MX" smtClean="0"/>
              <a:t>‹Nº›</a:t>
            </a:fld>
            <a:endParaRPr lang="es-MX"/>
          </a:p>
        </p:txBody>
      </p:sp>
    </p:spTree>
    <p:extLst>
      <p:ext uri="{BB962C8B-B14F-4D97-AF65-F5344CB8AC3E}">
        <p14:creationId xmlns:p14="http://schemas.microsoft.com/office/powerpoint/2010/main" val="671296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smtClean="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endPar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endParaRPr>
          </a:p>
        </p:txBody>
      </p:sp>
      <p:sp>
        <p:nvSpPr>
          <p:cNvPr id="7" name="CuadroTexto 6">
            <a:extLst>
              <a:ext uri="{FF2B5EF4-FFF2-40B4-BE49-F238E27FC236}">
                <a16:creationId xmlns="" xmlns:a16="http://schemas.microsoft.com/office/drawing/2014/main"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 xmlns:a16="http://schemas.microsoft.com/office/drawing/2014/main"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smtClean="0">
                <a:latin typeface="Arial" panose="020B0604020202020204" pitchFamily="34" charset="0"/>
                <a:ea typeface="Lato" panose="020F0502020204030203" pitchFamily="34" charset="0"/>
                <a:cs typeface="Arial" panose="020B0604020202020204" pitchFamily="34" charset="0"/>
              </a:rPr>
              <a:t>UNIDAD </a:t>
            </a:r>
            <a:r>
              <a:rPr lang="es-MX" sz="2400" b="1" dirty="0">
                <a:latin typeface="Arial" panose="020B0604020202020204" pitchFamily="34" charset="0"/>
                <a:ea typeface="Lato" panose="020F0502020204030203" pitchFamily="34" charset="0"/>
                <a:cs typeface="Arial" panose="020B0604020202020204" pitchFamily="34" charset="0"/>
              </a:rPr>
              <a:t>7</a:t>
            </a:r>
            <a:r>
              <a:rPr lang="es-MX" sz="2400" b="1" dirty="0" smtClean="0">
                <a:latin typeface="Arial" panose="020B0604020202020204" pitchFamily="34" charset="0"/>
                <a:ea typeface="Lato" panose="020F0502020204030203" pitchFamily="34" charset="0"/>
                <a:cs typeface="Arial" panose="020B0604020202020204" pitchFamily="34" charset="0"/>
              </a:rPr>
              <a:t>: </a:t>
            </a:r>
            <a:endParaRPr lang="es-MX" sz="2400" b="1" dirty="0" smtClean="0">
              <a:latin typeface="Arial" panose="020B0604020202020204" pitchFamily="34" charset="0"/>
              <a:ea typeface="Lato" panose="020F0502020204030203" pitchFamily="34" charset="0"/>
              <a:cs typeface="Arial" panose="020B0604020202020204" pitchFamily="34" charset="0"/>
            </a:endParaRPr>
          </a:p>
          <a:p>
            <a:pPr algn="ctr"/>
            <a:r>
              <a:rPr lang="es-MX" sz="2400" b="1" dirty="0" smtClean="0">
                <a:latin typeface="Arial" panose="020B0604020202020204" pitchFamily="34" charset="0"/>
                <a:ea typeface="Lato" panose="020F0502020204030203" pitchFamily="34" charset="0"/>
                <a:cs typeface="Arial" panose="020B0604020202020204" pitchFamily="34" charset="0"/>
              </a:rPr>
              <a:t>EL FENÓMENO DE LAS SECTAS</a:t>
            </a:r>
            <a:endParaRPr lang="es-MX" sz="2400" b="1" dirty="0" smtClean="0">
              <a:latin typeface="Arial" panose="020B0604020202020204" pitchFamily="34" charset="0"/>
              <a:ea typeface="Lato" panose="020F0502020204030203" pitchFamily="34" charset="0"/>
              <a:cs typeface="Arial" panose="020B0604020202020204" pitchFamily="34" charset="0"/>
            </a:endParaRP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smtClean="0">
                <a:latin typeface="Arial" panose="020B0604020202020204" pitchFamily="34" charset="0"/>
                <a:ea typeface="Lato" panose="020F0502020204030203" pitchFamily="34" charset="0"/>
                <a:cs typeface="Arial" panose="020B0604020202020204" pitchFamily="34" charset="0"/>
              </a:rPr>
              <a:t>OPUS DEI</a:t>
            </a:r>
            <a:endParaRPr lang="es-MX" sz="2400" b="1" dirty="0">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3547834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 xmlns:a16="http://schemas.microsoft.com/office/drawing/2014/main"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smtClean="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Opus Dei</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3031546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121" name="Rectangle 1"/>
          <p:cNvSpPr>
            <a:spLocks noGrp="1" noChangeArrowheads="1"/>
          </p:cNvSpPr>
          <p:nvPr>
            <p:ph type="title"/>
          </p:nvPr>
        </p:nvSpPr>
        <p:spPr/>
        <p:txBody>
          <a:bodyPr/>
          <a:lstStyle/>
          <a:p>
            <a:pPr algn="l"/>
            <a:r>
              <a:rPr lang="es-MX">
                <a:solidFill>
                  <a:srgbClr val="FFFFFF"/>
                </a:solidFill>
              </a:rPr>
              <a:t>¿Que es el Opus Dei?</a:t>
            </a:r>
            <a:endParaRPr lang="es-MX"/>
          </a:p>
        </p:txBody>
      </p:sp>
      <p:sp>
        <p:nvSpPr>
          <p:cNvPr id="5122" name="Rectangle 2"/>
          <p:cNvSpPr>
            <a:spLocks noGrp="1"/>
          </p:cNvSpPr>
          <p:nvPr>
            <p:ph idx="1"/>
          </p:nvPr>
        </p:nvSpPr>
        <p:spPr bwMode="auto">
          <a:xfrm>
            <a:off x="255494" y="1102660"/>
            <a:ext cx="11739282" cy="5056765"/>
          </a:xfrm>
          <a:noFill/>
          <a:ln w="12700" cap="flat">
            <a:miter lim="0"/>
            <a:headEnd/>
            <a:tailEnd/>
          </a:ln>
        </p:spPr>
        <p:txBody>
          <a:bodyPr vert="horz" wrap="square" lIns="0" tIns="0" rIns="0" bIns="0" numCol="1" rtlCol="0" anchor="ctr" anchorCtr="0" compatLnSpc="1">
            <a:prstTxWarp prst="textNoShape">
              <a:avLst/>
            </a:prstTxWarp>
            <a:normAutofit/>
          </a:bodyPr>
          <a:lstStyle/>
          <a:p>
            <a:pPr marL="375034" indent="-375034" algn="just">
              <a:lnSpc>
                <a:spcPct val="100000"/>
              </a:lnSpc>
              <a:buSzPct val="40000"/>
              <a:buBlip>
                <a:blip r:embed="rId3"/>
              </a:buBlip>
            </a:pPr>
            <a:r>
              <a:rPr lang="es-MX" sz="2672" dirty="0">
                <a:latin typeface="Times New Roman" panose="02020603050405020304" pitchFamily="18" charset="0"/>
                <a:cs typeface="Times New Roman" panose="02020603050405020304" pitchFamily="18" charset="0"/>
              </a:rPr>
              <a:t>El Opus Dei -Obra de Dios, en latín- es una institución jerárquica de la Iglesia católica, una prelatura personal, que tiene como finalidad contribuir a la misión evangelizadora de la Iglesia. Concretamente, se propone difundir una profunda toma de conciencia de la llamada universal a la santidad y del valor santificador del trabajo ordinario. El Opus Dei fue fundado por San Josemaría Escrivá el 2 de octubre de 1928.</a:t>
            </a: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4412292"/>
      </p:ext>
    </p:extLst>
  </p:cSld>
  <p:clrMapOvr>
    <a:masterClrMapping/>
  </p:clrMapOvr>
  <p:transition spd="med">
    <p:cover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145" name="Rectangle 1"/>
          <p:cNvSpPr>
            <a:spLocks noGrp="1" noChangeArrowheads="1"/>
          </p:cNvSpPr>
          <p:nvPr>
            <p:ph type="title"/>
          </p:nvPr>
        </p:nvSpPr>
        <p:spPr/>
        <p:txBody>
          <a:bodyPr/>
          <a:lstStyle/>
          <a:p>
            <a:pPr defTabSz="389544"/>
            <a:r>
              <a:rPr lang="es-MX" sz="4640">
                <a:solidFill>
                  <a:srgbClr val="FFFFFF"/>
                </a:solidFill>
              </a:rPr>
              <a:t>Opus Dei ¿santificar el trabajo?</a:t>
            </a:r>
            <a:endParaRPr lang="es-MX"/>
          </a:p>
        </p:txBody>
      </p:sp>
      <p:sp>
        <p:nvSpPr>
          <p:cNvPr id="6146" name="Rectangle 2"/>
          <p:cNvSpPr>
            <a:spLocks noGrp="1"/>
          </p:cNvSpPr>
          <p:nvPr>
            <p:ph idx="1"/>
          </p:nvPr>
        </p:nvSpPr>
        <p:spPr bwMode="auto">
          <a:xfrm>
            <a:off x="161365" y="1290918"/>
            <a:ext cx="11739282" cy="5110553"/>
          </a:xfrm>
          <a:noFill/>
          <a:ln w="12700" cap="flat">
            <a:miter lim="0"/>
            <a:headEnd/>
            <a:tailEnd/>
          </a:ln>
        </p:spPr>
        <p:txBody>
          <a:bodyPr vert="horz" wrap="square" lIns="0" tIns="0" rIns="0" bIns="0" numCol="1" rtlCol="0" anchor="ctr" anchorCtr="0" compatLnSpc="1">
            <a:prstTxWarp prst="textNoShape">
              <a:avLst/>
            </a:prstTxWarp>
            <a:normAutofit/>
          </a:bodyPr>
          <a:lstStyle/>
          <a:p>
            <a:pPr marL="356059" indent="-356059" algn="just" defTabSz="389544">
              <a:lnSpc>
                <a:spcPct val="100000"/>
              </a:lnSpc>
              <a:spcBef>
                <a:spcPts val="2742"/>
              </a:spcBef>
              <a:buSzPct val="40000"/>
              <a:buBlip>
                <a:blip r:embed="rId3"/>
              </a:buBlip>
            </a:pPr>
            <a:r>
              <a:rPr lang="es-MX" sz="2672" dirty="0">
                <a:latin typeface="Times New Roman" panose="02020603050405020304" pitchFamily="18" charset="0"/>
                <a:cs typeface="Times New Roman" panose="02020603050405020304" pitchFamily="18" charset="0"/>
              </a:rPr>
              <a:t>Significa trabajar según el espíritu de Jesucristo: trabajar bien, con calidad, de acuerdo con la justicia y respetando las leyes, con el fin de amar a Dios y servir a los demás. De ese modo se contribuye a santificar el mundo desde dentro y a hacer presente el Evangelio en todas las actividades, tanto las que parecen brillantes como las más humildes y escondidas, porque delante de Dios lo importante no es el éxito humano, sino el amor que se pone en el trabajo.</a:t>
            </a: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6950739"/>
      </p:ext>
    </p:extLst>
  </p:cSld>
  <p:clrMapOvr>
    <a:masterClrMapping/>
  </p:clrMapOvr>
  <p:transition spd="med">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169" name="Rectangle 1"/>
          <p:cNvSpPr>
            <a:spLocks noGrp="1" noChangeArrowheads="1"/>
          </p:cNvSpPr>
          <p:nvPr>
            <p:ph type="title"/>
          </p:nvPr>
        </p:nvSpPr>
        <p:spPr/>
        <p:txBody>
          <a:bodyPr/>
          <a:lstStyle/>
          <a:p>
            <a:pPr algn="l"/>
            <a:r>
              <a:rPr lang="es-MX">
                <a:solidFill>
                  <a:srgbClr val="FFFFFF"/>
                </a:solidFill>
              </a:rPr>
              <a:t>Doctrina</a:t>
            </a:r>
            <a:endParaRPr lang="es-MX"/>
          </a:p>
        </p:txBody>
      </p:sp>
      <p:sp>
        <p:nvSpPr>
          <p:cNvPr id="7170" name="Rectangle 2"/>
          <p:cNvSpPr>
            <a:spLocks noGrp="1"/>
          </p:cNvSpPr>
          <p:nvPr>
            <p:ph idx="1"/>
          </p:nvPr>
        </p:nvSpPr>
        <p:spPr bwMode="auto">
          <a:xfrm>
            <a:off x="228599" y="1250576"/>
            <a:ext cx="11645153" cy="5079457"/>
          </a:xfrm>
          <a:noFill/>
          <a:ln w="12700" cap="flat">
            <a:miter lim="0"/>
            <a:headEnd/>
            <a:tailEnd/>
          </a:ln>
        </p:spPr>
        <p:txBody>
          <a:bodyPr vert="horz" wrap="square" lIns="0" tIns="0" rIns="0" bIns="0" numCol="1" rtlCol="0" anchor="ctr" anchorCtr="0" compatLnSpc="1">
            <a:prstTxWarp prst="textNoShape">
              <a:avLst/>
            </a:prstTxWarp>
            <a:normAutofit/>
          </a:bodyPr>
          <a:lstStyle/>
          <a:p>
            <a:pPr marL="375034" indent="-375034" algn="just">
              <a:lnSpc>
                <a:spcPct val="100000"/>
              </a:lnSpc>
              <a:buSzPct val="40000"/>
              <a:buBlip>
                <a:blip r:embed="rId3"/>
              </a:buBlip>
            </a:pPr>
            <a:r>
              <a:rPr lang="es-MX" sz="2812" dirty="0">
                <a:latin typeface="Times New Roman" panose="02020603050405020304" pitchFamily="18" charset="0"/>
                <a:cs typeface="Times New Roman" panose="02020603050405020304" pitchFamily="18" charset="0"/>
              </a:rPr>
              <a:t>El Opus Dei tiene y difunde solamente la doctrina de la Iglesia. Lo específico del Opus Dei es el esfuerzo por llevar el Evangelio a todos los ambientes por medio de la santificación del trabajo. En el Opus Dei se viven y se fomentan la libertad y el pluralismo en todas las cuestiones políticas, culturales, económicas y sociales que no han sido definidas por la Iglesia.</a:t>
            </a: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986192"/>
      </p:ext>
    </p:extLst>
  </p:cSld>
  <p:clrMapOvr>
    <a:masterClrMapping/>
  </p:clrMapOvr>
  <p:transition spd="med">
    <p:push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193" name="Rectangle 1"/>
          <p:cNvSpPr>
            <a:spLocks noGrp="1" noChangeArrowheads="1"/>
          </p:cNvSpPr>
          <p:nvPr>
            <p:ph type="title"/>
          </p:nvPr>
        </p:nvSpPr>
        <p:spPr/>
        <p:txBody>
          <a:bodyPr/>
          <a:lstStyle/>
          <a:p>
            <a:pPr algn="l"/>
            <a:r>
              <a:rPr lang="es-MX">
                <a:solidFill>
                  <a:srgbClr val="FFFFFF"/>
                </a:solidFill>
              </a:rPr>
              <a:t>¿Quien puede entrar?</a:t>
            </a:r>
            <a:endParaRPr lang="es-MX"/>
          </a:p>
        </p:txBody>
      </p:sp>
      <p:sp>
        <p:nvSpPr>
          <p:cNvPr id="8194" name="Rectangle 2"/>
          <p:cNvSpPr>
            <a:spLocks noGrp="1"/>
          </p:cNvSpPr>
          <p:nvPr>
            <p:ph idx="1"/>
          </p:nvPr>
        </p:nvSpPr>
        <p:spPr bwMode="auto">
          <a:xfrm>
            <a:off x="282388" y="1102660"/>
            <a:ext cx="11403106" cy="4949189"/>
          </a:xfrm>
          <a:noFill/>
          <a:ln w="12700" cap="flat">
            <a:miter lim="0"/>
            <a:headEnd/>
            <a:tailEnd/>
          </a:ln>
        </p:spPr>
        <p:txBody>
          <a:bodyPr vert="horz" wrap="square" lIns="0" tIns="0" rIns="0" bIns="0" numCol="1" rtlCol="0" anchor="ctr" anchorCtr="0" compatLnSpc="1">
            <a:prstTxWarp prst="textNoShape">
              <a:avLst/>
            </a:prstTxWarp>
            <a:normAutofit/>
          </a:bodyPr>
          <a:lstStyle/>
          <a:p>
            <a:pPr marL="344897" indent="-344897" algn="just" defTabSz="377266">
              <a:lnSpc>
                <a:spcPct val="100000"/>
              </a:lnSpc>
              <a:spcBef>
                <a:spcPts val="2672"/>
              </a:spcBef>
              <a:buSzPct val="40000"/>
              <a:buBlip>
                <a:blip r:embed="rId3"/>
              </a:buBlip>
            </a:pPr>
            <a:r>
              <a:rPr lang="es-MX" sz="2461" dirty="0">
                <a:latin typeface="Times New Roman" panose="02020603050405020304" pitchFamily="18" charset="0"/>
                <a:cs typeface="Times New Roman" panose="02020603050405020304" pitchFamily="18" charset="0"/>
              </a:rPr>
              <a:t>Los cristianos no católicos y las personas de otras religiones no pueden pertenecer a la Prelatura, pero pueden cooperar con el Opus Dei, si lo desean. Los cooperadores rezan por el Opus Dei y colaboran —con su trabajo y sus limosnas— en las labores educativas y asistenciales promovidas por fieles de la Prelatura en todo el mundo. Actualmente, son cooperadores del Opus Dei cristianos ortodoxos, anglicanos, luteranos, así como judíos, musulmanes, budistas, y también personas que no profesan ninguna religión.</a:t>
            </a: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1274440"/>
      </p:ext>
    </p:extLst>
  </p:cSld>
  <p:clrMapOvr>
    <a:masterClrMapping/>
  </p:clrMapOvr>
  <p:transition spd="med">
    <p:push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217" name="Rectangle 1"/>
          <p:cNvSpPr>
            <a:spLocks noGrp="1" noChangeArrowheads="1"/>
          </p:cNvSpPr>
          <p:nvPr>
            <p:ph type="title"/>
          </p:nvPr>
        </p:nvSpPr>
        <p:spPr/>
        <p:txBody>
          <a:bodyPr/>
          <a:lstStyle/>
          <a:p>
            <a:pPr algn="l"/>
            <a:r>
              <a:rPr lang="es-MX">
                <a:solidFill>
                  <a:srgbClr val="FFFFFF"/>
                </a:solidFill>
              </a:rPr>
              <a:t>Opus Dei</a:t>
            </a:r>
            <a:endParaRPr lang="es-MX"/>
          </a:p>
        </p:txBody>
      </p:sp>
      <p:sp>
        <p:nvSpPr>
          <p:cNvPr id="9218" name="Rectangle 2"/>
          <p:cNvSpPr>
            <a:spLocks noGrp="1"/>
          </p:cNvSpPr>
          <p:nvPr>
            <p:ph idx="1"/>
          </p:nvPr>
        </p:nvSpPr>
        <p:spPr bwMode="auto">
          <a:xfrm>
            <a:off x="443753" y="1169894"/>
            <a:ext cx="11604812" cy="4935743"/>
          </a:xfrm>
          <a:noFill/>
          <a:ln w="12700" cap="flat">
            <a:miter lim="0"/>
            <a:headEnd/>
            <a:tailEnd/>
          </a:ln>
        </p:spPr>
        <p:txBody>
          <a:bodyPr vert="horz" wrap="square" lIns="0" tIns="0" rIns="0" bIns="0" numCol="1" rtlCol="0" anchor="ctr" anchorCtr="0" compatLnSpc="1">
            <a:prstTxWarp prst="textNoShape">
              <a:avLst/>
            </a:prstTxWarp>
            <a:normAutofit/>
          </a:bodyPr>
          <a:lstStyle/>
          <a:p>
            <a:pPr marL="295786" indent="-295786" algn="just" defTabSz="323690">
              <a:lnSpc>
                <a:spcPct val="100000"/>
              </a:lnSpc>
              <a:spcBef>
                <a:spcPts val="2320"/>
              </a:spcBef>
              <a:buSzPct val="40000"/>
              <a:buBlip>
                <a:blip r:embed="rId3"/>
              </a:buBlip>
            </a:pPr>
            <a:r>
              <a:rPr lang="es-MX" sz="2320" dirty="0">
                <a:latin typeface="Times New Roman" panose="02020603050405020304" pitchFamily="18" charset="0"/>
                <a:cs typeface="Times New Roman" panose="02020603050405020304" pitchFamily="18" charset="0"/>
              </a:rPr>
              <a:t>Tras la muerte de Franco, aparecieron diversos libros en los que se calificaba al Opus Dei, bastión del régimen, como "masonería" o "mafia blanca". La Obra, considerada una secta por la mayoría de los observatorios de sectas, basa su éxito en un sistema vertical, unas finanzas opacas (supuestamente engordadas por medio de lo que Escrivá de Balaguer llamaba "el santo sablazo") y un férreo control de la vida sexual de sus prosélitos, aderezada con cilicios y bromuro. Ochenta años después de su fundación, el poder del Opus Dei se extiende por todo el planeta. </a:t>
            </a:r>
            <a:r>
              <a:rPr lang="es-MX" sz="2320" b="1" i="1" dirty="0">
                <a:latin typeface="Times New Roman" panose="02020603050405020304" pitchFamily="18" charset="0"/>
                <a:cs typeface="Times New Roman" panose="02020603050405020304" pitchFamily="18" charset="0"/>
              </a:rPr>
              <a:t>Pablo </a:t>
            </a:r>
            <a:r>
              <a:rPr lang="es-MX" sz="2320" b="1" i="1" dirty="0" err="1">
                <a:latin typeface="Times New Roman" panose="02020603050405020304" pitchFamily="18" charset="0"/>
                <a:cs typeface="Times New Roman" panose="02020603050405020304" pitchFamily="18" charset="0"/>
              </a:rPr>
              <a:t>Elorduy</a:t>
            </a: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0574935"/>
      </p:ext>
    </p:extLst>
  </p:cSld>
  <p:clrMapOvr>
    <a:masterClrMapping/>
  </p:clrMapOvr>
  <p:transition spd="med">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 xmlns:a16="http://schemas.microsoft.com/office/drawing/2014/main"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Oremos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98237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 xmlns:a16="http://schemas.microsoft.com/office/drawing/2014/main"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 xmlns:a16="http://schemas.microsoft.com/office/drawing/2014/main"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 xmlns:a16="http://schemas.microsoft.com/office/drawing/2014/main"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 xmlns:a16="http://schemas.microsoft.com/office/drawing/2014/main"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187806684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506</Words>
  <Application>Microsoft Office PowerPoint</Application>
  <PresentationFormat>Panorámica</PresentationFormat>
  <Paragraphs>23</Paragraphs>
  <Slides>9</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9</vt:i4>
      </vt:variant>
    </vt:vector>
  </HeadingPairs>
  <TitlesOfParts>
    <vt:vector size="18" baseType="lpstr">
      <vt:lpstr>Aharoni</vt:lpstr>
      <vt:lpstr>Arial</vt:lpstr>
      <vt:lpstr>Arial Black</vt:lpstr>
      <vt:lpstr>Calibri</vt:lpstr>
      <vt:lpstr>Calibri Light</vt:lpstr>
      <vt:lpstr>Gabriola</vt:lpstr>
      <vt:lpstr>Lato</vt:lpstr>
      <vt:lpstr>Times New Roman</vt:lpstr>
      <vt:lpstr>Tema de Office</vt:lpstr>
      <vt:lpstr>Presentación de PowerPoint</vt:lpstr>
      <vt:lpstr>Presentación de PowerPoint</vt:lpstr>
      <vt:lpstr>¿Que es el Opus Dei?</vt:lpstr>
      <vt:lpstr>Opus Dei ¿santificar el trabajo?</vt:lpstr>
      <vt:lpstr>Doctrina</vt:lpstr>
      <vt:lpstr>¿Quien puede entrar?</vt:lpstr>
      <vt:lpstr>Opus Dei</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1</cp:revision>
  <dcterms:created xsi:type="dcterms:W3CDTF">2022-05-19T03:18:32Z</dcterms:created>
  <dcterms:modified xsi:type="dcterms:W3CDTF">2022-05-19T03:18:48Z</dcterms:modified>
</cp:coreProperties>
</file>