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9" r:id="rId3"/>
    <p:sldId id="279" r:id="rId4"/>
    <p:sldId id="284" r:id="rId5"/>
    <p:sldId id="285" r:id="rId6"/>
    <p:sldId id="280" r:id="rId7"/>
    <p:sldId id="281" r:id="rId8"/>
    <p:sldId id="282" r:id="rId9"/>
    <p:sldId id="283" r:id="rId10"/>
    <p:sldId id="278" r:id="rId11"/>
  </p:sldIdLst>
  <p:sldSz cx="9144000" cy="5143500" type="screen16x9"/>
  <p:notesSz cx="6858000" cy="9144000"/>
  <p:embeddedFontLst>
    <p:embeddedFont>
      <p:font typeface="Impact" pitchFamily="34" charset="0"/>
      <p:regular r:id="rId13"/>
    </p:embeddedFont>
    <p:embeddedFont>
      <p:font typeface="Roboto Slab" charset="0"/>
      <p:regular r:id="rId14"/>
      <p:bold r:id="rId15"/>
    </p:embeddedFont>
    <p:embeddedFont>
      <p:font typeface="Calibri" pitchFamily="34" charset="0"/>
      <p:regular r:id="rId16"/>
      <p:bold r:id="rId17"/>
      <p:italic r:id="rId18"/>
      <p:boldItalic r:id="rId19"/>
    </p:embeddedFont>
    <p:embeddedFont>
      <p:font typeface="Nixie One" charset="0"/>
      <p:regular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8CEBAF2-A0B9-41F5-855D-340B4F70AB4A}">
  <a:tblStyle styleId="{98CEBAF2-A0B9-41F5-855D-340B4F70AB4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0ED7BB8-C791-43B9-B544-FB8657F4FD4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60" d="100"/>
          <a:sy n="60" d="100"/>
        </p:scale>
        <p:origin x="-786" y="-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373296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4288500"/>
            <a:ext cx="91440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85800" y="2601425"/>
            <a:ext cx="5810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4113600" y="2878750"/>
            <a:ext cx="4505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4113600" y="3983050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0" y="4288499"/>
            <a:ext cx="34743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0" y="0"/>
            <a:ext cx="34743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0" y="500626"/>
            <a:ext cx="3474300" cy="3824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0" y="4493604"/>
            <a:ext cx="34743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0" y="4584075"/>
            <a:ext cx="34743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4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3398538" y="1599538"/>
            <a:ext cx="2346925" cy="19444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E3142">
                    <a:alpha val="26820"/>
                  </a:srgbClr>
                </a:solidFill>
                <a:latin typeface="Impact"/>
              </a:rPr>
              <a:t>“</a:t>
            </a:r>
          </a:p>
        </p:txBody>
      </p:sp>
      <p:sp>
        <p:nvSpPr>
          <p:cNvPr id="26" name="Google Shape;26;p4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0" y="500625"/>
            <a:ext cx="9144000" cy="7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0" y="3962800"/>
            <a:ext cx="9144000" cy="370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0" y="4333125"/>
            <a:ext cx="9144000" cy="810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1556175" y="2300275"/>
            <a:ext cx="6031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55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>
                <a:solidFill>
                  <a:schemeClr val="lt1"/>
                </a:solidFill>
              </a:defRPr>
            </a:lvl1pPr>
            <a:lvl2pPr marL="914400" lvl="1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▫"/>
              <a:defRPr sz="2000">
                <a:solidFill>
                  <a:schemeClr val="lt1"/>
                </a:solidFill>
              </a:defRPr>
            </a:lvl2pPr>
            <a:lvl3pPr marL="1371600" lvl="2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3pPr>
            <a:lvl4pPr marL="1828800" lvl="3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4pPr>
            <a:lvl5pPr marL="2286000" lvl="4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5pPr>
            <a:lvl6pPr marL="2743200" lvl="5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6pPr>
            <a:lvl7pPr marL="3200400" lvl="6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7pPr>
            <a:lvl8pPr marL="3657600" lvl="7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8pPr>
            <a:lvl9pPr marL="4114800" lvl="8" indent="-355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34" name="Google Shape;34;p5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5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5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>
              <a:spcBef>
                <a:spcPts val="60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▫"/>
              <a:defRPr sz="2800"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tyle B">
  <p:cSld name="BLANK_1_1_1">
    <p:bg>
      <p:bgPr>
        <a:solidFill>
          <a:schemeClr val="accen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2"/>
          <p:cNvSpPr/>
          <p:nvPr/>
        </p:nvSpPr>
        <p:spPr>
          <a:xfrm>
            <a:off x="0" y="4294550"/>
            <a:ext cx="9144000" cy="24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98" name="Google Shape;98;p1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0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84" name="Google Shape;84;p10"/>
          <p:cNvSpPr/>
          <p:nvPr/>
        </p:nvSpPr>
        <p:spPr>
          <a:xfrm>
            <a:off x="0" y="500625"/>
            <a:ext cx="2472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0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0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0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0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1191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44" name="Google Shape;44;p6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6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6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6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8" name="Google Shape;48;p6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9" name="Google Shape;49;p6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36603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51" name="Google Shape;51;p6"/>
          <p:cNvSpPr txBox="1">
            <a:spLocks noGrp="1"/>
          </p:cNvSpPr>
          <p:nvPr>
            <p:ph type="body" idx="2"/>
          </p:nvPr>
        </p:nvSpPr>
        <p:spPr>
          <a:xfrm>
            <a:off x="5026623" y="1767275"/>
            <a:ext cx="36603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52" name="Google Shape;52;p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41610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8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67" name="Google Shape;67;p8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8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8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1" name="Google Shape;71;p8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" name="Google Shape;72;p8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87019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8" r:id="rId5"/>
    <p:sldLayoutId id="2147483660" r:id="rId6"/>
    <p:sldLayoutId id="2147483661" r:id="rId7"/>
    <p:sldLayoutId id="2147483662" r:id="rId8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unsplash.com/photos/AcWC8WuCQ_k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 txBox="1">
            <a:spLocks noGrp="1"/>
          </p:cNvSpPr>
          <p:nvPr>
            <p:ph type="ctrTitle"/>
          </p:nvPr>
        </p:nvSpPr>
        <p:spPr>
          <a:xfrm>
            <a:off x="1189856" y="2211710"/>
            <a:ext cx="676652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Evangelismo: Presentando la Gracia</a:t>
            </a:r>
            <a:endParaRPr dirty="0">
              <a:latin typeface="Calibri" pitchFamily="34" charset="0"/>
            </a:endParaRPr>
          </a:p>
        </p:txBody>
      </p:sp>
      <p:grpSp>
        <p:nvGrpSpPr>
          <p:cNvPr id="106" name="Google Shape;106;p13"/>
          <p:cNvGrpSpPr/>
          <p:nvPr/>
        </p:nvGrpSpPr>
        <p:grpSpPr>
          <a:xfrm>
            <a:off x="753267" y="1029785"/>
            <a:ext cx="964541" cy="1011307"/>
            <a:chOff x="5961125" y="1623900"/>
            <a:chExt cx="427450" cy="448175"/>
          </a:xfrm>
        </p:grpSpPr>
        <p:sp>
          <p:nvSpPr>
            <p:cNvPr id="107" name="Google Shape;107;p13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135;p15"/>
          <p:cNvSpPr txBox="1">
            <a:spLocks/>
          </p:cNvSpPr>
          <p:nvPr/>
        </p:nvSpPr>
        <p:spPr>
          <a:xfrm>
            <a:off x="0" y="123478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Font typeface="Nixie One"/>
              <a:buNone/>
            </a:pP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5"/>
          <p:cNvSpPr txBox="1">
            <a:spLocks noGrp="1"/>
          </p:cNvSpPr>
          <p:nvPr>
            <p:ph type="subTitle" idx="4294967295"/>
          </p:nvPr>
        </p:nvSpPr>
        <p:spPr>
          <a:xfrm>
            <a:off x="685800" y="505225"/>
            <a:ext cx="7884600" cy="381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3600" b="1" dirty="0" smtClean="0">
                <a:solidFill>
                  <a:srgbClr val="FFFFFF"/>
                </a:solidFill>
                <a:latin typeface="Calibri" pitchFamily="34" charset="0"/>
              </a:rPr>
              <a:t>Asignación de la Unidad 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s-MX" sz="3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Leer el capítulo «E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l </a:t>
            </a:r>
            <a:r>
              <a:rPr lang="es-MX" sz="2400" dirty="0">
                <a:solidFill>
                  <a:schemeClr val="bg1"/>
                </a:solidFill>
                <a:latin typeface="Calibri" pitchFamily="34" charset="0"/>
              </a:rPr>
              <a:t>significado de la 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gracia» (p.7-30</a:t>
            </a:r>
            <a:r>
              <a:rPr lang="es-MX" sz="2400" dirty="0">
                <a:solidFill>
                  <a:schemeClr val="bg1"/>
                </a:solidFill>
                <a:latin typeface="Calibri" pitchFamily="34" charset="0"/>
              </a:rPr>
              <a:t>) 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/>
            </a:r>
            <a:b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</a:b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en </a:t>
            </a:r>
            <a:r>
              <a:rPr lang="es-MX" sz="2400" dirty="0">
                <a:solidFill>
                  <a:schemeClr val="bg1"/>
                </a:solidFill>
                <a:latin typeface="Calibri" pitchFamily="34" charset="0"/>
              </a:rPr>
              <a:t>el libro “La Gracia de Dios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” de Charles </a:t>
            </a:r>
            <a:r>
              <a:rPr lang="es-MX" sz="2400" dirty="0" err="1" smtClean="0">
                <a:solidFill>
                  <a:schemeClr val="bg1"/>
                </a:solidFill>
                <a:latin typeface="Calibri" pitchFamily="34" charset="0"/>
              </a:rPr>
              <a:t>Ryrie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s-MX" sz="2400" dirty="0">
                <a:solidFill>
                  <a:schemeClr val="bg1"/>
                </a:solidFill>
                <a:latin typeface="Calibri" pitchFamily="34" charset="0"/>
              </a:rPr>
              <a:t>(23 páginas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)</a:t>
            </a: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endParaRPr lang="es-MX" sz="2400" dirty="0">
              <a:solidFill>
                <a:schemeClr val="bg1"/>
              </a:solidFill>
              <a:latin typeface="Calibri" pitchFamily="34" charset="0"/>
            </a:endParaRP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Prepararse con sus apuntes para el examen de unidad I</a:t>
            </a:r>
            <a:endParaRPr sz="24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05" name="Google Shape;405;p3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6"/>
          <p:cNvSpPr txBox="1">
            <a:spLocks noGrp="1"/>
          </p:cNvSpPr>
          <p:nvPr>
            <p:ph type="ctrTitle"/>
          </p:nvPr>
        </p:nvSpPr>
        <p:spPr>
          <a:xfrm>
            <a:off x="3718064" y="2204038"/>
            <a:ext cx="5030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La Autenticidad</a:t>
            </a:r>
            <a:br>
              <a:rPr lang="en" dirty="0" smtClean="0">
                <a:latin typeface="Calibri" pitchFamily="34" charset="0"/>
              </a:rPr>
            </a:br>
            <a:r>
              <a:rPr lang="en" dirty="0" smtClean="0">
                <a:latin typeface="Calibri" pitchFamily="34" charset="0"/>
              </a:rPr>
              <a:t>del Evangelismo: </a:t>
            </a:r>
            <a:br>
              <a:rPr lang="en" dirty="0" smtClean="0">
                <a:latin typeface="Calibri" pitchFamily="34" charset="0"/>
              </a:rPr>
            </a:br>
            <a:r>
              <a:rPr lang="en" dirty="0" smtClean="0">
                <a:latin typeface="Calibri" pitchFamily="34" charset="0"/>
              </a:rPr>
              <a:t>la Salvación</a:t>
            </a:r>
            <a:endParaRPr dirty="0">
              <a:latin typeface="Calibri" pitchFamily="34" charset="0"/>
            </a:endParaRPr>
          </a:p>
        </p:txBody>
      </p:sp>
      <p:sp>
        <p:nvSpPr>
          <p:cNvPr id="143" name="Google Shape;143;p16"/>
          <p:cNvSpPr txBox="1">
            <a:spLocks noGrp="1"/>
          </p:cNvSpPr>
          <p:nvPr>
            <p:ph type="subTitle" idx="1"/>
          </p:nvPr>
        </p:nvSpPr>
        <p:spPr>
          <a:xfrm>
            <a:off x="3738708" y="3371126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Unidad I: Introducción al Evangelismo</a:t>
            </a:r>
            <a:endParaRPr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44" name="Google Shape;144;p16"/>
          <p:cNvSpPr txBox="1"/>
          <p:nvPr/>
        </p:nvSpPr>
        <p:spPr>
          <a:xfrm>
            <a:off x="0" y="841282"/>
            <a:ext cx="3471300" cy="38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0" dirty="0" smtClean="0">
                <a:solidFill>
                  <a:schemeClr val="accent2"/>
                </a:solidFill>
                <a:latin typeface="Calibri" pitchFamily="34" charset="0"/>
                <a:ea typeface="Roboto Slab"/>
                <a:cs typeface="Roboto Slab"/>
                <a:sym typeface="Roboto Slab"/>
              </a:rPr>
              <a:t>3</a:t>
            </a:r>
            <a:endParaRPr sz="20000" dirty="0">
              <a:solidFill>
                <a:schemeClr val="accent2"/>
              </a:solidFill>
              <a:latin typeface="Calibri" pitchFamily="34" charset="0"/>
              <a:ea typeface="Roboto Slab"/>
              <a:cs typeface="Roboto Slab"/>
              <a:sym typeface="Roboto Slab"/>
            </a:endParaRPr>
          </a:p>
        </p:txBody>
      </p:sp>
      <p:sp>
        <p:nvSpPr>
          <p:cNvPr id="145" name="Google Shape;145;p1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6" name="Google Shape;105;p13"/>
          <p:cNvSpPr txBox="1">
            <a:spLocks/>
          </p:cNvSpPr>
          <p:nvPr/>
        </p:nvSpPr>
        <p:spPr>
          <a:xfrm>
            <a:off x="685800" y="259822"/>
            <a:ext cx="2374032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s-MX" dirty="0" smtClean="0">
                <a:solidFill>
                  <a:schemeClr val="bg1"/>
                </a:solidFill>
                <a:latin typeface="Calibri" pitchFamily="34" charset="0"/>
              </a:rPr>
              <a:t>Sesión</a:t>
            </a:r>
            <a:endParaRPr lang="es-MX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7"/>
          <p:cNvSpPr txBox="1">
            <a:spLocks noGrp="1"/>
          </p:cNvSpPr>
          <p:nvPr>
            <p:ph type="body" idx="1"/>
          </p:nvPr>
        </p:nvSpPr>
        <p:spPr>
          <a:xfrm>
            <a:off x="539552" y="2211710"/>
            <a:ext cx="8495928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buNone/>
            </a:pPr>
            <a:r>
              <a:rPr lang="es-MX" sz="2400" dirty="0">
                <a:latin typeface="Calibri" pitchFamily="34" charset="0"/>
              </a:rPr>
              <a:t>P</a:t>
            </a:r>
            <a:r>
              <a:rPr lang="es-MX" sz="2400" dirty="0" smtClean="0">
                <a:latin typeface="Calibri" pitchFamily="34" charset="0"/>
              </a:rPr>
              <a:t>orque </a:t>
            </a:r>
            <a:r>
              <a:rPr lang="es-MX" sz="2400" dirty="0">
                <a:latin typeface="Calibri" pitchFamily="34" charset="0"/>
              </a:rPr>
              <a:t>todo aquel que invocare el nombre del </a:t>
            </a:r>
            <a:r>
              <a:rPr lang="es-MX" sz="2400" dirty="0" smtClean="0">
                <a:latin typeface="Calibri" pitchFamily="34" charset="0"/>
              </a:rPr>
              <a:t>Señor, será </a:t>
            </a:r>
            <a:r>
              <a:rPr lang="es-MX" sz="2400" dirty="0">
                <a:latin typeface="Calibri" pitchFamily="34" charset="0"/>
              </a:rPr>
              <a:t>salvo</a:t>
            </a:r>
            <a:r>
              <a:rPr lang="es-MX" sz="2400" dirty="0" smtClean="0">
                <a:latin typeface="Calibri" pitchFamily="34" charset="0"/>
              </a:rPr>
              <a:t>.</a:t>
            </a:r>
            <a:br>
              <a:rPr lang="es-MX" sz="2400" dirty="0" smtClean="0">
                <a:latin typeface="Calibri" pitchFamily="34" charset="0"/>
              </a:rPr>
            </a:br>
            <a:r>
              <a:rPr lang="es-MX" sz="2400" dirty="0" smtClean="0">
                <a:latin typeface="Calibri" pitchFamily="34" charset="0"/>
              </a:rPr>
              <a:t>¿</a:t>
            </a:r>
            <a:r>
              <a:rPr lang="es-MX" sz="2400" dirty="0">
                <a:latin typeface="Calibri" pitchFamily="34" charset="0"/>
              </a:rPr>
              <a:t>Cómo, pues, invocarán a aquel en el cual no han creído? ¿Y cómo creerán en aquel de quien no han oído? ¿Y cómo oirán sin haber quien les predique</a:t>
            </a:r>
            <a:r>
              <a:rPr lang="es-MX" sz="2400" dirty="0" smtClean="0">
                <a:latin typeface="Calibri" pitchFamily="34" charset="0"/>
              </a:rPr>
              <a:t>? ¿</a:t>
            </a:r>
            <a:r>
              <a:rPr lang="es-MX" sz="2400" dirty="0">
                <a:latin typeface="Calibri" pitchFamily="34" charset="0"/>
              </a:rPr>
              <a:t>Y cómo predicarán si no fueren enviados? Como está escrito: </a:t>
            </a:r>
            <a:r>
              <a:rPr lang="es-MX" sz="2400" dirty="0" smtClean="0">
                <a:latin typeface="Calibri" pitchFamily="34" charset="0"/>
              </a:rPr>
              <a:t>!</a:t>
            </a:r>
            <a:r>
              <a:rPr lang="es-MX" sz="2400" dirty="0">
                <a:latin typeface="Calibri" pitchFamily="34" charset="0"/>
              </a:rPr>
              <a:t>Cuán hermosos son los pies de los que anuncian la paz, de los que anuncian buenas nuevas!</a:t>
            </a:r>
            <a:endParaRPr sz="2400" dirty="0">
              <a:latin typeface="Calibri" pitchFamily="34" charset="0"/>
            </a:endParaRPr>
          </a:p>
        </p:txBody>
      </p:sp>
      <p:sp>
        <p:nvSpPr>
          <p:cNvPr id="151" name="Google Shape;151;p1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5" name="Google Shape;135;p15"/>
          <p:cNvSpPr txBox="1">
            <a:spLocks/>
          </p:cNvSpPr>
          <p:nvPr/>
        </p:nvSpPr>
        <p:spPr>
          <a:xfrm>
            <a:off x="4427984" y="4032448"/>
            <a:ext cx="4716016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000" dirty="0" err="1" smtClean="0">
                <a:solidFill>
                  <a:schemeClr val="bg1"/>
                </a:solidFill>
                <a:latin typeface="Calibri" pitchFamily="34" charset="0"/>
              </a:rPr>
              <a:t>Romanos</a:t>
            </a:r>
            <a:r>
              <a:rPr lang="en-US" sz="1000" dirty="0" smtClean="0">
                <a:solidFill>
                  <a:schemeClr val="bg1"/>
                </a:solidFill>
                <a:latin typeface="Calibri" pitchFamily="34" charset="0"/>
              </a:rPr>
              <a:t> 10:13-15</a:t>
            </a: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20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0"/>
          <p:cNvSpPr txBox="1">
            <a:spLocks noGrp="1"/>
          </p:cNvSpPr>
          <p:nvPr>
            <p:ph type="body" idx="1"/>
          </p:nvPr>
        </p:nvSpPr>
        <p:spPr>
          <a:xfrm>
            <a:off x="827584" y="1767275"/>
            <a:ext cx="36603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 smtClean="0">
                <a:latin typeface="Calibri" pitchFamily="34" charset="0"/>
              </a:rPr>
              <a:t>Buenas Noticias</a:t>
            </a:r>
            <a:endParaRPr b="1" dirty="0">
              <a:latin typeface="Calibri" pitchFamily="34" charset="0"/>
            </a:endParaRPr>
          </a:p>
          <a:p>
            <a:pPr marL="0" lvl="0" indent="0">
              <a:buNone/>
            </a:pPr>
            <a:r>
              <a:rPr lang="es-MX" dirty="0" smtClean="0">
                <a:latin typeface="Calibri" pitchFamily="34" charset="0"/>
              </a:rPr>
              <a:t>¡Cuán </a:t>
            </a:r>
            <a:r>
              <a:rPr lang="es-MX" dirty="0">
                <a:latin typeface="Calibri" pitchFamily="34" charset="0"/>
              </a:rPr>
              <a:t>hermosos son sobre los montes los pies del que trae alegres </a:t>
            </a:r>
            <a:r>
              <a:rPr lang="es-MX" dirty="0" smtClean="0">
                <a:latin typeface="Calibri" pitchFamily="34" charset="0"/>
              </a:rPr>
              <a:t>nuevas! </a:t>
            </a:r>
            <a:r>
              <a:rPr lang="es-MX" dirty="0">
                <a:latin typeface="Calibri" pitchFamily="34" charset="0"/>
              </a:rPr>
              <a:t>del que anuncia la paz, del que trae nuevas del bien, del que publica salvación, del que dice a Sion: ¡</a:t>
            </a:r>
            <a:r>
              <a:rPr lang="es-MX" dirty="0" smtClean="0">
                <a:latin typeface="Calibri" pitchFamily="34" charset="0"/>
              </a:rPr>
              <a:t>Tu </a:t>
            </a:r>
            <a:r>
              <a:rPr lang="es-MX" dirty="0">
                <a:latin typeface="Calibri" pitchFamily="34" charset="0"/>
              </a:rPr>
              <a:t>Dios reina! </a:t>
            </a:r>
            <a:endParaRPr lang="es-MX" dirty="0" smtClean="0">
              <a:latin typeface="Calibri" pitchFamily="34" charset="0"/>
            </a:endParaRPr>
          </a:p>
          <a:p>
            <a:pPr marL="0" lvl="0" indent="0">
              <a:buNone/>
            </a:pPr>
            <a:r>
              <a:rPr lang="es-MX" dirty="0">
                <a:latin typeface="Calibri" pitchFamily="34" charset="0"/>
              </a:rPr>
              <a:t>	</a:t>
            </a:r>
            <a:r>
              <a:rPr lang="es-MX" dirty="0" smtClean="0">
                <a:latin typeface="Calibri" pitchFamily="34" charset="0"/>
              </a:rPr>
              <a:t>	           </a:t>
            </a:r>
            <a:r>
              <a:rPr lang="es-MX" dirty="0" err="1" smtClean="0">
                <a:latin typeface="Calibri" pitchFamily="34" charset="0"/>
              </a:rPr>
              <a:t>Is</a:t>
            </a:r>
            <a:r>
              <a:rPr lang="es-MX" dirty="0" smtClean="0">
                <a:latin typeface="Calibri" pitchFamily="34" charset="0"/>
              </a:rPr>
              <a:t>. 42:7</a:t>
            </a:r>
            <a:endParaRPr dirty="0"/>
          </a:p>
        </p:txBody>
      </p:sp>
      <p:sp>
        <p:nvSpPr>
          <p:cNvPr id="189" name="Google Shape;189;p20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El Evangelio</a:t>
            </a:r>
            <a:endParaRPr dirty="0">
              <a:latin typeface="Calibri" pitchFamily="34" charset="0"/>
            </a:endParaRPr>
          </a:p>
        </p:txBody>
      </p:sp>
      <p:sp>
        <p:nvSpPr>
          <p:cNvPr id="190" name="Google Shape;190;p20"/>
          <p:cNvSpPr txBox="1">
            <a:spLocks noGrp="1"/>
          </p:cNvSpPr>
          <p:nvPr>
            <p:ph type="body" idx="2"/>
          </p:nvPr>
        </p:nvSpPr>
        <p:spPr>
          <a:xfrm>
            <a:off x="5026623" y="1767275"/>
            <a:ext cx="36603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b="1" dirty="0" smtClean="0">
                <a:latin typeface="Calibri" pitchFamily="34" charset="0"/>
              </a:rPr>
              <a:t>Buenas Noticias</a:t>
            </a:r>
            <a:endParaRPr b="1" dirty="0">
              <a:latin typeface="Calibri" pitchFamily="34" charset="0"/>
            </a:endParaRPr>
          </a:p>
          <a:p>
            <a:pPr marL="0" lvl="0" indent="0">
              <a:buNone/>
            </a:pPr>
            <a:r>
              <a:rPr lang="es-MX" dirty="0">
                <a:latin typeface="Calibri" pitchFamily="34" charset="0"/>
              </a:rPr>
              <a:t>Porque todo aquel que invocare el nombre del Señor, será </a:t>
            </a:r>
            <a:r>
              <a:rPr lang="es-MX" dirty="0" smtClean="0">
                <a:latin typeface="Calibri" pitchFamily="34" charset="0"/>
              </a:rPr>
              <a:t>salvo...</a:t>
            </a:r>
            <a:r>
              <a:rPr lang="es-MX" dirty="0">
                <a:latin typeface="Calibri" pitchFamily="34" charset="0"/>
              </a:rPr>
              <a:t/>
            </a:r>
            <a:br>
              <a:rPr lang="es-MX" dirty="0">
                <a:latin typeface="Calibri" pitchFamily="34" charset="0"/>
              </a:rPr>
            </a:br>
            <a:r>
              <a:rPr lang="es-MX" dirty="0" smtClean="0">
                <a:latin typeface="Calibri" pitchFamily="34" charset="0"/>
              </a:rPr>
              <a:t>Como </a:t>
            </a:r>
            <a:r>
              <a:rPr lang="es-MX" dirty="0">
                <a:latin typeface="Calibri" pitchFamily="34" charset="0"/>
              </a:rPr>
              <a:t>está escrito: !Cuán hermosos son los pies de los que anuncian la paz, de los que anuncian buenas nuevas</a:t>
            </a:r>
            <a:r>
              <a:rPr lang="es-MX" dirty="0" smtClean="0">
                <a:latin typeface="Calibri" pitchFamily="34" charset="0"/>
              </a:rPr>
              <a:t>!</a:t>
            </a:r>
          </a:p>
          <a:p>
            <a:pPr marL="0" lvl="0" indent="0">
              <a:buNone/>
            </a:pPr>
            <a:endParaRPr lang="es-MX" dirty="0">
              <a:latin typeface="Calibri" pitchFamily="34" charset="0"/>
            </a:endParaRPr>
          </a:p>
          <a:p>
            <a:pPr marL="0" lvl="0" indent="0">
              <a:buNone/>
            </a:pPr>
            <a:r>
              <a:rPr lang="es-MX" dirty="0" smtClean="0">
                <a:latin typeface="Calibri" pitchFamily="34" charset="0"/>
              </a:rPr>
              <a:t>	                 </a:t>
            </a:r>
            <a:r>
              <a:rPr lang="es-MX" dirty="0" err="1" smtClean="0">
                <a:latin typeface="Calibri" pitchFamily="34" charset="0"/>
              </a:rPr>
              <a:t>Rom</a:t>
            </a:r>
            <a:r>
              <a:rPr lang="es-MX" dirty="0" smtClean="0">
                <a:latin typeface="Calibri" pitchFamily="34" charset="0"/>
              </a:rPr>
              <a:t>. 10:13,15 </a:t>
            </a:r>
            <a:endParaRPr lang="es-MX" dirty="0">
              <a:latin typeface="Calibri" pitchFamily="34" charset="0"/>
            </a:endParaRPr>
          </a:p>
        </p:txBody>
      </p:sp>
      <p:grpSp>
        <p:nvGrpSpPr>
          <p:cNvPr id="191" name="Google Shape;191;p20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192" name="Google Shape;192;p20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0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0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0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0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0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8" name="Google Shape;198;p20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13" name="Google Shape;135;p15"/>
          <p:cNvSpPr txBox="1">
            <a:spLocks/>
          </p:cNvSpPr>
          <p:nvPr/>
        </p:nvSpPr>
        <p:spPr>
          <a:xfrm>
            <a:off x="5652120" y="72008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66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4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 dirty="0" smtClean="0">
                <a:latin typeface="Calibri" pitchFamily="34" charset="0"/>
              </a:rPr>
              <a:t>Buenas Nuevas</a:t>
            </a:r>
            <a:endParaRPr b="0" dirty="0">
              <a:latin typeface="Calibri" pitchFamily="34" charset="0"/>
            </a:endParaRPr>
          </a:p>
        </p:txBody>
      </p:sp>
      <p:sp>
        <p:nvSpPr>
          <p:cNvPr id="247" name="Google Shape;247;p24"/>
          <p:cNvSpPr/>
          <p:nvPr/>
        </p:nvSpPr>
        <p:spPr>
          <a:xfrm>
            <a:off x="1222225" y="2118500"/>
            <a:ext cx="2541300" cy="2541300"/>
          </a:xfrm>
          <a:prstGeom prst="ellipse">
            <a:avLst/>
          </a:prstGeom>
          <a:noFill/>
          <a:ln w="762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chemeClr val="accent5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Consolación</a:t>
            </a:r>
            <a:endParaRPr b="1" dirty="0">
              <a:solidFill>
                <a:schemeClr val="accent5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248" name="Google Shape;248;p24"/>
          <p:cNvSpPr/>
          <p:nvPr/>
        </p:nvSpPr>
        <p:spPr>
          <a:xfrm>
            <a:off x="5564054" y="2118500"/>
            <a:ext cx="2541300" cy="2541300"/>
          </a:xfrm>
          <a:prstGeom prst="ellipse">
            <a:avLst/>
          </a:prstGeom>
          <a:noFill/>
          <a:ln w="762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chemeClr val="accent2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Reino de Dios</a:t>
            </a:r>
            <a:endParaRPr b="1" dirty="0">
              <a:solidFill>
                <a:schemeClr val="accent2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grpSp>
        <p:nvGrpSpPr>
          <p:cNvPr id="249" name="Google Shape;249;p24"/>
          <p:cNvGrpSpPr/>
          <p:nvPr/>
        </p:nvGrpSpPr>
        <p:grpSpPr>
          <a:xfrm>
            <a:off x="377059" y="931160"/>
            <a:ext cx="313910" cy="227820"/>
            <a:chOff x="3932350" y="3714775"/>
            <a:chExt cx="439650" cy="319075"/>
          </a:xfrm>
        </p:grpSpPr>
        <p:sp>
          <p:nvSpPr>
            <p:cNvPr id="250" name="Google Shape;250;p24"/>
            <p:cNvSpPr/>
            <p:nvPr/>
          </p:nvSpPr>
          <p:spPr>
            <a:xfrm>
              <a:off x="3932350" y="3714775"/>
              <a:ext cx="439650" cy="319075"/>
            </a:xfrm>
            <a:custGeom>
              <a:avLst/>
              <a:gdLst/>
              <a:ahLst/>
              <a:cxnLst/>
              <a:rect l="l" t="t" r="r" b="b"/>
              <a:pathLst>
                <a:path w="17586" h="12763" fill="none" extrusionOk="0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3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4"/>
            <p:cNvSpPr/>
            <p:nvPr/>
          </p:nvSpPr>
          <p:spPr>
            <a:xfrm>
              <a:off x="3970100" y="3862750"/>
              <a:ext cx="77350" cy="132750"/>
            </a:xfrm>
            <a:custGeom>
              <a:avLst/>
              <a:gdLst/>
              <a:ahLst/>
              <a:cxnLst/>
              <a:rect l="l" t="t" r="r" b="b"/>
              <a:pathLst>
                <a:path w="3094" h="5310" fill="none" extrusionOk="0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4"/>
            <p:cNvSpPr/>
            <p:nvPr/>
          </p:nvSpPr>
          <p:spPr>
            <a:xfrm>
              <a:off x="4278800" y="3862750"/>
              <a:ext cx="77350" cy="132750"/>
            </a:xfrm>
            <a:custGeom>
              <a:avLst/>
              <a:gdLst/>
              <a:ahLst/>
              <a:cxnLst/>
              <a:rect l="l" t="t" r="r" b="b"/>
              <a:pathLst>
                <a:path w="3094" h="5310" fill="none" extrusionOk="0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4"/>
            <p:cNvSpPr/>
            <p:nvPr/>
          </p:nvSpPr>
          <p:spPr>
            <a:xfrm>
              <a:off x="4073000" y="3716600"/>
              <a:ext cx="77350" cy="278900"/>
            </a:xfrm>
            <a:custGeom>
              <a:avLst/>
              <a:gdLst/>
              <a:ahLst/>
              <a:cxnLst/>
              <a:rect l="l" t="t" r="r" b="b"/>
              <a:pathLst>
                <a:path w="3094" h="11156" fill="none" extrusionOk="0">
                  <a:moveTo>
                    <a:pt x="3094" y="11155"/>
                  </a:moveTo>
                  <a:lnTo>
                    <a:pt x="3094" y="488"/>
                  </a:lnTo>
                  <a:lnTo>
                    <a:pt x="3094" y="488"/>
                  </a:lnTo>
                  <a:lnTo>
                    <a:pt x="3094" y="391"/>
                  </a:lnTo>
                  <a:lnTo>
                    <a:pt x="3070" y="293"/>
                  </a:lnTo>
                  <a:lnTo>
                    <a:pt x="3021" y="220"/>
                  </a:lnTo>
                  <a:lnTo>
                    <a:pt x="2948" y="147"/>
                  </a:lnTo>
                  <a:lnTo>
                    <a:pt x="2899" y="98"/>
                  </a:lnTo>
                  <a:lnTo>
                    <a:pt x="2802" y="50"/>
                  </a:lnTo>
                  <a:lnTo>
                    <a:pt x="2704" y="25"/>
                  </a:lnTo>
                  <a:lnTo>
                    <a:pt x="260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1" y="25"/>
                  </a:lnTo>
                  <a:lnTo>
                    <a:pt x="293" y="50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11155"/>
                  </a:lnTo>
                  <a:lnTo>
                    <a:pt x="3094" y="11155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4"/>
            <p:cNvSpPr/>
            <p:nvPr/>
          </p:nvSpPr>
          <p:spPr>
            <a:xfrm>
              <a:off x="4175900" y="3787250"/>
              <a:ext cx="77350" cy="208250"/>
            </a:xfrm>
            <a:custGeom>
              <a:avLst/>
              <a:gdLst/>
              <a:ahLst/>
              <a:cxnLst/>
              <a:rect l="l" t="t" r="r" b="b"/>
              <a:pathLst>
                <a:path w="3094" h="8330" fill="none" extrusionOk="0">
                  <a:moveTo>
                    <a:pt x="3094" y="832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8329"/>
                  </a:lnTo>
                  <a:lnTo>
                    <a:pt x="3094" y="8329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255;p24"/>
          <p:cNvSpPr/>
          <p:nvPr/>
        </p:nvSpPr>
        <p:spPr>
          <a:xfrm>
            <a:off x="3393139" y="2118500"/>
            <a:ext cx="2541300" cy="2541300"/>
          </a:xfrm>
          <a:prstGeom prst="ellipse">
            <a:avLst/>
          </a:prstGeom>
          <a:solidFill>
            <a:srgbClr val="0E3142">
              <a:alpha val="203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rgbClr val="114454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Jesucristo</a:t>
            </a:r>
            <a:endParaRPr b="1" dirty="0">
              <a:solidFill>
                <a:srgbClr val="114454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256" name="Google Shape;256;p24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13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37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8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975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El Evangelio:  1° Corintios 15:3-4</a:t>
            </a:r>
            <a:endParaRPr dirty="0">
              <a:latin typeface="Calibri" pitchFamily="34" charset="0"/>
            </a:endParaRPr>
          </a:p>
        </p:txBody>
      </p:sp>
      <p:sp>
        <p:nvSpPr>
          <p:cNvPr id="157" name="Google Shape;157;p18"/>
          <p:cNvSpPr txBox="1">
            <a:spLocks noGrp="1"/>
          </p:cNvSpPr>
          <p:nvPr>
            <p:ph type="body" idx="1"/>
          </p:nvPr>
        </p:nvSpPr>
        <p:spPr>
          <a:xfrm>
            <a:off x="700080" y="1789314"/>
            <a:ext cx="8192399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spcBef>
                <a:spcPts val="600"/>
              </a:spcBef>
              <a:spcAft>
                <a:spcPts val="0"/>
              </a:spcAft>
              <a:buSzPts val="2800"/>
              <a:buChar char="▪"/>
            </a:pPr>
            <a:r>
              <a:rPr lang="es-MX" dirty="0" smtClean="0">
                <a:latin typeface="Calibri" pitchFamily="34" charset="0"/>
              </a:rPr>
              <a:t>Cristo murió por nuestros pecado</a:t>
            </a:r>
          </a:p>
          <a:p>
            <a:pPr marL="457200" lvl="0" indent="-406400" algn="l" rtl="0">
              <a:spcBef>
                <a:spcPts val="600"/>
              </a:spcBef>
              <a:spcAft>
                <a:spcPts val="0"/>
              </a:spcAft>
              <a:buSzPts val="2800"/>
              <a:buChar char="▪"/>
            </a:pPr>
            <a:r>
              <a:rPr lang="es-MX" dirty="0" smtClean="0">
                <a:latin typeface="Calibri" pitchFamily="34" charset="0"/>
              </a:rPr>
              <a:t>Cristo fue sepultado</a:t>
            </a:r>
          </a:p>
          <a:p>
            <a:pPr marL="457200" lvl="0" indent="-406400" algn="l" rtl="0">
              <a:spcBef>
                <a:spcPts val="600"/>
              </a:spcBef>
              <a:spcAft>
                <a:spcPts val="0"/>
              </a:spcAft>
              <a:buSzPts val="2800"/>
              <a:buChar char="▪"/>
            </a:pPr>
            <a:r>
              <a:rPr lang="es-MX" dirty="0" smtClean="0">
                <a:latin typeface="Calibri" pitchFamily="34" charset="0"/>
              </a:rPr>
              <a:t>Cristo resucitó al tercer día</a:t>
            </a:r>
            <a:endParaRPr lang="en" dirty="0" smtClean="0">
              <a:latin typeface="Calibri" pitchFamily="34" charset="0"/>
            </a:endParaRPr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▪"/>
            </a:pPr>
            <a:endParaRPr dirty="0">
              <a:latin typeface="Calibri" pitchFamily="34" charset="0"/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¡Cristo perdonó nuestro pecado, nos ha salvado y nos ha dado promesa de resurección!</a:t>
            </a:r>
            <a:endParaRPr dirty="0">
              <a:latin typeface="Calibri" pitchFamily="34" charset="0"/>
            </a:endParaRPr>
          </a:p>
        </p:txBody>
      </p:sp>
      <p:grpSp>
        <p:nvGrpSpPr>
          <p:cNvPr id="158" name="Google Shape;158;p18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159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5" name="Google Shape;165;p1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02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9"/>
          <p:cNvSpPr txBox="1">
            <a:spLocks noGrp="1"/>
          </p:cNvSpPr>
          <p:nvPr>
            <p:ph type="ctrTitle" idx="4294967295"/>
          </p:nvPr>
        </p:nvSpPr>
        <p:spPr>
          <a:xfrm>
            <a:off x="685800" y="1179940"/>
            <a:ext cx="41532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 smtClean="0">
                <a:solidFill>
                  <a:schemeClr val="accent6"/>
                </a:solidFill>
                <a:latin typeface="Calibri" pitchFamily="34" charset="0"/>
              </a:rPr>
              <a:t>El concepto de Salvación</a:t>
            </a:r>
            <a:endParaRPr sz="6000" dirty="0">
              <a:solidFill>
                <a:schemeClr val="accent6"/>
              </a:solidFill>
              <a:latin typeface="Calibri" pitchFamily="34" charset="0"/>
            </a:endParaRPr>
          </a:p>
        </p:txBody>
      </p:sp>
      <p:sp>
        <p:nvSpPr>
          <p:cNvPr id="171" name="Google Shape;171;p19"/>
          <p:cNvSpPr txBox="1">
            <a:spLocks noGrp="1"/>
          </p:cNvSpPr>
          <p:nvPr>
            <p:ph type="subTitle" idx="4294967295"/>
          </p:nvPr>
        </p:nvSpPr>
        <p:spPr>
          <a:xfrm>
            <a:off x="685800" y="2724190"/>
            <a:ext cx="4153200" cy="150374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en" sz="2400" dirty="0" smtClean="0">
                <a:latin typeface="Calibri" pitchFamily="34" charset="0"/>
              </a:rPr>
              <a:t>Pasar por alto</a:t>
            </a:r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en" sz="2400" dirty="0" smtClean="0">
                <a:latin typeface="Calibri" pitchFamily="34" charset="0"/>
              </a:rPr>
              <a:t>Redimir </a:t>
            </a:r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en" sz="2400" dirty="0" smtClean="0">
                <a:latin typeface="Calibri" pitchFamily="34" charset="0"/>
              </a:rPr>
              <a:t>Perdonar </a:t>
            </a:r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en" sz="2400" dirty="0" smtClean="0">
                <a:latin typeface="Calibri" pitchFamily="34" charset="0"/>
              </a:rPr>
              <a:t>Liberar </a:t>
            </a:r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es-MX" sz="2400" dirty="0" smtClean="0">
                <a:latin typeface="Calibri" pitchFamily="34" charset="0"/>
              </a:rPr>
              <a:t>Pagar</a:t>
            </a:r>
            <a:r>
              <a:rPr lang="en" sz="2400" dirty="0" smtClean="0">
                <a:latin typeface="Calibri" pitchFamily="34" charset="0"/>
              </a:rPr>
              <a:t> las consecuencias</a:t>
            </a:r>
            <a:endParaRPr sz="2400" dirty="0">
              <a:latin typeface="Calibri" pitchFamily="34" charset="0"/>
            </a:endParaRPr>
          </a:p>
        </p:txBody>
      </p:sp>
      <p:sp>
        <p:nvSpPr>
          <p:cNvPr id="183" name="Google Shape;183;p19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50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5" name="AutoShape 2" descr="Icono De Cruz, Religión Ilustración Diseño Ilustración del Vector -  Ilustración de voluntad, medio: 168585131"/>
          <p:cNvSpPr>
            <a:spLocks noChangeAspect="1" noChangeArrowheads="1"/>
          </p:cNvSpPr>
          <p:nvPr/>
        </p:nvSpPr>
        <p:spPr bwMode="auto">
          <a:xfrm>
            <a:off x="155575" y="-982663"/>
            <a:ext cx="2057400" cy="205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79" y="555526"/>
            <a:ext cx="3168353" cy="416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910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2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289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La autenticidad del evangelio</a:t>
            </a:r>
            <a:endParaRPr dirty="0"/>
          </a:p>
        </p:txBody>
      </p:sp>
      <p:sp>
        <p:nvSpPr>
          <p:cNvPr id="220" name="Google Shape;220;p22"/>
          <p:cNvSpPr txBox="1">
            <a:spLocks noGrp="1"/>
          </p:cNvSpPr>
          <p:nvPr>
            <p:ph type="body" idx="1"/>
          </p:nvPr>
        </p:nvSpPr>
        <p:spPr>
          <a:xfrm>
            <a:off x="4572000" y="919202"/>
            <a:ext cx="4608512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 dirty="0" smtClean="0">
                <a:latin typeface="Calibri" pitchFamily="34" charset="0"/>
              </a:rPr>
              <a:t>¿Quién puede evangelizar?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s-MX" sz="2400" dirty="0" smtClean="0">
                <a:latin typeface="Calibri" pitchFamily="34" charset="0"/>
              </a:rPr>
              <a:t>Los</a:t>
            </a:r>
            <a:r>
              <a:rPr lang="en" sz="2400" dirty="0" smtClean="0">
                <a:latin typeface="Calibri" pitchFamily="34" charset="0"/>
              </a:rPr>
              <a:t> que se han arrepentido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" sz="2400" dirty="0" smtClean="0">
                <a:latin typeface="Calibri" pitchFamily="34" charset="0"/>
              </a:rPr>
              <a:t>Los que han creído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" sz="2400" dirty="0" smtClean="0">
                <a:latin typeface="Calibri" pitchFamily="34" charset="0"/>
              </a:rPr>
              <a:t>Los que han aceptado el evangelio</a:t>
            </a:r>
          </a:p>
          <a:p>
            <a:pPr marL="800100" lvl="1" indent="-342900">
              <a:buFont typeface="Arial" pitchFamily="34" charset="0"/>
              <a:buChar char="•"/>
            </a:pPr>
            <a:endParaRPr lang="en" sz="2400" dirty="0">
              <a:latin typeface="Calibri" pitchFamily="34" charset="0"/>
            </a:endParaRPr>
          </a:p>
          <a:p>
            <a:pPr marL="0" indent="0">
              <a:buNone/>
            </a:pPr>
            <a:r>
              <a:rPr lang="en" sz="2400" dirty="0" smtClean="0">
                <a:latin typeface="Calibri" pitchFamily="34" charset="0"/>
              </a:rPr>
              <a:t>¿Cómo evangelizar?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" sz="2400" dirty="0" smtClean="0">
                <a:latin typeface="Calibri" pitchFamily="34" charset="0"/>
              </a:rPr>
              <a:t>Alegres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" sz="2400" dirty="0" smtClean="0">
                <a:latin typeface="Calibri" pitchFamily="34" charset="0"/>
              </a:rPr>
              <a:t>Compartiendo la salvación</a:t>
            </a:r>
          </a:p>
        </p:txBody>
      </p:sp>
      <p:pic>
        <p:nvPicPr>
          <p:cNvPr id="221" name="Google Shape;221;p22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738" y="1491631"/>
            <a:ext cx="4331576" cy="36698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2" name="Google Shape;222;p22"/>
          <p:cNvGrpSpPr/>
          <p:nvPr/>
        </p:nvGrpSpPr>
        <p:grpSpPr>
          <a:xfrm>
            <a:off x="371633" y="913341"/>
            <a:ext cx="316516" cy="263466"/>
            <a:chOff x="1247825" y="322750"/>
            <a:chExt cx="443300" cy="369000"/>
          </a:xfrm>
        </p:grpSpPr>
        <p:sp>
          <p:nvSpPr>
            <p:cNvPr id="223" name="Google Shape;223;p22"/>
            <p:cNvSpPr/>
            <p:nvPr/>
          </p:nvSpPr>
          <p:spPr>
            <a:xfrm>
              <a:off x="1247825" y="322750"/>
              <a:ext cx="443300" cy="369000"/>
            </a:xfrm>
            <a:custGeom>
              <a:avLst/>
              <a:gdLst/>
              <a:ahLst/>
              <a:cxnLst/>
              <a:rect l="l" t="t" r="r" b="b"/>
              <a:pathLst>
                <a:path w="17732" h="14760" fill="none" extrusionOk="0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2"/>
            <p:cNvSpPr/>
            <p:nvPr/>
          </p:nvSpPr>
          <p:spPr>
            <a:xfrm>
              <a:off x="1398225" y="386675"/>
              <a:ext cx="142500" cy="25"/>
            </a:xfrm>
            <a:custGeom>
              <a:avLst/>
              <a:gdLst/>
              <a:ahLst/>
              <a:cxnLst/>
              <a:rect l="l" t="t" r="r" b="b"/>
              <a:pathLst>
                <a:path w="5700" h="1" fill="none" extrusionOk="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2"/>
            <p:cNvSpPr/>
            <p:nvPr/>
          </p:nvSpPr>
          <p:spPr>
            <a:xfrm>
              <a:off x="1370225" y="450000"/>
              <a:ext cx="198500" cy="197900"/>
            </a:xfrm>
            <a:custGeom>
              <a:avLst/>
              <a:gdLst/>
              <a:ahLst/>
              <a:cxnLst/>
              <a:rect l="l" t="t" r="r" b="b"/>
              <a:pathLst>
                <a:path w="7940" h="7916" fill="none" extrusionOk="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1403100" y="482875"/>
              <a:ext cx="132750" cy="132150"/>
            </a:xfrm>
            <a:custGeom>
              <a:avLst/>
              <a:gdLst/>
              <a:ahLst/>
              <a:cxnLst/>
              <a:rect l="l" t="t" r="r" b="b"/>
              <a:pathLst>
                <a:path w="5310" h="5286" fill="none" extrusionOk="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2"/>
            <p:cNvSpPr/>
            <p:nvPr/>
          </p:nvSpPr>
          <p:spPr>
            <a:xfrm>
              <a:off x="1588800" y="435400"/>
              <a:ext cx="66400" cy="43850"/>
            </a:xfrm>
            <a:custGeom>
              <a:avLst/>
              <a:gdLst/>
              <a:ahLst/>
              <a:cxnLst/>
              <a:rect l="l" t="t" r="r" b="b"/>
              <a:pathLst>
                <a:path w="2656" h="1754" fill="none" extrusionOk="0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8" name="Google Shape;228;p2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3" name="Google Shape;135;p15"/>
          <p:cNvSpPr txBox="1">
            <a:spLocks/>
          </p:cNvSpPr>
          <p:nvPr/>
        </p:nvSpPr>
        <p:spPr>
          <a:xfrm>
            <a:off x="4644008" y="5092030"/>
            <a:ext cx="4608512" cy="13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None/>
            </a:pP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Photo 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by </a:t>
            </a:r>
            <a:r>
              <a:rPr lang="en-US" sz="1000" dirty="0" err="1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Naassom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 </a:t>
            </a:r>
            <a:r>
              <a:rPr lang="en-US" sz="1000" dirty="0" err="1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Azevedo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 </a:t>
            </a:r>
            <a:r>
              <a:rPr lang="en-US" sz="1000" dirty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on </a:t>
            </a:r>
            <a:r>
              <a:rPr lang="en-US" sz="1000" dirty="0">
                <a:solidFill>
                  <a:schemeClr val="tx2">
                    <a:lumMod val="25000"/>
                  </a:schemeClr>
                </a:solidFill>
                <a:latin typeface="Calibri" pitchFamily="34" charset="0"/>
                <a:hlinkClick r:id="rId4"/>
              </a:rPr>
              <a:t>https://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  <a:hlinkClick r:id="rId4"/>
              </a:rPr>
              <a:t>unsplash.com/photos/AcWC8WuCQ_k</a:t>
            </a:r>
            <a:endParaRPr lang="en-US" sz="1000" dirty="0" smtClean="0">
              <a:solidFill>
                <a:schemeClr val="tx2">
                  <a:lumMod val="25000"/>
                </a:schemeClr>
              </a:solidFill>
              <a:latin typeface="Calibri" pitchFamily="34" charset="0"/>
            </a:endParaRPr>
          </a:p>
          <a:p>
            <a:pPr marL="0" indent="0"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3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6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Reflexione …</a:t>
            </a:r>
            <a:endParaRPr dirty="0">
              <a:latin typeface="Calibri" pitchFamily="34" charset="0"/>
            </a:endParaRPr>
          </a:p>
        </p:txBody>
      </p:sp>
      <p:sp>
        <p:nvSpPr>
          <p:cNvPr id="411" name="Google Shape;411;p36"/>
          <p:cNvSpPr txBox="1">
            <a:spLocks noGrp="1"/>
          </p:cNvSpPr>
          <p:nvPr>
            <p:ph type="body" idx="1"/>
          </p:nvPr>
        </p:nvSpPr>
        <p:spPr>
          <a:xfrm>
            <a:off x="430173" y="1923678"/>
            <a:ext cx="8462307" cy="293026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sz="2400" dirty="0" smtClean="0">
                <a:latin typeface="Calibri" pitchFamily="34" charset="0"/>
              </a:rPr>
              <a:t>¿Se siente usted preparado para compartir el evangelio?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s-MX" sz="2400" dirty="0">
              <a:latin typeface="Calibri" pitchFamily="34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sz="2400" dirty="0" smtClean="0">
                <a:latin typeface="Calibri" pitchFamily="34" charset="0"/>
              </a:rPr>
              <a:t>¿El cambio que usted ha experimentado gracias al evangelio lo ha llevado a compartirle a otros de Jesucristo y la salvación?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s-MX" sz="2400" dirty="0">
              <a:latin typeface="Calibri" pitchFamily="34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sz="2400" dirty="0" smtClean="0">
                <a:latin typeface="Calibri" pitchFamily="34" charset="0"/>
              </a:rPr>
              <a:t>¿Cómo puede compartir el evangelio con autenticidad?</a:t>
            </a:r>
            <a:endParaRPr sz="2400" dirty="0">
              <a:latin typeface="Calibri" pitchFamily="34" charset="0"/>
            </a:endParaRPr>
          </a:p>
        </p:txBody>
      </p:sp>
      <p:sp>
        <p:nvSpPr>
          <p:cNvPr id="412" name="Google Shape;412;p36"/>
          <p:cNvSpPr/>
          <p:nvPr/>
        </p:nvSpPr>
        <p:spPr>
          <a:xfrm>
            <a:off x="384312" y="911602"/>
            <a:ext cx="297381" cy="266947"/>
          </a:xfrm>
          <a:custGeom>
            <a:avLst/>
            <a:gdLst/>
            <a:ahLst/>
            <a:cxnLst/>
            <a:rect l="l" t="t" r="r" b="b"/>
            <a:pathLst>
              <a:path w="16660" h="14955" fill="none" extrusionOk="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3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6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88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arwick template">
  <a:themeElements>
    <a:clrScheme name="Custom 347">
      <a:dk1>
        <a:srgbClr val="114454"/>
      </a:dk1>
      <a:lt1>
        <a:srgbClr val="FFFFFF"/>
      </a:lt1>
      <a:dk2>
        <a:srgbClr val="5F6C70"/>
      </a:dk2>
      <a:lt2>
        <a:srgbClr val="CED5D8"/>
      </a:lt2>
      <a:accent1>
        <a:srgbClr val="114454"/>
      </a:accent1>
      <a:accent2>
        <a:srgbClr val="18637B"/>
      </a:accent2>
      <a:accent3>
        <a:srgbClr val="309AAD"/>
      </a:accent3>
      <a:accent4>
        <a:srgbClr val="165751"/>
      </a:accent4>
      <a:accent5>
        <a:srgbClr val="3B8D61"/>
      </a:accent5>
      <a:accent6>
        <a:srgbClr val="94BF6E"/>
      </a:accent6>
      <a:hlink>
        <a:srgbClr val="11445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</TotalTime>
  <Words>301</Words>
  <Application>Microsoft Office PowerPoint</Application>
  <PresentationFormat>Presentación en pantalla (16:9)</PresentationFormat>
  <Paragraphs>71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Arial</vt:lpstr>
      <vt:lpstr>Impact</vt:lpstr>
      <vt:lpstr>Roboto Slab</vt:lpstr>
      <vt:lpstr>Calibri</vt:lpstr>
      <vt:lpstr>Nixie One</vt:lpstr>
      <vt:lpstr>Warwick template</vt:lpstr>
      <vt:lpstr>Evangelismo: Presentando la Gracia</vt:lpstr>
      <vt:lpstr>La Autenticidad del Evangelismo:  la Salvación</vt:lpstr>
      <vt:lpstr>Presentación de PowerPoint</vt:lpstr>
      <vt:lpstr>El Evangelio</vt:lpstr>
      <vt:lpstr>Buenas Nuevas</vt:lpstr>
      <vt:lpstr>El Evangelio:  1° Corintios 15:3-4</vt:lpstr>
      <vt:lpstr>El concepto de Salvación</vt:lpstr>
      <vt:lpstr>La autenticidad del evangelio</vt:lpstr>
      <vt:lpstr>Reflexione …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Evangelismo: Presentando la Gracia</dc:title>
  <dc:creator>Jefté Cepeda</dc:creator>
  <cp:lastModifiedBy>Jefté Cepeda</cp:lastModifiedBy>
  <cp:revision>27</cp:revision>
  <dcterms:modified xsi:type="dcterms:W3CDTF">2021-09-28T12:27:08Z</dcterms:modified>
</cp:coreProperties>
</file>