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7"/>
  </p:handoutMasterIdLst>
  <p:sldIdLst>
    <p:sldId id="260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291C9-148D-47BF-A621-71E6CB8D3EDC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D5EE1-9126-4C7C-9C5D-FF4B70758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266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7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43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7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28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6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1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9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2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9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17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23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731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029200" y="3982522"/>
            <a:ext cx="388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b="1" dirty="0">
                <a:solidFill>
                  <a:srgbClr val="FF0000"/>
                </a:solidFill>
              </a:rPr>
              <a:t>Какой лидер является эффективным?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</a:rPr>
              <a:t>Что делает конкретного лидера успешным ?</a:t>
            </a:r>
            <a:endParaRPr lang="ru-UA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738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Учись руководить</a:t>
            </a:r>
            <a:endParaRPr lang="ru-UA" sz="3200" dirty="0">
              <a:solidFill>
                <a:srgbClr val="FF0000"/>
              </a:solidFill>
            </a:endParaRPr>
          </a:p>
          <a:p>
            <a:pPr algn="ctr"/>
            <a:r>
              <a:rPr lang="ru-RU" sz="3200" b="1" dirty="0">
                <a:solidFill>
                  <a:srgbClr val="FF0000"/>
                </a:solidFill>
              </a:rPr>
              <a:t>Видео 4</a:t>
            </a:r>
            <a:endParaRPr lang="ru-UA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717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62000"/>
            <a:ext cx="8077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В каких областях вашей жизни проявляются последствия  негативного отношения в настоящее время?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2878467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28178"/>
            <a:ext cx="79248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/>
              <a:t>    Как изменить ваше отношение?</a:t>
            </a:r>
            <a:endParaRPr lang="ru-UA" sz="3200" u="sng" dirty="0"/>
          </a:p>
          <a:p>
            <a:r>
              <a:rPr lang="ru-RU" sz="3200" b="1" dirty="0"/>
              <a:t>1. Определить чувства, вызывающие проблему;</a:t>
            </a:r>
            <a:endParaRPr lang="ru-UA" sz="3200" dirty="0"/>
          </a:p>
          <a:p>
            <a:r>
              <a:rPr lang="ru-RU" sz="3200" b="1" dirty="0"/>
              <a:t>2. Определить проблемное поведение;</a:t>
            </a:r>
            <a:endParaRPr lang="ru-UA" sz="3200" dirty="0"/>
          </a:p>
          <a:p>
            <a:r>
              <a:rPr lang="ru-RU" sz="3200" b="1" dirty="0"/>
              <a:t>3. Определить неправильный образ мышления;</a:t>
            </a:r>
            <a:endParaRPr lang="ru-UA" sz="3200" dirty="0"/>
          </a:p>
          <a:p>
            <a:r>
              <a:rPr lang="ru-RU" sz="3200" b="1" dirty="0"/>
              <a:t>4. Определить правильное мышление;</a:t>
            </a:r>
            <a:endParaRPr lang="ru-UA" sz="3200" dirty="0"/>
          </a:p>
          <a:p>
            <a:r>
              <a:rPr lang="ru-RU" sz="3200" b="1" dirty="0"/>
              <a:t>5. Сделать публичное заявление о приверженности правильному мышлению;</a:t>
            </a:r>
            <a:endParaRPr lang="ru-UA" sz="3200" dirty="0"/>
          </a:p>
          <a:p>
            <a:r>
              <a:rPr lang="ru-RU" sz="3200" b="1" dirty="0"/>
              <a:t>6. Разработайте план правильного мышления (включая подотчётность).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2419664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8153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/>
              <a:t>Всё то, что позади нас и что лежит перед нами, — мелочи, по сравнению с тем, что находится внутри нас.</a:t>
            </a:r>
            <a:endParaRPr lang="ru-UA" sz="4400" dirty="0"/>
          </a:p>
          <a:p>
            <a:r>
              <a:rPr lang="ru-RU" sz="4400" b="1" dirty="0"/>
              <a:t>                                 </a:t>
            </a:r>
            <a:r>
              <a:rPr lang="en-US" sz="3200" b="1" dirty="0" err="1"/>
              <a:t>Уолт</a:t>
            </a:r>
            <a:r>
              <a:rPr lang="en-US" sz="3200" b="1" dirty="0"/>
              <a:t> </a:t>
            </a:r>
            <a:r>
              <a:rPr lang="en-US" sz="3200" b="1" dirty="0" err="1"/>
              <a:t>Эмерсон</a:t>
            </a:r>
            <a:endParaRPr lang="ru-UA" sz="4400" dirty="0"/>
          </a:p>
        </p:txBody>
      </p:sp>
    </p:spTree>
    <p:extLst>
      <p:ext uri="{BB962C8B-B14F-4D97-AF65-F5344CB8AC3E}">
        <p14:creationId xmlns:p14="http://schemas.microsoft.com/office/powerpoint/2010/main" val="3736004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66800"/>
            <a:ext cx="419698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/>
              <a:t>В</a:t>
            </a:r>
            <a:r>
              <a:rPr lang="en-US" sz="4800" b="1" dirty="0"/>
              <a:t>	</a:t>
            </a:r>
            <a:r>
              <a:rPr lang="ru-RU" sz="4800" dirty="0"/>
              <a:t>Взгляд</a:t>
            </a:r>
            <a:endParaRPr lang="en-US" sz="4800" dirty="0"/>
          </a:p>
          <a:p>
            <a:r>
              <a:rPr lang="ru-RU" sz="4800" b="1" dirty="0"/>
              <a:t>Н</a:t>
            </a:r>
            <a:r>
              <a:rPr lang="en-US" sz="4800" b="1" dirty="0"/>
              <a:t>	</a:t>
            </a:r>
            <a:r>
              <a:rPr lang="ru-RU" sz="4800" dirty="0"/>
              <a:t>Навыки</a:t>
            </a:r>
            <a:endParaRPr lang="en-US" sz="4800" dirty="0"/>
          </a:p>
          <a:p>
            <a:r>
              <a:rPr lang="ru-RU" sz="4800" b="1" dirty="0"/>
              <a:t>О</a:t>
            </a:r>
            <a:r>
              <a:rPr lang="en-US" sz="4800" b="1" dirty="0"/>
              <a:t>	</a:t>
            </a:r>
            <a:r>
              <a:rPr lang="ru-RU" sz="4800" dirty="0"/>
              <a:t>Отношение</a:t>
            </a:r>
            <a:endParaRPr lang="en-US" sz="4800" dirty="0"/>
          </a:p>
          <a:p>
            <a:r>
              <a:rPr lang="ru-RU" sz="4800" dirty="0"/>
              <a:t>Х</a:t>
            </a:r>
            <a:r>
              <a:rPr lang="en-US" sz="4800" dirty="0"/>
              <a:t>	</a:t>
            </a:r>
            <a:r>
              <a:rPr lang="ru-RU" sz="4800" dirty="0"/>
              <a:t>Характер</a:t>
            </a:r>
            <a:r>
              <a:rPr lang="en-US" sz="4800" dirty="0"/>
              <a:t> </a:t>
            </a:r>
          </a:p>
          <a:p>
            <a:r>
              <a:rPr lang="en-US" sz="4800" dirty="0"/>
              <a:t>	</a:t>
            </a:r>
          </a:p>
          <a:p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02640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53440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Чем дольше я живу, тем больше понимаю, как сильно наше отношение к жизни влияет на неё. На мой взгляд, отношение важнее фактов. Оно важнее прошлого, образования, денег, обстоятельств, неудач, успехов; оно важнее, чем кто и что думает, говорит или делает. Отношение важнее, чем внешность, талант или мастерство. Оно созидает или разрушает компанию, церковь, дом. Примечательно, что каждый день мы стоим перед выбором: как мы будет относиться к окружающему нас миру сегодня. Мы не можем изменить прошлого, мы не можем изменить того обстоятельства, что люди поступают определенным образом. Мы не можем изменить неизбежного. Единственное, что мы можем, — это играть на той струне, что у нас есть, и струна эта — наше отношение… Я убеждён, что жизнь состоит на 10 % из того, что происходит с нами, и на 90 % из того, как мы на это реагируем. Так происходит и с вами. Мы все в ответе за своё отношение. 									                                                                         </a:t>
            </a:r>
            <a:r>
              <a:rPr lang="ru-RU" sz="2000" b="1" dirty="0"/>
              <a:t>(Чарльз </a:t>
            </a:r>
            <a:r>
              <a:rPr lang="ru-RU" sz="2000" b="1" dirty="0" err="1"/>
              <a:t>Свиндолл</a:t>
            </a:r>
            <a:r>
              <a:rPr lang="ru-RU" sz="2000" b="1" dirty="0"/>
              <a:t>)</a:t>
            </a:r>
            <a:br>
              <a:rPr lang="ru-RU" sz="2400" b="1" dirty="0"/>
            </a:b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3185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3400"/>
            <a:ext cx="800100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Отчёт о результатах исследования американского бизнеса, опубликованный издательством </a:t>
            </a:r>
            <a:r>
              <a:rPr lang="en-US" sz="3200" b="1" dirty="0"/>
              <a:t>Cos</a:t>
            </a:r>
            <a:r>
              <a:rPr lang="ru-RU" sz="3200" b="1" dirty="0"/>
              <a:t>: </a:t>
            </a:r>
            <a:endParaRPr lang="ru-UA" sz="3200" b="1" dirty="0"/>
          </a:p>
          <a:p>
            <a:endParaRPr lang="en-US" sz="4000" dirty="0"/>
          </a:p>
          <a:p>
            <a:r>
              <a:rPr lang="ru-RU" sz="3200" i="1" dirty="0"/>
              <a:t>Опрошено более 500 успешных бизнес-лидеров. 94% объясняют свои достижения правильным отношением и считают его важнее любой другой составляющей успеха.</a:t>
            </a:r>
            <a:endParaRPr lang="ru-UA" sz="3200" i="1" dirty="0"/>
          </a:p>
        </p:txBody>
      </p:sp>
    </p:spTree>
    <p:extLst>
      <p:ext uri="{BB962C8B-B14F-4D97-AF65-F5344CB8AC3E}">
        <p14:creationId xmlns:p14="http://schemas.microsoft.com/office/powerpoint/2010/main" val="3110008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914400"/>
            <a:ext cx="8534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Результаты исследования проведенного </a:t>
            </a:r>
          </a:p>
          <a:p>
            <a:pPr algn="ctr"/>
            <a:r>
              <a:rPr lang="en-US" sz="2800" b="1" dirty="0"/>
              <a:t>Robert Half International</a:t>
            </a:r>
            <a:endParaRPr lang="ru-UA" sz="2800" dirty="0"/>
          </a:p>
          <a:p>
            <a:r>
              <a:rPr lang="ru-RU" sz="2800" b="1" dirty="0"/>
              <a:t> </a:t>
            </a:r>
            <a:endParaRPr lang="ru-UA" sz="2800" dirty="0"/>
          </a:p>
          <a:p>
            <a:r>
              <a:rPr lang="en-US" sz="2800" b="1" dirty="0"/>
              <a:t> </a:t>
            </a:r>
            <a:r>
              <a:rPr lang="ru-RU" sz="2800" b="1" dirty="0"/>
              <a:t>Причины увольнения сотрудников: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 </a:t>
            </a:r>
            <a:r>
              <a:rPr lang="ru-RU" sz="2800" b="1" dirty="0"/>
              <a:t>Некомпетентность - 30%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 </a:t>
            </a:r>
            <a:r>
              <a:rPr lang="ru-RU" sz="2800" b="1" dirty="0"/>
              <a:t>Невозможность уживаться с другими - 17%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 </a:t>
            </a:r>
            <a:r>
              <a:rPr lang="ru-RU" sz="2800" b="1" dirty="0"/>
              <a:t>Нечестность или ложь - 12%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 </a:t>
            </a:r>
            <a:r>
              <a:rPr lang="ru-RU" sz="2800" b="1" dirty="0"/>
              <a:t>Отрицательное отношение - 10%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 </a:t>
            </a:r>
            <a:r>
              <a:rPr lang="ru-RU" sz="2800" b="1" dirty="0"/>
              <a:t>Недостаток мотивации - 7%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 </a:t>
            </a:r>
            <a:r>
              <a:rPr lang="ru-RU" sz="2800" b="1" dirty="0"/>
              <a:t>Невыполнение указаний или отказ следовать     инструкциям - 7%</a:t>
            </a:r>
            <a:endParaRPr lang="ru-UA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 </a:t>
            </a:r>
            <a:r>
              <a:rPr lang="ru-RU" sz="2800" b="1" dirty="0"/>
              <a:t>Другие причины - 8%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4241836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5300" y="1219200"/>
            <a:ext cx="8153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Институт Карнеги проанализировал анкетные данные 10 000 человек и пришел к выводу, что 15% их успеха являются результатом технического обучения. Остальные 85% обусловлены их личностью. Также в ходе исследования было выявлено, что основной чертой успешного человека является правильное отношение к выполняемой работе и происходящему в его жизни.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180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14400"/>
            <a:ext cx="716067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/>
              <a:t>Директор школы в Сан-Франциско</a:t>
            </a:r>
            <a:endParaRPr lang="ru-UA" sz="3600" dirty="0"/>
          </a:p>
          <a:p>
            <a:r>
              <a:rPr lang="ru-RU" sz="3600" b="1" dirty="0"/>
              <a:t> </a:t>
            </a:r>
            <a:endParaRPr lang="ru-UA" sz="3600" dirty="0"/>
          </a:p>
          <a:p>
            <a:r>
              <a:rPr lang="ru-RU" sz="3600" b="1" dirty="0"/>
              <a:t>Продавец хот-догов</a:t>
            </a:r>
            <a:endParaRPr lang="ru-UA" sz="3600" dirty="0"/>
          </a:p>
          <a:p>
            <a:r>
              <a:rPr lang="ru-RU" sz="3600" b="1" dirty="0"/>
              <a:t> </a:t>
            </a:r>
            <a:endParaRPr lang="ru-UA" sz="3600" dirty="0"/>
          </a:p>
          <a:p>
            <a:r>
              <a:rPr lang="ru-RU" sz="3600" b="1" dirty="0"/>
              <a:t>Миля за 4 минуты</a:t>
            </a:r>
            <a:endParaRPr lang="ru-UA" sz="3600" dirty="0"/>
          </a:p>
        </p:txBody>
      </p:sp>
    </p:spTree>
    <p:extLst>
      <p:ext uri="{BB962C8B-B14F-4D97-AF65-F5344CB8AC3E}">
        <p14:creationId xmlns:p14="http://schemas.microsoft.com/office/powerpoint/2010/main" val="1609547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9100" y="305068"/>
            <a:ext cx="830580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Чувства влияют на отношение </a:t>
            </a:r>
          </a:p>
          <a:p>
            <a:pPr algn="ctr"/>
            <a:r>
              <a:rPr lang="ru-RU" sz="4000" b="1" dirty="0"/>
              <a:t>к происходящему</a:t>
            </a:r>
            <a:endParaRPr lang="ru-UA" sz="4000" dirty="0"/>
          </a:p>
          <a:p>
            <a:endParaRPr lang="ru-RU" sz="2000" b="1" dirty="0"/>
          </a:p>
          <a:p>
            <a:r>
              <a:rPr lang="ru-RU" sz="3800" b="1" dirty="0"/>
              <a:t>Люди с эмоциональными проблемами на 144% чаще попадают в автомобильные аварии.</a:t>
            </a:r>
            <a:endParaRPr lang="ru-UA" sz="3800" dirty="0"/>
          </a:p>
          <a:p>
            <a:endParaRPr lang="ru-RU" sz="2000" b="1" dirty="0"/>
          </a:p>
          <a:p>
            <a:r>
              <a:rPr lang="ru-RU" sz="3800" b="1" dirty="0"/>
              <a:t>Каждая 5-я жертва несчастного случая со смертельным исходом ссорилась с кем-либо в течение шести часов до аварии.</a:t>
            </a:r>
            <a:endParaRPr lang="ru-UA" sz="3800" dirty="0"/>
          </a:p>
        </p:txBody>
      </p:sp>
    </p:spTree>
    <p:extLst>
      <p:ext uri="{BB962C8B-B14F-4D97-AF65-F5344CB8AC3E}">
        <p14:creationId xmlns:p14="http://schemas.microsoft.com/office/powerpoint/2010/main" val="2490124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5300" y="181957"/>
            <a:ext cx="81534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Если вы думаете, что побеждены, то это так и есть.</a:t>
            </a:r>
            <a:endParaRPr lang="ru-UA" sz="3200" dirty="0"/>
          </a:p>
          <a:p>
            <a:r>
              <a:rPr lang="ru-RU" sz="3200" b="1" dirty="0"/>
              <a:t>Если считаешь, что не осмелишься что-то сделать, то и не сделаешь.</a:t>
            </a:r>
            <a:endParaRPr lang="ru-UA" sz="3200" dirty="0"/>
          </a:p>
          <a:p>
            <a:r>
              <a:rPr lang="ru-RU" sz="3200" b="1" dirty="0"/>
              <a:t>Если вы желаете выиграть, но думаете, что у вас не получится, то почти наверняка так и произойдёт.</a:t>
            </a:r>
            <a:endParaRPr lang="ru-UA" sz="3200" dirty="0"/>
          </a:p>
          <a:p>
            <a:r>
              <a:rPr lang="ru-RU" sz="3200" b="1" dirty="0"/>
              <a:t>Жизненные победы далеко не всегда приходят к более сильному или быстрому человеку. Рано или поздно они достанутся тому, кто посчитает, что он сможет достичь успеха.</a:t>
            </a:r>
            <a:endParaRPr lang="ru-UA" sz="3200" dirty="0"/>
          </a:p>
          <a:p>
            <a:r>
              <a:rPr lang="en-US" sz="3200" b="1" dirty="0"/>
              <a:t>  </a:t>
            </a:r>
            <a:r>
              <a:rPr lang="ru-RU" sz="3200" b="1" dirty="0"/>
              <a:t>				Арнольд Палмер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3753824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24DF08-C100-4926-9C8F-B16ADBA9CF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2571C3-C619-40BD-AC14-26E825783A2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75646f33-f6ff-4721-bb2b-e35215f11779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2D76CFC-8D84-434E-BC2E-F946226B2E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3093</TotalTime>
  <Words>605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Ruslan Lvov</cp:lastModifiedBy>
  <cp:revision>26</cp:revision>
  <dcterms:created xsi:type="dcterms:W3CDTF">2016-06-07T16:48:26Z</dcterms:created>
  <dcterms:modified xsi:type="dcterms:W3CDTF">2023-01-20T09:03:02Z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