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67" r:id="rId4"/>
    <p:sldId id="268" r:id="rId5"/>
    <p:sldId id="257" r:id="rId6"/>
    <p:sldId id="269" r:id="rId7"/>
    <p:sldId id="258" r:id="rId8"/>
    <p:sldId id="259" r:id="rId9"/>
    <p:sldId id="260" r:id="rId10"/>
    <p:sldId id="261" r:id="rId11"/>
    <p:sldId id="262" r:id="rId12"/>
    <p:sldId id="270" r:id="rId13"/>
    <p:sldId id="263" r:id="rId14"/>
    <p:sldId id="271" r:id="rId15"/>
    <p:sldId id="272" r:id="rId16"/>
    <p:sldId id="273" r:id="rId17"/>
    <p:sldId id="274" r:id="rId18"/>
    <p:sldId id="285" r:id="rId19"/>
    <p:sldId id="286" r:id="rId20"/>
    <p:sldId id="275" r:id="rId21"/>
    <p:sldId id="288" r:id="rId22"/>
    <p:sldId id="289" r:id="rId23"/>
    <p:sldId id="290" r:id="rId24"/>
    <p:sldId id="291" r:id="rId25"/>
    <p:sldId id="278" r:id="rId26"/>
    <p:sldId id="280" r:id="rId27"/>
    <p:sldId id="282" r:id="rId28"/>
    <p:sldId id="283" r:id="rId29"/>
    <p:sldId id="284" r:id="rId30"/>
    <p:sldId id="292" r:id="rId31"/>
    <p:sldId id="293" r:id="rId32"/>
    <p:sldId id="281" r:id="rId33"/>
    <p:sldId id="265"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88" d="100"/>
          <a:sy n="88" d="100"/>
        </p:scale>
        <p:origin x="-376"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 Id="rId4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DeCook" userId="f06ccbda779038aa" providerId="LiveId" clId="{A5014D18-9AF8-436E-90E5-D7E8130C0AB8}"/>
    <pc:docChg chg="custSel delSld modSld">
      <pc:chgData name="Brian DeCook" userId="f06ccbda779038aa" providerId="LiveId" clId="{A5014D18-9AF8-436E-90E5-D7E8130C0AB8}" dt="2018-03-12T18:30:58.332" v="95" actId="20577"/>
      <pc:docMkLst>
        <pc:docMk/>
      </pc:docMkLst>
      <pc:sldChg chg="del">
        <pc:chgData name="Brian DeCook" userId="f06ccbda779038aa" providerId="LiveId" clId="{A5014D18-9AF8-436E-90E5-D7E8130C0AB8}" dt="2018-03-12T18:28:30.123" v="26" actId="2696"/>
        <pc:sldMkLst>
          <pc:docMk/>
          <pc:sldMk cId="3814215680" sldId="264"/>
        </pc:sldMkLst>
      </pc:sldChg>
      <pc:sldChg chg="modSp">
        <pc:chgData name="Brian DeCook" userId="f06ccbda779038aa" providerId="LiveId" clId="{A5014D18-9AF8-436E-90E5-D7E8130C0AB8}" dt="2018-03-12T18:30:58.332" v="95" actId="20577"/>
        <pc:sldMkLst>
          <pc:docMk/>
          <pc:sldMk cId="2771055752" sldId="265"/>
        </pc:sldMkLst>
        <pc:spChg chg="mod">
          <ac:chgData name="Brian DeCook" userId="f06ccbda779038aa" providerId="LiveId" clId="{A5014D18-9AF8-436E-90E5-D7E8130C0AB8}" dt="2018-03-12T18:30:58.332" v="95" actId="20577"/>
          <ac:spMkLst>
            <pc:docMk/>
            <pc:sldMk cId="2771055752" sldId="265"/>
            <ac:spMk id="3" creationId="{448F06D8-2E51-4BD9-B868-5642B67935E6}"/>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8-03-10T16:23:12.137"/>
    </inkml:context>
    <inkml:brush xml:id="br0">
      <inkml:brushProperty name="width" value="0.05" units="cm"/>
      <inkml:brushProperty name="height" value="0.05" units="cm"/>
      <inkml:brushProperty name="color" value="#E71224"/>
      <inkml:brushProperty name="ignorePressure" value="1"/>
    </inkml:brush>
  </inkml:definitions>
  <inkml:trace contextRef="#ctx0" brushRef="#br0">532 2009,'0'1,"0"0,0-1,0 1,0 0,0 0,0 0,0 0,0 0,0 0,1-1,-1 1,0 0,0 0,1 0,-1-1,1 1,-1 0,1 0,-1-1,1 1,0 0,12-4,14-25,-10 1,-2 0,5-14,30-53,17-17,9-30,-71 131,93-154,-64 113,-3-1,-2-2,-3 0,5-17,-21 40,8-21,19-37,-29 73,0 1,1 0,1 0,0 0,1 2,1-1,7-6,39-35,-27 23,1 2,2 1,25-16,-41 32,-1-1,0-1,-1-1,-1 0,-1-2,0 1,-1-1,7-15,-3 7,1 1,1 0,21-19,-3 7,-9 9,1 0,1 2,1 1,2 1,-24 18,1 0,0 1,-1 0,2 1,-1 0,0 0,1 1,0 1,0 0,-1 0,1 1,0 0,0 1,0 0,0 1,8 1,19 9</inkml:trace>
  <inkml:trace contextRef="#ctx0" brushRef="#br0" timeOffset="107203.6239">0 1,'0'14,"1"0,1 0,0 0,0 0,2 0,-1 0,2-1,0 0,1 1,0-2,0 1,2-1,3 5,174 261,-9-24,-167-241,155 184,81 120,-210-273,1-2,24 19,-19-20,-3 2,11 16,-15-7,-2 1,20 46,-23-41,3 0,18 20,10 18,-40-55</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7B802A-3F23-416D-96CC-F78EC26E0AC2}" type="datetimeFigureOut">
              <a:rPr lang="en-US" smtClean="0"/>
              <a:t>3/26/18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7B802A-3F23-416D-96CC-F78EC26E0AC2}" type="datetimeFigureOut">
              <a:rPr lang="en-US" smtClean="0"/>
              <a:t>3/26/18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7B802A-3F23-416D-96CC-F78EC26E0AC2}" type="datetimeFigureOut">
              <a:rPr lang="en-US" smtClean="0"/>
              <a:t>3/26/18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7B802A-3F23-416D-96CC-F78EC26E0AC2}" type="datetimeFigureOut">
              <a:rPr lang="en-US" smtClean="0"/>
              <a:t>3/26/18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7B802A-3F23-416D-96CC-F78EC26E0AC2}" type="datetimeFigureOut">
              <a:rPr lang="en-US" smtClean="0"/>
              <a:t>3/26/18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3/26/18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3/26/18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B802A-3F23-416D-96CC-F78EC26E0AC2}" type="datetimeFigureOut">
              <a:rPr lang="en-US" smtClean="0"/>
              <a:t>3/26/18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C2CA0-9224-4A29-B05E-F386E1D940F3}"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ustomXml" Target="../ink/ink1.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80B9C2D-843E-4B81-9853-0E788E82151A}"/>
              </a:ext>
            </a:extLst>
          </p:cNvPr>
          <p:cNvSpPr>
            <a:spLocks noGrp="1"/>
          </p:cNvSpPr>
          <p:nvPr>
            <p:ph type="ctrTitle"/>
          </p:nvPr>
        </p:nvSpPr>
        <p:spPr>
          <a:xfrm>
            <a:off x="1143000" y="1600201"/>
            <a:ext cx="6858000" cy="2387600"/>
          </a:xfrm>
        </p:spPr>
        <p:txBody>
          <a:bodyPr>
            <a:normAutofit/>
          </a:bodyPr>
          <a:lstStyle/>
          <a:p>
            <a:r>
              <a:rPr lang="en-US" dirty="0" smtClean="0"/>
              <a:t>Restoring </a:t>
            </a:r>
            <a:r>
              <a:rPr lang="en-US" dirty="0"/>
              <a:t>Relationships</a:t>
            </a:r>
            <a:br>
              <a:rPr lang="en-US" dirty="0"/>
            </a:br>
            <a:r>
              <a:rPr lang="en-US" dirty="0" smtClean="0"/>
              <a:t>Transforming </a:t>
            </a:r>
            <a:r>
              <a:rPr lang="en-US" dirty="0"/>
              <a:t>Justice</a:t>
            </a:r>
          </a:p>
        </p:txBody>
      </p:sp>
      <p:sp>
        <p:nvSpPr>
          <p:cNvPr id="3" name="Subtitle 2">
            <a:extLst>
              <a:ext uri="{FF2B5EF4-FFF2-40B4-BE49-F238E27FC236}">
                <a16:creationId xmlns="" xmlns:a16="http://schemas.microsoft.com/office/drawing/2014/main" id="{9AE29210-1243-40B6-BB5E-66301D4215DA}"/>
              </a:ext>
            </a:extLst>
          </p:cNvPr>
          <p:cNvSpPr>
            <a:spLocks noGrp="1"/>
          </p:cNvSpPr>
          <p:nvPr>
            <p:ph type="subTitle" idx="1"/>
          </p:nvPr>
        </p:nvSpPr>
        <p:spPr>
          <a:xfrm>
            <a:off x="1143000" y="4651745"/>
            <a:ext cx="6858000" cy="1089837"/>
          </a:xfrm>
        </p:spPr>
        <p:txBody>
          <a:bodyPr>
            <a:noAutofit/>
          </a:bodyPr>
          <a:lstStyle/>
          <a:p>
            <a:r>
              <a:rPr lang="en-US" sz="3200" dirty="0"/>
              <a:t>Lecture 1</a:t>
            </a:r>
          </a:p>
          <a:p>
            <a:r>
              <a:rPr lang="en-US" sz="3200" dirty="0"/>
              <a:t>What Are Your Conflict </a:t>
            </a:r>
            <a:r>
              <a:rPr lang="en-US" sz="3200" dirty="0" smtClean="0"/>
              <a:t>Stories?</a:t>
            </a:r>
            <a:endParaRPr lang="en-US" sz="3200" dirty="0"/>
          </a:p>
        </p:txBody>
      </p:sp>
      <p:cxnSp>
        <p:nvCxnSpPr>
          <p:cNvPr id="5" name="Straight Connector 4">
            <a:extLst>
              <a:ext uri="{FF2B5EF4-FFF2-40B4-BE49-F238E27FC236}">
                <a16:creationId xmlns="" xmlns:a16="http://schemas.microsoft.com/office/drawing/2014/main" id="{E9EFF4F1-BAD0-4D5E-ADF4-A74EB3F63E24}"/>
              </a:ext>
            </a:extLst>
          </p:cNvPr>
          <p:cNvCxnSpPr>
            <a:cxnSpLocks/>
          </p:cNvCxnSpPr>
          <p:nvPr/>
        </p:nvCxnSpPr>
        <p:spPr>
          <a:xfrm>
            <a:off x="3474556" y="2880657"/>
            <a:ext cx="218499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3324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D70CC4D-BF22-4C45-940B-5295A10A7C26}"/>
              </a:ext>
            </a:extLst>
          </p:cNvPr>
          <p:cNvSpPr>
            <a:spLocks noGrp="1"/>
          </p:cNvSpPr>
          <p:nvPr>
            <p:ph type="title"/>
          </p:nvPr>
        </p:nvSpPr>
        <p:spPr/>
        <p:txBody>
          <a:bodyPr/>
          <a:lstStyle/>
          <a:p>
            <a:pPr algn="ctr"/>
            <a:r>
              <a:rPr lang="en-US" dirty="0"/>
              <a:t>5 Types of Conflict</a:t>
            </a:r>
          </a:p>
        </p:txBody>
      </p:sp>
      <p:sp>
        <p:nvSpPr>
          <p:cNvPr id="3" name="Content Placeholder 2">
            <a:extLst>
              <a:ext uri="{FF2B5EF4-FFF2-40B4-BE49-F238E27FC236}">
                <a16:creationId xmlns="" xmlns:a16="http://schemas.microsoft.com/office/drawing/2014/main" id="{DF09A9E8-0E37-4037-A72B-D8344172985C}"/>
              </a:ext>
            </a:extLst>
          </p:cNvPr>
          <p:cNvSpPr>
            <a:spLocks noGrp="1"/>
          </p:cNvSpPr>
          <p:nvPr>
            <p:ph idx="1"/>
          </p:nvPr>
        </p:nvSpPr>
        <p:spPr>
          <a:xfrm>
            <a:off x="628650" y="2211572"/>
            <a:ext cx="7886700" cy="3965391"/>
          </a:xfrm>
        </p:spPr>
        <p:txBody>
          <a:bodyPr/>
          <a:lstStyle/>
          <a:p>
            <a:r>
              <a:rPr lang="en-US" sz="3200" dirty="0"/>
              <a:t>Conflict within the Individual</a:t>
            </a:r>
          </a:p>
          <a:p>
            <a:r>
              <a:rPr lang="en-US" sz="3200" dirty="0"/>
              <a:t>Interpersonal Conflict</a:t>
            </a:r>
          </a:p>
          <a:p>
            <a:r>
              <a:rPr lang="en-US" sz="3200" dirty="0"/>
              <a:t>Conflict between an Individual and a Group</a:t>
            </a:r>
          </a:p>
          <a:p>
            <a:r>
              <a:rPr lang="en-US" sz="3200" dirty="0"/>
              <a:t>Intergroup Conflicts</a:t>
            </a:r>
          </a:p>
        </p:txBody>
      </p:sp>
    </p:spTree>
    <p:extLst>
      <p:ext uri="{BB962C8B-B14F-4D97-AF65-F5344CB8AC3E}">
        <p14:creationId xmlns:p14="http://schemas.microsoft.com/office/powerpoint/2010/main" val="1369111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D70CC4D-BF22-4C45-940B-5295A10A7C26}"/>
              </a:ext>
            </a:extLst>
          </p:cNvPr>
          <p:cNvSpPr>
            <a:spLocks noGrp="1"/>
          </p:cNvSpPr>
          <p:nvPr>
            <p:ph type="title"/>
          </p:nvPr>
        </p:nvSpPr>
        <p:spPr/>
        <p:txBody>
          <a:bodyPr/>
          <a:lstStyle/>
          <a:p>
            <a:pPr algn="ctr"/>
            <a:r>
              <a:rPr lang="en-US" dirty="0"/>
              <a:t>5 Types of Conflict</a:t>
            </a:r>
          </a:p>
        </p:txBody>
      </p:sp>
      <p:sp>
        <p:nvSpPr>
          <p:cNvPr id="3" name="Content Placeholder 2">
            <a:extLst>
              <a:ext uri="{FF2B5EF4-FFF2-40B4-BE49-F238E27FC236}">
                <a16:creationId xmlns="" xmlns:a16="http://schemas.microsoft.com/office/drawing/2014/main" id="{DF09A9E8-0E37-4037-A72B-D8344172985C}"/>
              </a:ext>
            </a:extLst>
          </p:cNvPr>
          <p:cNvSpPr>
            <a:spLocks noGrp="1"/>
          </p:cNvSpPr>
          <p:nvPr>
            <p:ph idx="1"/>
          </p:nvPr>
        </p:nvSpPr>
        <p:spPr>
          <a:xfrm>
            <a:off x="628650" y="2211572"/>
            <a:ext cx="7886700" cy="3965391"/>
          </a:xfrm>
        </p:spPr>
        <p:txBody>
          <a:bodyPr/>
          <a:lstStyle/>
          <a:p>
            <a:r>
              <a:rPr lang="en-US" sz="3200" dirty="0"/>
              <a:t>Conflict within the Individual</a:t>
            </a:r>
          </a:p>
          <a:p>
            <a:r>
              <a:rPr lang="en-US" sz="3200" dirty="0"/>
              <a:t>Interpersonal Conflict</a:t>
            </a:r>
          </a:p>
          <a:p>
            <a:r>
              <a:rPr lang="en-US" sz="3200" dirty="0"/>
              <a:t>Conflict between an Individual and a Group</a:t>
            </a:r>
          </a:p>
          <a:p>
            <a:r>
              <a:rPr lang="en-US" sz="3200" dirty="0"/>
              <a:t>Intergroup Conflicts</a:t>
            </a:r>
          </a:p>
          <a:p>
            <a:r>
              <a:rPr lang="en-US" sz="3200" dirty="0"/>
              <a:t>Inter-Organizational Conflicts</a:t>
            </a:r>
          </a:p>
        </p:txBody>
      </p:sp>
    </p:spTree>
    <p:extLst>
      <p:ext uri="{BB962C8B-B14F-4D97-AF65-F5344CB8AC3E}">
        <p14:creationId xmlns:p14="http://schemas.microsoft.com/office/powerpoint/2010/main" val="1997914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D70CC4D-BF22-4C45-940B-5295A10A7C26}"/>
              </a:ext>
            </a:extLst>
          </p:cNvPr>
          <p:cNvSpPr>
            <a:spLocks noGrp="1"/>
          </p:cNvSpPr>
          <p:nvPr>
            <p:ph type="title"/>
          </p:nvPr>
        </p:nvSpPr>
        <p:spPr/>
        <p:txBody>
          <a:bodyPr/>
          <a:lstStyle/>
          <a:p>
            <a:pPr algn="ctr"/>
            <a:r>
              <a:rPr lang="en-US" dirty="0"/>
              <a:t>5 Types of Conflict</a:t>
            </a:r>
          </a:p>
        </p:txBody>
      </p:sp>
      <p:sp>
        <p:nvSpPr>
          <p:cNvPr id="3" name="Content Placeholder 2">
            <a:extLst>
              <a:ext uri="{FF2B5EF4-FFF2-40B4-BE49-F238E27FC236}">
                <a16:creationId xmlns="" xmlns:a16="http://schemas.microsoft.com/office/drawing/2014/main" id="{DF09A9E8-0E37-4037-A72B-D8344172985C}"/>
              </a:ext>
            </a:extLst>
          </p:cNvPr>
          <p:cNvSpPr>
            <a:spLocks noGrp="1"/>
          </p:cNvSpPr>
          <p:nvPr>
            <p:ph idx="1"/>
          </p:nvPr>
        </p:nvSpPr>
        <p:spPr>
          <a:xfrm>
            <a:off x="628650" y="2211572"/>
            <a:ext cx="7886700" cy="3965391"/>
          </a:xfrm>
        </p:spPr>
        <p:txBody>
          <a:bodyPr>
            <a:normAutofit lnSpcReduction="10000"/>
          </a:bodyPr>
          <a:lstStyle/>
          <a:p>
            <a:r>
              <a:rPr lang="en-US" sz="3200" dirty="0"/>
              <a:t>Conflict within the Individual</a:t>
            </a:r>
          </a:p>
          <a:p>
            <a:r>
              <a:rPr lang="en-US" sz="3200" dirty="0"/>
              <a:t>Interpersonal Conflict</a:t>
            </a:r>
          </a:p>
          <a:p>
            <a:r>
              <a:rPr lang="en-US" sz="3200" dirty="0"/>
              <a:t>Conflict between an Individual and a Group</a:t>
            </a:r>
          </a:p>
          <a:p>
            <a:r>
              <a:rPr lang="en-US" sz="3200" dirty="0"/>
              <a:t>Intergroup Conflicts</a:t>
            </a:r>
          </a:p>
          <a:p>
            <a:r>
              <a:rPr lang="en-US" sz="3200" dirty="0"/>
              <a:t>Inter-Organizational </a:t>
            </a:r>
            <a:r>
              <a:rPr lang="en-US" sz="3200" dirty="0" smtClean="0"/>
              <a:t>Conflicts</a:t>
            </a:r>
          </a:p>
          <a:p>
            <a:r>
              <a:rPr lang="en-US" dirty="0" smtClean="0"/>
              <a:t>The dynamics of conflict discussed in this course apply in all of these types of conflict.</a:t>
            </a:r>
            <a:endParaRPr lang="en-US" sz="3200" dirty="0"/>
          </a:p>
        </p:txBody>
      </p:sp>
    </p:spTree>
    <p:extLst>
      <p:ext uri="{BB962C8B-B14F-4D97-AF65-F5344CB8AC3E}">
        <p14:creationId xmlns:p14="http://schemas.microsoft.com/office/powerpoint/2010/main" val="41127112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D70CC4D-BF22-4C45-940B-5295A10A7C26}"/>
              </a:ext>
            </a:extLst>
          </p:cNvPr>
          <p:cNvSpPr>
            <a:spLocks noGrp="1"/>
          </p:cNvSpPr>
          <p:nvPr>
            <p:ph type="title"/>
          </p:nvPr>
        </p:nvSpPr>
        <p:spPr>
          <a:xfrm>
            <a:off x="428338" y="260208"/>
            <a:ext cx="8229600" cy="1143000"/>
          </a:xfrm>
        </p:spPr>
        <p:txBody>
          <a:bodyPr/>
          <a:lstStyle/>
          <a:p>
            <a:pPr algn="ctr"/>
            <a:r>
              <a:rPr lang="en-US" dirty="0"/>
              <a:t>5 </a:t>
            </a:r>
            <a:r>
              <a:rPr lang="en-US" dirty="0" smtClean="0"/>
              <a:t>6 Types </a:t>
            </a:r>
            <a:r>
              <a:rPr lang="en-US" dirty="0"/>
              <a:t>of Conflict</a:t>
            </a:r>
          </a:p>
        </p:txBody>
      </p:sp>
      <p:sp>
        <p:nvSpPr>
          <p:cNvPr id="3" name="Content Placeholder 2">
            <a:extLst>
              <a:ext uri="{FF2B5EF4-FFF2-40B4-BE49-F238E27FC236}">
                <a16:creationId xmlns="" xmlns:a16="http://schemas.microsoft.com/office/drawing/2014/main" id="{DF09A9E8-0E37-4037-A72B-D8344172985C}"/>
              </a:ext>
            </a:extLst>
          </p:cNvPr>
          <p:cNvSpPr>
            <a:spLocks noGrp="1"/>
          </p:cNvSpPr>
          <p:nvPr>
            <p:ph idx="1"/>
          </p:nvPr>
        </p:nvSpPr>
        <p:spPr>
          <a:xfrm>
            <a:off x="628650" y="2211572"/>
            <a:ext cx="7886700" cy="3965391"/>
          </a:xfrm>
        </p:spPr>
        <p:txBody>
          <a:bodyPr/>
          <a:lstStyle/>
          <a:p>
            <a:r>
              <a:rPr lang="en-US" sz="3200" dirty="0"/>
              <a:t>Conflict within the Individual</a:t>
            </a:r>
          </a:p>
          <a:p>
            <a:r>
              <a:rPr lang="en-US" sz="3200" dirty="0"/>
              <a:t>Interpersonal Conflict</a:t>
            </a:r>
          </a:p>
          <a:p>
            <a:r>
              <a:rPr lang="en-US" sz="3200" dirty="0"/>
              <a:t>Conflict between an Individual and a Group</a:t>
            </a:r>
          </a:p>
          <a:p>
            <a:r>
              <a:rPr lang="en-US" sz="3200" dirty="0"/>
              <a:t>Intergroup Conflicts</a:t>
            </a:r>
          </a:p>
          <a:p>
            <a:r>
              <a:rPr lang="en-US" sz="3200" dirty="0"/>
              <a:t>Inter-Organizational Conflicts</a:t>
            </a:r>
          </a:p>
          <a:p>
            <a:r>
              <a:rPr lang="en-US" sz="3200" dirty="0"/>
              <a:t>Conflict between God and Humankind</a:t>
            </a:r>
          </a:p>
        </p:txBody>
      </p:sp>
      <mc:AlternateContent xmlns:mc="http://schemas.openxmlformats.org/markup-compatibility/2006">
        <mc:Choice xmlns:p14="http://schemas.microsoft.com/office/powerpoint/2010/main" Requires="p14">
          <p:contentPart p14:bwMode="auto" r:id="rId2">
            <p14:nvContentPartPr>
              <p14:cNvPr id="6" name="Ink 5">
                <a:extLst>
                  <a:ext uri="{FF2B5EF4-FFF2-40B4-BE49-F238E27FC236}">
                    <a16:creationId xmlns="" xmlns:a16="http://schemas.microsoft.com/office/drawing/2014/main" id="{2B6525E7-81BD-4A06-AA14-09CF87A9FC5B}"/>
                  </a:ext>
                </a:extLst>
              </p14:cNvPr>
              <p14:cNvContentPartPr/>
              <p14:nvPr/>
            </p14:nvContentPartPr>
            <p14:xfrm>
              <a:off x="2054965" y="472201"/>
              <a:ext cx="565380" cy="747720"/>
            </p14:xfrm>
          </p:contentPart>
        </mc:Choice>
        <mc:Fallback>
          <p:pic>
            <p:nvPicPr>
              <p:cNvPr id="6" name="Ink 5">
                <a:extLst>
                  <a:ext uri="{FF2B5EF4-FFF2-40B4-BE49-F238E27FC236}">
                    <a16:creationId xmlns="" xmlns:a16="http://schemas.microsoft.com/office/drawing/2014/main" xmlns:p14="http://schemas.microsoft.com/office/powerpoint/2010/main" id="{2B6525E7-81BD-4A06-AA14-09CF87A9FC5B}"/>
                  </a:ext>
                </a:extLst>
              </p:cNvPr>
              <p:cNvPicPr/>
              <p:nvPr/>
            </p:nvPicPr>
            <p:blipFill>
              <a:blip r:embed="rId3"/>
              <a:stretch>
                <a:fillRect/>
              </a:stretch>
            </p:blipFill>
            <p:spPr>
              <a:xfrm>
                <a:off x="2054965" y="472201"/>
                <a:ext cx="565380" cy="747720"/>
              </a:xfrm>
              <a:prstGeom prst="rect">
                <a:avLst/>
              </a:prstGeom>
            </p:spPr>
          </p:pic>
        </mc:Fallback>
      </mc:AlternateContent>
    </p:spTree>
    <p:extLst>
      <p:ext uri="{BB962C8B-B14F-4D97-AF65-F5344CB8AC3E}">
        <p14:creationId xmlns:p14="http://schemas.microsoft.com/office/powerpoint/2010/main" val="2448712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Bible tells a Conflict Story</a:t>
            </a:r>
            <a:endParaRPr lang="en-US" dirty="0"/>
          </a:p>
        </p:txBody>
      </p:sp>
      <p:sp>
        <p:nvSpPr>
          <p:cNvPr id="3" name="Content Placeholder 2"/>
          <p:cNvSpPr>
            <a:spLocks noGrp="1"/>
          </p:cNvSpPr>
          <p:nvPr>
            <p:ph idx="1"/>
          </p:nvPr>
        </p:nvSpPr>
        <p:spPr/>
        <p:txBody>
          <a:bodyPr/>
          <a:lstStyle/>
          <a:p>
            <a:r>
              <a:rPr lang="en-US" dirty="0" smtClean="0"/>
              <a:t>A story of justice.</a:t>
            </a:r>
          </a:p>
          <a:p>
            <a:r>
              <a:rPr lang="en-US" i="1" dirty="0" smtClean="0"/>
              <a:t>The Lord reigns forever; He has established His throne for judgment He will judge the world in righteousness; He will govern the peoples with justice. The Lord is a refuge for the oppressed, a stronghold in times of trouble. Psalm 9:7-9</a:t>
            </a:r>
          </a:p>
        </p:txBody>
      </p:sp>
    </p:spTree>
    <p:extLst>
      <p:ext uri="{BB962C8B-B14F-4D97-AF65-F5344CB8AC3E}">
        <p14:creationId xmlns:p14="http://schemas.microsoft.com/office/powerpoint/2010/main" val="37314582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Bible tells a Conflict Story</a:t>
            </a:r>
            <a:endParaRPr lang="en-US" dirty="0"/>
          </a:p>
        </p:txBody>
      </p:sp>
      <p:sp>
        <p:nvSpPr>
          <p:cNvPr id="3" name="Content Placeholder 2"/>
          <p:cNvSpPr>
            <a:spLocks noGrp="1"/>
          </p:cNvSpPr>
          <p:nvPr>
            <p:ph idx="1"/>
          </p:nvPr>
        </p:nvSpPr>
        <p:spPr/>
        <p:txBody>
          <a:bodyPr>
            <a:normAutofit lnSpcReduction="10000"/>
          </a:bodyPr>
          <a:lstStyle/>
          <a:p>
            <a:r>
              <a:rPr lang="en-US" dirty="0" smtClean="0"/>
              <a:t>A story of love.</a:t>
            </a:r>
          </a:p>
          <a:p>
            <a:r>
              <a:rPr lang="en-US" i="1" dirty="0" smtClean="0"/>
              <a:t>God presented Him as a sacrifice of atonement, through faith in His </a:t>
            </a:r>
            <a:r>
              <a:rPr lang="en-US" i="1" dirty="0" err="1" smtClean="0"/>
              <a:t>blod</a:t>
            </a:r>
            <a:r>
              <a:rPr lang="en-US" i="1" dirty="0" smtClean="0"/>
              <a:t>. He did this to demonstrate His justice, because in His forbearance he had left the sins committed beforehand unpunished </a:t>
            </a:r>
            <a:r>
              <a:rPr lang="mr-IN" i="1" dirty="0" smtClean="0"/>
              <a:t>–</a:t>
            </a:r>
            <a:r>
              <a:rPr lang="en-US" i="1" dirty="0" smtClean="0"/>
              <a:t> He did it to demonstrate His justice at the present time, so as to be just and the one who justifies those who have faith in Jesus. Romans 3:25-26</a:t>
            </a:r>
          </a:p>
        </p:txBody>
      </p:sp>
    </p:spTree>
    <p:extLst>
      <p:ext uri="{BB962C8B-B14F-4D97-AF65-F5344CB8AC3E}">
        <p14:creationId xmlns:p14="http://schemas.microsoft.com/office/powerpoint/2010/main" val="3850981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God identifies with our Conflict Stories</a:t>
            </a:r>
            <a:endParaRPr lang="en-US" dirty="0"/>
          </a:p>
        </p:txBody>
      </p:sp>
      <p:sp>
        <p:nvSpPr>
          <p:cNvPr id="3" name="Content Placeholder 2"/>
          <p:cNvSpPr>
            <a:spLocks noGrp="1"/>
          </p:cNvSpPr>
          <p:nvPr>
            <p:ph idx="1"/>
          </p:nvPr>
        </p:nvSpPr>
        <p:spPr/>
        <p:txBody>
          <a:bodyPr/>
          <a:lstStyle/>
          <a:p>
            <a:r>
              <a:rPr lang="en-US" dirty="0" smtClean="0"/>
              <a:t>Jesus Christ identifies with Offenders</a:t>
            </a:r>
          </a:p>
          <a:p>
            <a:r>
              <a:rPr lang="en-US" i="1" dirty="0" smtClean="0"/>
              <a:t>Therefore I will give him a portion among the great; and he will divide the spoils with the strong, because he poured out his life unto death, and was numbered with the transgressors. For he bore the sin of many, and made intercession for the transgressors. Isaiah 53:12</a:t>
            </a:r>
          </a:p>
        </p:txBody>
      </p:sp>
    </p:spTree>
    <p:extLst>
      <p:ext uri="{BB962C8B-B14F-4D97-AF65-F5344CB8AC3E}">
        <p14:creationId xmlns:p14="http://schemas.microsoft.com/office/powerpoint/2010/main" val="24232245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God identifies with our Conflict Stories</a:t>
            </a:r>
            <a:endParaRPr lang="en-US" dirty="0"/>
          </a:p>
        </p:txBody>
      </p:sp>
      <p:sp>
        <p:nvSpPr>
          <p:cNvPr id="3" name="Content Placeholder 2"/>
          <p:cNvSpPr>
            <a:spLocks noGrp="1"/>
          </p:cNvSpPr>
          <p:nvPr>
            <p:ph idx="1"/>
          </p:nvPr>
        </p:nvSpPr>
        <p:spPr/>
        <p:txBody>
          <a:bodyPr/>
          <a:lstStyle/>
          <a:p>
            <a:r>
              <a:rPr lang="en-US" dirty="0" smtClean="0"/>
              <a:t>Jesus Christ identifies with Victims</a:t>
            </a:r>
          </a:p>
          <a:p>
            <a:r>
              <a:rPr lang="en-US" i="1" dirty="0" smtClean="0"/>
              <a:t>For I am convinced that neither death nor life, neither angels nor demons, neither the present nor the future, nor any powers, neither height nor depth, nor anything else in all creation, will be able to separate us from the love of God that is in Jesus Christ our Lord. Romans 8:38-39</a:t>
            </a:r>
          </a:p>
        </p:txBody>
      </p:sp>
    </p:spTree>
    <p:extLst>
      <p:ext uri="{BB962C8B-B14F-4D97-AF65-F5344CB8AC3E}">
        <p14:creationId xmlns:p14="http://schemas.microsoft.com/office/powerpoint/2010/main" val="40618509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Bible’s Conflict Story</a:t>
            </a:r>
            <a:endParaRPr lang="en-US" dirty="0"/>
          </a:p>
        </p:txBody>
      </p:sp>
      <p:sp>
        <p:nvSpPr>
          <p:cNvPr id="3" name="Content Placeholder 2"/>
          <p:cNvSpPr>
            <a:spLocks noGrp="1"/>
          </p:cNvSpPr>
          <p:nvPr>
            <p:ph idx="1"/>
          </p:nvPr>
        </p:nvSpPr>
        <p:spPr/>
        <p:txBody>
          <a:bodyPr>
            <a:normAutofit lnSpcReduction="10000"/>
          </a:bodyPr>
          <a:lstStyle/>
          <a:p>
            <a:r>
              <a:rPr lang="en-US" dirty="0" smtClean="0"/>
              <a:t>From cover to cover, the Bible reveals God’s plan to restore relationship with fallen men and women </a:t>
            </a:r>
            <a:r>
              <a:rPr lang="mr-IN" dirty="0" smtClean="0"/>
              <a:t>–</a:t>
            </a:r>
            <a:r>
              <a:rPr lang="en-US" dirty="0" smtClean="0"/>
              <a:t> offenders and victims </a:t>
            </a:r>
            <a:r>
              <a:rPr lang="mr-IN" dirty="0" smtClean="0"/>
              <a:t>–</a:t>
            </a:r>
            <a:r>
              <a:rPr lang="en-US" dirty="0" smtClean="0"/>
              <a:t> through the man who satisfied God’s justice - Jesus Christ.</a:t>
            </a:r>
          </a:p>
          <a:p>
            <a:r>
              <a:rPr lang="en-US" i="1" dirty="0" smtClean="0"/>
              <a:t>For God so loved the world that he gave his one and only Son, that whoever believes in him shall not perish but have eternal life. John 3:16</a:t>
            </a:r>
            <a:endParaRPr lang="en-US" i="1" dirty="0"/>
          </a:p>
        </p:txBody>
      </p:sp>
    </p:spTree>
    <p:extLst>
      <p:ext uri="{BB962C8B-B14F-4D97-AF65-F5344CB8AC3E}">
        <p14:creationId xmlns:p14="http://schemas.microsoft.com/office/powerpoint/2010/main" val="28432653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God’s Justice Restores Relationship</a:t>
            </a:r>
            <a:endParaRPr lang="en-US" dirty="0"/>
          </a:p>
        </p:txBody>
      </p:sp>
      <p:sp>
        <p:nvSpPr>
          <p:cNvPr id="3" name="Content Placeholder 2"/>
          <p:cNvSpPr>
            <a:spLocks noGrp="1"/>
          </p:cNvSpPr>
          <p:nvPr>
            <p:ph idx="1"/>
          </p:nvPr>
        </p:nvSpPr>
        <p:spPr/>
        <p:txBody>
          <a:bodyPr/>
          <a:lstStyle/>
          <a:p>
            <a:r>
              <a:rPr lang="en-US" i="1" dirty="0" smtClean="0"/>
              <a:t>Now this is eternal life: that they know you, the only true God, and Jesus Christ, whom you have sent. John 17:3</a:t>
            </a:r>
            <a:endParaRPr lang="en-US" i="1" dirty="0"/>
          </a:p>
        </p:txBody>
      </p:sp>
    </p:spTree>
    <p:extLst>
      <p:ext uri="{BB962C8B-B14F-4D97-AF65-F5344CB8AC3E}">
        <p14:creationId xmlns:p14="http://schemas.microsoft.com/office/powerpoint/2010/main" val="2846170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476B16F-FC11-47C3-BFCC-34763E87B7B2}"/>
              </a:ext>
            </a:extLst>
          </p:cNvPr>
          <p:cNvSpPr>
            <a:spLocks noGrp="1"/>
          </p:cNvSpPr>
          <p:nvPr>
            <p:ph type="title"/>
          </p:nvPr>
        </p:nvSpPr>
        <p:spPr/>
        <p:txBody>
          <a:bodyPr/>
          <a:lstStyle/>
          <a:p>
            <a:pPr algn="ctr"/>
            <a:r>
              <a:rPr lang="en-US" dirty="0" smtClean="0"/>
              <a:t>We All Experience Conflict </a:t>
            </a:r>
            <a:r>
              <a:rPr lang="en-US" dirty="0" smtClean="0"/>
              <a:t>Stories</a:t>
            </a:r>
            <a:endParaRPr lang="en-US" dirty="0"/>
          </a:p>
        </p:txBody>
      </p:sp>
      <p:sp>
        <p:nvSpPr>
          <p:cNvPr id="3" name="Content Placeholder 2">
            <a:extLst>
              <a:ext uri="{FF2B5EF4-FFF2-40B4-BE49-F238E27FC236}">
                <a16:creationId xmlns="" xmlns:a16="http://schemas.microsoft.com/office/drawing/2014/main" id="{6C1D4080-529C-49B7-A568-C05AC3872BC2}"/>
              </a:ext>
            </a:extLst>
          </p:cNvPr>
          <p:cNvSpPr>
            <a:spLocks noGrp="1"/>
          </p:cNvSpPr>
          <p:nvPr>
            <p:ph idx="1"/>
          </p:nvPr>
        </p:nvSpPr>
        <p:spPr>
          <a:xfrm>
            <a:off x="628650" y="2211572"/>
            <a:ext cx="7886700" cy="3965391"/>
          </a:xfrm>
        </p:spPr>
        <p:txBody>
          <a:bodyPr>
            <a:normAutofit/>
          </a:bodyPr>
          <a:lstStyle/>
          <a:p>
            <a:r>
              <a:rPr lang="en-US" sz="3200" dirty="0" smtClean="0"/>
              <a:t>How we process and respond to conflict impacts how our conflict stories develop. </a:t>
            </a:r>
          </a:p>
        </p:txBody>
      </p:sp>
    </p:spTree>
    <p:extLst>
      <p:ext uri="{BB962C8B-B14F-4D97-AF65-F5344CB8AC3E}">
        <p14:creationId xmlns:p14="http://schemas.microsoft.com/office/powerpoint/2010/main" val="19765059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Justice is More Than Retribution</a:t>
            </a:r>
            <a:endParaRPr lang="en-US" dirty="0"/>
          </a:p>
        </p:txBody>
      </p:sp>
      <p:sp>
        <p:nvSpPr>
          <p:cNvPr id="3" name="Content Placeholder 2"/>
          <p:cNvSpPr>
            <a:spLocks noGrp="1"/>
          </p:cNvSpPr>
          <p:nvPr>
            <p:ph idx="1"/>
          </p:nvPr>
        </p:nvSpPr>
        <p:spPr/>
        <p:txBody>
          <a:bodyPr/>
          <a:lstStyle/>
          <a:p>
            <a:r>
              <a:rPr lang="en-US" dirty="0" smtClean="0"/>
              <a:t>Justice is about individuals</a:t>
            </a:r>
          </a:p>
        </p:txBody>
      </p:sp>
    </p:spTree>
    <p:extLst>
      <p:ext uri="{BB962C8B-B14F-4D97-AF65-F5344CB8AC3E}">
        <p14:creationId xmlns:p14="http://schemas.microsoft.com/office/powerpoint/2010/main" val="29322060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Justice is More Than Retribution</a:t>
            </a:r>
            <a:endParaRPr lang="en-US" dirty="0"/>
          </a:p>
        </p:txBody>
      </p:sp>
      <p:sp>
        <p:nvSpPr>
          <p:cNvPr id="3" name="Content Placeholder 2"/>
          <p:cNvSpPr>
            <a:spLocks noGrp="1"/>
          </p:cNvSpPr>
          <p:nvPr>
            <p:ph idx="1"/>
          </p:nvPr>
        </p:nvSpPr>
        <p:spPr/>
        <p:txBody>
          <a:bodyPr/>
          <a:lstStyle/>
          <a:p>
            <a:r>
              <a:rPr lang="en-US" dirty="0" smtClean="0"/>
              <a:t>Justice is about individuals</a:t>
            </a:r>
          </a:p>
          <a:p>
            <a:r>
              <a:rPr lang="en-US" dirty="0"/>
              <a:t>Justice is about </a:t>
            </a:r>
            <a:r>
              <a:rPr lang="en-US" dirty="0" smtClean="0"/>
              <a:t>relationships</a:t>
            </a:r>
            <a:endParaRPr lang="en-US" dirty="0"/>
          </a:p>
        </p:txBody>
      </p:sp>
    </p:spTree>
    <p:extLst>
      <p:ext uri="{BB962C8B-B14F-4D97-AF65-F5344CB8AC3E}">
        <p14:creationId xmlns:p14="http://schemas.microsoft.com/office/powerpoint/2010/main" val="35818782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Justice is More Than Retribution</a:t>
            </a:r>
            <a:endParaRPr lang="en-US" dirty="0"/>
          </a:p>
        </p:txBody>
      </p:sp>
      <p:sp>
        <p:nvSpPr>
          <p:cNvPr id="3" name="Content Placeholder 2"/>
          <p:cNvSpPr>
            <a:spLocks noGrp="1"/>
          </p:cNvSpPr>
          <p:nvPr>
            <p:ph idx="1"/>
          </p:nvPr>
        </p:nvSpPr>
        <p:spPr/>
        <p:txBody>
          <a:bodyPr/>
          <a:lstStyle/>
          <a:p>
            <a:r>
              <a:rPr lang="en-US" dirty="0" smtClean="0"/>
              <a:t>Justice is about individuals</a:t>
            </a:r>
          </a:p>
          <a:p>
            <a:r>
              <a:rPr lang="en-US" dirty="0"/>
              <a:t>Justice is about </a:t>
            </a:r>
            <a:r>
              <a:rPr lang="en-US" dirty="0" smtClean="0"/>
              <a:t>relationships</a:t>
            </a:r>
          </a:p>
          <a:p>
            <a:r>
              <a:rPr lang="en-US" dirty="0"/>
              <a:t>Relationships between Offenders and their Victims</a:t>
            </a:r>
            <a:r>
              <a:rPr lang="en-US" dirty="0" smtClean="0"/>
              <a:t>.</a:t>
            </a:r>
            <a:endParaRPr lang="en-US" dirty="0"/>
          </a:p>
        </p:txBody>
      </p:sp>
    </p:spTree>
    <p:extLst>
      <p:ext uri="{BB962C8B-B14F-4D97-AF65-F5344CB8AC3E}">
        <p14:creationId xmlns:p14="http://schemas.microsoft.com/office/powerpoint/2010/main" val="7298959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Justice is More Than Retribution</a:t>
            </a:r>
            <a:endParaRPr lang="en-US" dirty="0"/>
          </a:p>
        </p:txBody>
      </p:sp>
      <p:sp>
        <p:nvSpPr>
          <p:cNvPr id="3" name="Content Placeholder 2"/>
          <p:cNvSpPr>
            <a:spLocks noGrp="1"/>
          </p:cNvSpPr>
          <p:nvPr>
            <p:ph idx="1"/>
          </p:nvPr>
        </p:nvSpPr>
        <p:spPr/>
        <p:txBody>
          <a:bodyPr/>
          <a:lstStyle/>
          <a:p>
            <a:r>
              <a:rPr lang="en-US" dirty="0" smtClean="0"/>
              <a:t>Justice is about individuals</a:t>
            </a:r>
          </a:p>
          <a:p>
            <a:r>
              <a:rPr lang="en-US" dirty="0"/>
              <a:t>Justice is about </a:t>
            </a:r>
            <a:r>
              <a:rPr lang="en-US" dirty="0" smtClean="0"/>
              <a:t>relationships</a:t>
            </a:r>
          </a:p>
          <a:p>
            <a:r>
              <a:rPr lang="en-US" dirty="0"/>
              <a:t>Relationships between Offenders and their Victims</a:t>
            </a:r>
            <a:r>
              <a:rPr lang="en-US" dirty="0" smtClean="0"/>
              <a:t>.</a:t>
            </a:r>
          </a:p>
          <a:p>
            <a:r>
              <a:rPr lang="en-US" dirty="0"/>
              <a:t>Relationships between Offenders and the Community</a:t>
            </a:r>
            <a:r>
              <a:rPr lang="en-US" dirty="0" smtClean="0"/>
              <a:t>.</a:t>
            </a:r>
            <a:endParaRPr lang="en-US" dirty="0"/>
          </a:p>
        </p:txBody>
      </p:sp>
    </p:spTree>
    <p:extLst>
      <p:ext uri="{BB962C8B-B14F-4D97-AF65-F5344CB8AC3E}">
        <p14:creationId xmlns:p14="http://schemas.microsoft.com/office/powerpoint/2010/main" val="16273802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Justice is More Than Retribution</a:t>
            </a:r>
            <a:endParaRPr lang="en-US" dirty="0"/>
          </a:p>
        </p:txBody>
      </p:sp>
      <p:sp>
        <p:nvSpPr>
          <p:cNvPr id="3" name="Content Placeholder 2"/>
          <p:cNvSpPr>
            <a:spLocks noGrp="1"/>
          </p:cNvSpPr>
          <p:nvPr>
            <p:ph idx="1"/>
          </p:nvPr>
        </p:nvSpPr>
        <p:spPr/>
        <p:txBody>
          <a:bodyPr/>
          <a:lstStyle/>
          <a:p>
            <a:r>
              <a:rPr lang="en-US" dirty="0" smtClean="0"/>
              <a:t>Justice is about individuals</a:t>
            </a:r>
          </a:p>
          <a:p>
            <a:r>
              <a:rPr lang="en-US" dirty="0"/>
              <a:t>Justice is about </a:t>
            </a:r>
            <a:r>
              <a:rPr lang="en-US" dirty="0" smtClean="0"/>
              <a:t>relationships</a:t>
            </a:r>
          </a:p>
          <a:p>
            <a:r>
              <a:rPr lang="en-US" dirty="0"/>
              <a:t>Relationships between Offenders and their Victims</a:t>
            </a:r>
            <a:r>
              <a:rPr lang="en-US" dirty="0" smtClean="0"/>
              <a:t>.</a:t>
            </a:r>
          </a:p>
          <a:p>
            <a:r>
              <a:rPr lang="en-US" dirty="0"/>
              <a:t>Relationships between Offenders and the Community</a:t>
            </a:r>
            <a:r>
              <a:rPr lang="en-US" dirty="0" smtClean="0"/>
              <a:t>.</a:t>
            </a:r>
          </a:p>
          <a:p>
            <a:r>
              <a:rPr lang="en-US" dirty="0"/>
              <a:t>Relationships between the Offender and the Justice System</a:t>
            </a:r>
          </a:p>
          <a:p>
            <a:endParaRPr lang="en-US" dirty="0"/>
          </a:p>
        </p:txBody>
      </p:sp>
    </p:spTree>
    <p:extLst>
      <p:ext uri="{BB962C8B-B14F-4D97-AF65-F5344CB8AC3E}">
        <p14:creationId xmlns:p14="http://schemas.microsoft.com/office/powerpoint/2010/main" val="19672886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Justice is More Than Retribution</a:t>
            </a:r>
            <a:endParaRPr lang="en-US" dirty="0"/>
          </a:p>
        </p:txBody>
      </p:sp>
      <p:sp>
        <p:nvSpPr>
          <p:cNvPr id="3" name="Content Placeholder 2"/>
          <p:cNvSpPr>
            <a:spLocks noGrp="1"/>
          </p:cNvSpPr>
          <p:nvPr>
            <p:ph idx="1"/>
          </p:nvPr>
        </p:nvSpPr>
        <p:spPr/>
        <p:txBody>
          <a:bodyPr>
            <a:normAutofit lnSpcReduction="10000"/>
          </a:bodyPr>
          <a:lstStyle/>
          <a:p>
            <a:r>
              <a:rPr lang="en-US" dirty="0" smtClean="0"/>
              <a:t>Justice is about relationships</a:t>
            </a:r>
          </a:p>
          <a:p>
            <a:r>
              <a:rPr lang="en-US" dirty="0" smtClean="0"/>
              <a:t>Relationships between Offenders and their Victims.</a:t>
            </a:r>
          </a:p>
          <a:p>
            <a:r>
              <a:rPr lang="en-US" dirty="0" smtClean="0"/>
              <a:t>Relationships between Offenders and the Community.</a:t>
            </a:r>
          </a:p>
          <a:p>
            <a:r>
              <a:rPr lang="en-US" dirty="0" smtClean="0"/>
              <a:t>Relationships between the Offender and the Justice System</a:t>
            </a:r>
          </a:p>
          <a:p>
            <a:r>
              <a:rPr lang="en-US" dirty="0"/>
              <a:t>Relationships between Victims and the Justice System</a:t>
            </a:r>
            <a:r>
              <a:rPr lang="en-US" dirty="0" smtClean="0"/>
              <a:t>.</a:t>
            </a:r>
            <a:endParaRPr lang="en-US" dirty="0"/>
          </a:p>
        </p:txBody>
      </p:sp>
    </p:spTree>
    <p:extLst>
      <p:ext uri="{BB962C8B-B14F-4D97-AF65-F5344CB8AC3E}">
        <p14:creationId xmlns:p14="http://schemas.microsoft.com/office/powerpoint/2010/main" val="8021219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the Focus of Your Justice Story?</a:t>
            </a:r>
            <a:endParaRPr lang="en-US" dirty="0"/>
          </a:p>
        </p:txBody>
      </p:sp>
      <p:sp>
        <p:nvSpPr>
          <p:cNvPr id="3" name="Content Placeholder 2"/>
          <p:cNvSpPr>
            <a:spLocks noGrp="1"/>
          </p:cNvSpPr>
          <p:nvPr>
            <p:ph idx="1"/>
          </p:nvPr>
        </p:nvSpPr>
        <p:spPr/>
        <p:txBody>
          <a:bodyPr/>
          <a:lstStyle/>
          <a:p>
            <a:r>
              <a:rPr lang="en-US" dirty="0" smtClean="0"/>
              <a:t>Retribution/Punishment?</a:t>
            </a:r>
            <a:endParaRPr lang="en-US" dirty="0"/>
          </a:p>
        </p:txBody>
      </p:sp>
    </p:spTree>
    <p:extLst>
      <p:ext uri="{BB962C8B-B14F-4D97-AF65-F5344CB8AC3E}">
        <p14:creationId xmlns:p14="http://schemas.microsoft.com/office/powerpoint/2010/main" val="34889829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the Focus of Your Justice Story?</a:t>
            </a:r>
            <a:endParaRPr lang="en-US" dirty="0"/>
          </a:p>
        </p:txBody>
      </p:sp>
      <p:sp>
        <p:nvSpPr>
          <p:cNvPr id="3" name="Content Placeholder 2"/>
          <p:cNvSpPr>
            <a:spLocks noGrp="1"/>
          </p:cNvSpPr>
          <p:nvPr>
            <p:ph idx="1"/>
          </p:nvPr>
        </p:nvSpPr>
        <p:spPr/>
        <p:txBody>
          <a:bodyPr/>
          <a:lstStyle/>
          <a:p>
            <a:r>
              <a:rPr lang="en-US" dirty="0" smtClean="0"/>
              <a:t>Retribution/Punishment?</a:t>
            </a:r>
          </a:p>
          <a:p>
            <a:r>
              <a:rPr lang="en-US" dirty="0" smtClean="0"/>
              <a:t>Regret?</a:t>
            </a:r>
            <a:endParaRPr lang="en-US" dirty="0"/>
          </a:p>
        </p:txBody>
      </p:sp>
    </p:spTree>
    <p:extLst>
      <p:ext uri="{BB962C8B-B14F-4D97-AF65-F5344CB8AC3E}">
        <p14:creationId xmlns:p14="http://schemas.microsoft.com/office/powerpoint/2010/main" val="2450001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the Focus of Your Justice Story?</a:t>
            </a:r>
            <a:endParaRPr lang="en-US" dirty="0"/>
          </a:p>
        </p:txBody>
      </p:sp>
      <p:sp>
        <p:nvSpPr>
          <p:cNvPr id="3" name="Content Placeholder 2"/>
          <p:cNvSpPr>
            <a:spLocks noGrp="1"/>
          </p:cNvSpPr>
          <p:nvPr>
            <p:ph idx="1"/>
          </p:nvPr>
        </p:nvSpPr>
        <p:spPr/>
        <p:txBody>
          <a:bodyPr/>
          <a:lstStyle/>
          <a:p>
            <a:r>
              <a:rPr lang="en-US" dirty="0" smtClean="0"/>
              <a:t>Retribution/Punishment?</a:t>
            </a:r>
          </a:p>
          <a:p>
            <a:r>
              <a:rPr lang="en-US" dirty="0" smtClean="0"/>
              <a:t>Regret?</a:t>
            </a:r>
          </a:p>
          <a:p>
            <a:r>
              <a:rPr lang="en-US" dirty="0" smtClean="0"/>
              <a:t>Bitterness?</a:t>
            </a:r>
          </a:p>
          <a:p>
            <a:endParaRPr lang="en-US" dirty="0"/>
          </a:p>
        </p:txBody>
      </p:sp>
    </p:spTree>
    <p:extLst>
      <p:ext uri="{BB962C8B-B14F-4D97-AF65-F5344CB8AC3E}">
        <p14:creationId xmlns:p14="http://schemas.microsoft.com/office/powerpoint/2010/main" val="2678461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the Focus of Your Justice Story?</a:t>
            </a:r>
            <a:endParaRPr lang="en-US" dirty="0"/>
          </a:p>
        </p:txBody>
      </p:sp>
      <p:sp>
        <p:nvSpPr>
          <p:cNvPr id="3" name="Content Placeholder 2"/>
          <p:cNvSpPr>
            <a:spLocks noGrp="1"/>
          </p:cNvSpPr>
          <p:nvPr>
            <p:ph idx="1"/>
          </p:nvPr>
        </p:nvSpPr>
        <p:spPr/>
        <p:txBody>
          <a:bodyPr/>
          <a:lstStyle/>
          <a:p>
            <a:r>
              <a:rPr lang="en-US" dirty="0" smtClean="0"/>
              <a:t>Retribution/Punishment?</a:t>
            </a:r>
          </a:p>
          <a:p>
            <a:r>
              <a:rPr lang="en-US" dirty="0" smtClean="0"/>
              <a:t>Regret?</a:t>
            </a:r>
          </a:p>
          <a:p>
            <a:r>
              <a:rPr lang="en-US" dirty="0" smtClean="0"/>
              <a:t>Bitterness?</a:t>
            </a:r>
          </a:p>
          <a:p>
            <a:r>
              <a:rPr lang="en-US" dirty="0" smtClean="0"/>
              <a:t>Making Amends?</a:t>
            </a:r>
          </a:p>
          <a:p>
            <a:endParaRPr lang="en-US" dirty="0"/>
          </a:p>
        </p:txBody>
      </p:sp>
    </p:spTree>
    <p:extLst>
      <p:ext uri="{BB962C8B-B14F-4D97-AF65-F5344CB8AC3E}">
        <p14:creationId xmlns:p14="http://schemas.microsoft.com/office/powerpoint/2010/main" val="2819242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476B16F-FC11-47C3-BFCC-34763E87B7B2}"/>
              </a:ext>
            </a:extLst>
          </p:cNvPr>
          <p:cNvSpPr>
            <a:spLocks noGrp="1"/>
          </p:cNvSpPr>
          <p:nvPr>
            <p:ph type="title"/>
          </p:nvPr>
        </p:nvSpPr>
        <p:spPr/>
        <p:txBody>
          <a:bodyPr/>
          <a:lstStyle/>
          <a:p>
            <a:pPr algn="ctr"/>
            <a:r>
              <a:rPr lang="en-US" dirty="0" smtClean="0"/>
              <a:t>We All Experience Conflict </a:t>
            </a:r>
            <a:r>
              <a:rPr lang="en-US" dirty="0" smtClean="0"/>
              <a:t>Stories</a:t>
            </a:r>
            <a:endParaRPr lang="en-US" dirty="0"/>
          </a:p>
        </p:txBody>
      </p:sp>
      <p:sp>
        <p:nvSpPr>
          <p:cNvPr id="3" name="Content Placeholder 2">
            <a:extLst>
              <a:ext uri="{FF2B5EF4-FFF2-40B4-BE49-F238E27FC236}">
                <a16:creationId xmlns="" xmlns:a16="http://schemas.microsoft.com/office/drawing/2014/main" id="{6C1D4080-529C-49B7-A568-C05AC3872BC2}"/>
              </a:ext>
            </a:extLst>
          </p:cNvPr>
          <p:cNvSpPr>
            <a:spLocks noGrp="1"/>
          </p:cNvSpPr>
          <p:nvPr>
            <p:ph idx="1"/>
          </p:nvPr>
        </p:nvSpPr>
        <p:spPr>
          <a:xfrm>
            <a:off x="628650" y="2211572"/>
            <a:ext cx="7886700" cy="3965391"/>
          </a:xfrm>
        </p:spPr>
        <p:txBody>
          <a:bodyPr>
            <a:normAutofit/>
          </a:bodyPr>
          <a:lstStyle/>
          <a:p>
            <a:r>
              <a:rPr lang="en-US" sz="3200" dirty="0" smtClean="0"/>
              <a:t>How we process and respond to conflict impacts how our conflict stories develop.</a:t>
            </a:r>
          </a:p>
          <a:p>
            <a:r>
              <a:rPr lang="en-US" dirty="0" smtClean="0"/>
              <a:t>Kevin and his friends </a:t>
            </a:r>
            <a:r>
              <a:rPr lang="mr-IN" dirty="0" smtClean="0"/>
              <a:t>–</a:t>
            </a:r>
            <a:r>
              <a:rPr lang="en-US" dirty="0" smtClean="0"/>
              <a:t> A divided community</a:t>
            </a:r>
            <a:r>
              <a:rPr lang="en-US" sz="3200" dirty="0" smtClean="0"/>
              <a:t> </a:t>
            </a:r>
          </a:p>
        </p:txBody>
      </p:sp>
    </p:spTree>
    <p:extLst>
      <p:ext uri="{BB962C8B-B14F-4D97-AF65-F5344CB8AC3E}">
        <p14:creationId xmlns:p14="http://schemas.microsoft.com/office/powerpoint/2010/main" val="42550640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the Focus of Your Justice Story?</a:t>
            </a:r>
            <a:endParaRPr lang="en-US" dirty="0"/>
          </a:p>
        </p:txBody>
      </p:sp>
      <p:sp>
        <p:nvSpPr>
          <p:cNvPr id="3" name="Content Placeholder 2"/>
          <p:cNvSpPr>
            <a:spLocks noGrp="1"/>
          </p:cNvSpPr>
          <p:nvPr>
            <p:ph idx="1"/>
          </p:nvPr>
        </p:nvSpPr>
        <p:spPr/>
        <p:txBody>
          <a:bodyPr/>
          <a:lstStyle/>
          <a:p>
            <a:r>
              <a:rPr lang="en-US" dirty="0" smtClean="0"/>
              <a:t>Retribution/Punishment?</a:t>
            </a:r>
          </a:p>
          <a:p>
            <a:r>
              <a:rPr lang="en-US" dirty="0" smtClean="0"/>
              <a:t>Regret?</a:t>
            </a:r>
          </a:p>
          <a:p>
            <a:r>
              <a:rPr lang="en-US" dirty="0" smtClean="0"/>
              <a:t>Bitterness?</a:t>
            </a:r>
          </a:p>
          <a:p>
            <a:r>
              <a:rPr lang="en-US" dirty="0" smtClean="0"/>
              <a:t>Making Amends?</a:t>
            </a:r>
          </a:p>
          <a:p>
            <a:r>
              <a:rPr lang="en-US" dirty="0" smtClean="0"/>
              <a:t>Restitution?</a:t>
            </a:r>
          </a:p>
          <a:p>
            <a:endParaRPr lang="en-US" dirty="0"/>
          </a:p>
        </p:txBody>
      </p:sp>
    </p:spTree>
    <p:extLst>
      <p:ext uri="{BB962C8B-B14F-4D97-AF65-F5344CB8AC3E}">
        <p14:creationId xmlns:p14="http://schemas.microsoft.com/office/powerpoint/2010/main" val="516273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the Focus of Your Justice Story?</a:t>
            </a:r>
            <a:endParaRPr lang="en-US" dirty="0"/>
          </a:p>
        </p:txBody>
      </p:sp>
      <p:sp>
        <p:nvSpPr>
          <p:cNvPr id="3" name="Content Placeholder 2"/>
          <p:cNvSpPr>
            <a:spLocks noGrp="1"/>
          </p:cNvSpPr>
          <p:nvPr>
            <p:ph idx="1"/>
          </p:nvPr>
        </p:nvSpPr>
        <p:spPr/>
        <p:txBody>
          <a:bodyPr/>
          <a:lstStyle/>
          <a:p>
            <a:r>
              <a:rPr lang="en-US" dirty="0" smtClean="0"/>
              <a:t>Retribution/Punishment?</a:t>
            </a:r>
          </a:p>
          <a:p>
            <a:r>
              <a:rPr lang="en-US" dirty="0" smtClean="0"/>
              <a:t>Regret?</a:t>
            </a:r>
          </a:p>
          <a:p>
            <a:r>
              <a:rPr lang="en-US" dirty="0" smtClean="0"/>
              <a:t>Bitterness?</a:t>
            </a:r>
          </a:p>
          <a:p>
            <a:r>
              <a:rPr lang="en-US" dirty="0" smtClean="0"/>
              <a:t>Making Amends?</a:t>
            </a:r>
          </a:p>
          <a:p>
            <a:r>
              <a:rPr lang="en-US" dirty="0" smtClean="0"/>
              <a:t>Restitution?</a:t>
            </a:r>
          </a:p>
          <a:p>
            <a:r>
              <a:rPr lang="en-US" dirty="0" smtClean="0"/>
              <a:t>Restoration?</a:t>
            </a:r>
          </a:p>
          <a:p>
            <a:endParaRPr lang="en-US" dirty="0" smtClean="0"/>
          </a:p>
          <a:p>
            <a:endParaRPr lang="en-US" dirty="0"/>
          </a:p>
        </p:txBody>
      </p:sp>
    </p:spTree>
    <p:extLst>
      <p:ext uri="{BB962C8B-B14F-4D97-AF65-F5344CB8AC3E}">
        <p14:creationId xmlns:p14="http://schemas.microsoft.com/office/powerpoint/2010/main" val="39447325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Goal</a:t>
            </a:r>
            <a:endParaRPr lang="en-US" dirty="0"/>
          </a:p>
        </p:txBody>
      </p:sp>
      <p:sp>
        <p:nvSpPr>
          <p:cNvPr id="3" name="Content Placeholder 2"/>
          <p:cNvSpPr>
            <a:spLocks noGrp="1"/>
          </p:cNvSpPr>
          <p:nvPr>
            <p:ph idx="1"/>
          </p:nvPr>
        </p:nvSpPr>
        <p:spPr/>
        <p:txBody>
          <a:bodyPr/>
          <a:lstStyle/>
          <a:p>
            <a:r>
              <a:rPr lang="en-US" dirty="0" smtClean="0"/>
              <a:t>To examine the dynamics of conflict from a Biblical perspective and consider an approach of responding to conflict that restores relationships and transforms the meaning of justice in our lives.</a:t>
            </a:r>
            <a:endParaRPr lang="en-US" dirty="0"/>
          </a:p>
        </p:txBody>
      </p:sp>
    </p:spTree>
    <p:extLst>
      <p:ext uri="{BB962C8B-B14F-4D97-AF65-F5344CB8AC3E}">
        <p14:creationId xmlns:p14="http://schemas.microsoft.com/office/powerpoint/2010/main" val="8379978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a:t>Lecture 1</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p:txBody>
          <a:bodyPr>
            <a:normAutofit fontScale="85000" lnSpcReduction="20000"/>
          </a:bodyPr>
          <a:lstStyle/>
          <a:p>
            <a:r>
              <a:rPr lang="en-US" dirty="0"/>
              <a:t>We all have conflict stories.</a:t>
            </a:r>
          </a:p>
          <a:p>
            <a:r>
              <a:rPr lang="en-US" dirty="0" smtClean="0"/>
              <a:t>Conflict is </a:t>
            </a:r>
            <a:r>
              <a:rPr lang="en-US" dirty="0"/>
              <a:t>a disagreement through which the parties involved perceive a threat to their needs, interests, or concerns.</a:t>
            </a:r>
          </a:p>
          <a:p>
            <a:r>
              <a:rPr lang="en-US" dirty="0"/>
              <a:t>Identified 5 types of conflict: Internal, Interpersonal, Individual/Group, Intergroup, Inter Organizational.</a:t>
            </a:r>
          </a:p>
          <a:p>
            <a:r>
              <a:rPr lang="en-US" dirty="0"/>
              <a:t>The Conflict between God and humankind</a:t>
            </a:r>
          </a:p>
          <a:p>
            <a:r>
              <a:rPr lang="en-US" dirty="0"/>
              <a:t>Jesus Christ is the Restorer of Relationships and True Justice.</a:t>
            </a:r>
          </a:p>
          <a:p>
            <a:r>
              <a:rPr lang="en-US" dirty="0"/>
              <a:t>One goal of this course is </a:t>
            </a:r>
            <a:r>
              <a:rPr lang="en-US"/>
              <a:t>to </a:t>
            </a:r>
            <a:r>
              <a:rPr lang="en-US" smtClean="0"/>
              <a:t>examine </a:t>
            </a:r>
            <a:r>
              <a:rPr lang="en-US" dirty="0"/>
              <a:t>the way </a:t>
            </a:r>
            <a:r>
              <a:rPr lang="en-US" dirty="0" smtClean="0"/>
              <a:t>we</a:t>
            </a:r>
            <a:r>
              <a:rPr lang="en-US" dirty="0" smtClean="0"/>
              <a:t> </a:t>
            </a:r>
            <a:r>
              <a:rPr lang="en-US" dirty="0"/>
              <a:t>think about and respond to conflict. </a:t>
            </a:r>
          </a:p>
        </p:txBody>
      </p:sp>
    </p:spTree>
    <p:extLst>
      <p:ext uri="{BB962C8B-B14F-4D97-AF65-F5344CB8AC3E}">
        <p14:creationId xmlns:p14="http://schemas.microsoft.com/office/powerpoint/2010/main" val="2771055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476B16F-FC11-47C3-BFCC-34763E87B7B2}"/>
              </a:ext>
            </a:extLst>
          </p:cNvPr>
          <p:cNvSpPr>
            <a:spLocks noGrp="1"/>
          </p:cNvSpPr>
          <p:nvPr>
            <p:ph type="title"/>
          </p:nvPr>
        </p:nvSpPr>
        <p:spPr/>
        <p:txBody>
          <a:bodyPr/>
          <a:lstStyle/>
          <a:p>
            <a:pPr algn="ctr"/>
            <a:r>
              <a:rPr lang="en-US" dirty="0" smtClean="0"/>
              <a:t>We All Experience Conflict </a:t>
            </a:r>
            <a:r>
              <a:rPr lang="en-US" dirty="0" smtClean="0"/>
              <a:t>Stories</a:t>
            </a:r>
            <a:endParaRPr lang="en-US" dirty="0"/>
          </a:p>
        </p:txBody>
      </p:sp>
      <p:sp>
        <p:nvSpPr>
          <p:cNvPr id="3" name="Content Placeholder 2">
            <a:extLst>
              <a:ext uri="{FF2B5EF4-FFF2-40B4-BE49-F238E27FC236}">
                <a16:creationId xmlns="" xmlns:a16="http://schemas.microsoft.com/office/drawing/2014/main" id="{6C1D4080-529C-49B7-A568-C05AC3872BC2}"/>
              </a:ext>
            </a:extLst>
          </p:cNvPr>
          <p:cNvSpPr>
            <a:spLocks noGrp="1"/>
          </p:cNvSpPr>
          <p:nvPr>
            <p:ph idx="1"/>
          </p:nvPr>
        </p:nvSpPr>
        <p:spPr>
          <a:xfrm>
            <a:off x="628650" y="2211572"/>
            <a:ext cx="7886700" cy="3965391"/>
          </a:xfrm>
        </p:spPr>
        <p:txBody>
          <a:bodyPr>
            <a:normAutofit/>
          </a:bodyPr>
          <a:lstStyle/>
          <a:p>
            <a:r>
              <a:rPr lang="en-US" sz="3200" dirty="0" smtClean="0"/>
              <a:t>How we process and respond to conflict impacts how our conflict stories develop.</a:t>
            </a:r>
          </a:p>
          <a:p>
            <a:r>
              <a:rPr lang="en-US" dirty="0" smtClean="0"/>
              <a:t>Kevin and his friends </a:t>
            </a:r>
            <a:r>
              <a:rPr lang="mr-IN" dirty="0" smtClean="0"/>
              <a:t>–</a:t>
            </a:r>
            <a:r>
              <a:rPr lang="en-US" dirty="0" smtClean="0"/>
              <a:t> A story of retribution that looks backward.</a:t>
            </a:r>
          </a:p>
          <a:p>
            <a:r>
              <a:rPr lang="en-US" sz="3200" dirty="0" smtClean="0"/>
              <a:t>Joe and Amy </a:t>
            </a:r>
            <a:r>
              <a:rPr lang="mr-IN" sz="3200" dirty="0" smtClean="0"/>
              <a:t>–</a:t>
            </a:r>
            <a:r>
              <a:rPr lang="en-US" sz="3200" dirty="0" smtClean="0"/>
              <a:t> A story of restoration that looks forward.</a:t>
            </a:r>
          </a:p>
        </p:txBody>
      </p:sp>
    </p:spTree>
    <p:extLst>
      <p:ext uri="{BB962C8B-B14F-4D97-AF65-F5344CB8AC3E}">
        <p14:creationId xmlns:p14="http://schemas.microsoft.com/office/powerpoint/2010/main" val="393815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476B16F-FC11-47C3-BFCC-34763E87B7B2}"/>
              </a:ext>
            </a:extLst>
          </p:cNvPr>
          <p:cNvSpPr>
            <a:spLocks noGrp="1"/>
          </p:cNvSpPr>
          <p:nvPr>
            <p:ph type="title"/>
          </p:nvPr>
        </p:nvSpPr>
        <p:spPr/>
        <p:txBody>
          <a:bodyPr/>
          <a:lstStyle/>
          <a:p>
            <a:pPr algn="ctr"/>
            <a:r>
              <a:rPr lang="en-US" dirty="0" smtClean="0"/>
              <a:t>What is Conflict?</a:t>
            </a:r>
            <a:endParaRPr lang="en-US" dirty="0"/>
          </a:p>
        </p:txBody>
      </p:sp>
      <p:sp>
        <p:nvSpPr>
          <p:cNvPr id="3" name="Content Placeholder 2">
            <a:extLst>
              <a:ext uri="{FF2B5EF4-FFF2-40B4-BE49-F238E27FC236}">
                <a16:creationId xmlns="" xmlns:a16="http://schemas.microsoft.com/office/drawing/2014/main" id="{6C1D4080-529C-49B7-A568-C05AC3872BC2}"/>
              </a:ext>
            </a:extLst>
          </p:cNvPr>
          <p:cNvSpPr>
            <a:spLocks noGrp="1"/>
          </p:cNvSpPr>
          <p:nvPr>
            <p:ph idx="1"/>
          </p:nvPr>
        </p:nvSpPr>
        <p:spPr>
          <a:xfrm>
            <a:off x="628650" y="2211572"/>
            <a:ext cx="7886700" cy="3965391"/>
          </a:xfrm>
        </p:spPr>
        <p:txBody>
          <a:bodyPr>
            <a:normAutofit/>
          </a:bodyPr>
          <a:lstStyle/>
          <a:p>
            <a:pPr marL="0" indent="0">
              <a:buNone/>
            </a:pPr>
            <a:r>
              <a:rPr lang="en-US" sz="3200" dirty="0"/>
              <a:t>A disagreement through which the parties involved perceive a threat to their needs, interests, or concerns.</a:t>
            </a:r>
          </a:p>
        </p:txBody>
      </p:sp>
    </p:spTree>
    <p:extLst>
      <p:ext uri="{BB962C8B-B14F-4D97-AF65-F5344CB8AC3E}">
        <p14:creationId xmlns:p14="http://schemas.microsoft.com/office/powerpoint/2010/main" val="2027869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476B16F-FC11-47C3-BFCC-34763E87B7B2}"/>
              </a:ext>
            </a:extLst>
          </p:cNvPr>
          <p:cNvSpPr>
            <a:spLocks noGrp="1"/>
          </p:cNvSpPr>
          <p:nvPr>
            <p:ph type="title"/>
          </p:nvPr>
        </p:nvSpPr>
        <p:spPr/>
        <p:txBody>
          <a:bodyPr/>
          <a:lstStyle/>
          <a:p>
            <a:pPr algn="ctr"/>
            <a:r>
              <a:rPr lang="en-US" dirty="0" smtClean="0"/>
              <a:t>What is Conflict?</a:t>
            </a:r>
            <a:endParaRPr lang="en-US" dirty="0"/>
          </a:p>
        </p:txBody>
      </p:sp>
      <p:sp>
        <p:nvSpPr>
          <p:cNvPr id="3" name="Content Placeholder 2">
            <a:extLst>
              <a:ext uri="{FF2B5EF4-FFF2-40B4-BE49-F238E27FC236}">
                <a16:creationId xmlns="" xmlns:a16="http://schemas.microsoft.com/office/drawing/2014/main" id="{6C1D4080-529C-49B7-A568-C05AC3872BC2}"/>
              </a:ext>
            </a:extLst>
          </p:cNvPr>
          <p:cNvSpPr>
            <a:spLocks noGrp="1"/>
          </p:cNvSpPr>
          <p:nvPr>
            <p:ph idx="1"/>
          </p:nvPr>
        </p:nvSpPr>
        <p:spPr>
          <a:xfrm>
            <a:off x="614219" y="1850814"/>
            <a:ext cx="7886700" cy="3965391"/>
          </a:xfrm>
        </p:spPr>
        <p:txBody>
          <a:bodyPr>
            <a:normAutofit/>
          </a:bodyPr>
          <a:lstStyle/>
          <a:p>
            <a:r>
              <a:rPr lang="en-US" sz="3200" dirty="0"/>
              <a:t>A disagreement through which the parties involved perceive a threat to their needs, interests, or concerns</a:t>
            </a:r>
            <a:r>
              <a:rPr lang="en-US" sz="3200" dirty="0" smtClean="0"/>
              <a:t>.</a:t>
            </a:r>
          </a:p>
          <a:p>
            <a:pPr lvl="1"/>
            <a:r>
              <a:rPr lang="en-US" sz="2800" dirty="0" smtClean="0"/>
              <a:t>Not just a disagreement </a:t>
            </a:r>
            <a:r>
              <a:rPr lang="mr-IN" sz="2800" dirty="0" smtClean="0"/>
              <a:t>–</a:t>
            </a:r>
            <a:r>
              <a:rPr lang="en-US" sz="2800" dirty="0" smtClean="0"/>
              <a:t> </a:t>
            </a:r>
            <a:r>
              <a:rPr lang="en-US" dirty="0" smtClean="0"/>
              <a:t>we can disagree without creating a conflict</a:t>
            </a:r>
          </a:p>
          <a:p>
            <a:pPr lvl="1"/>
            <a:r>
              <a:rPr lang="en-US" sz="2800" dirty="0" smtClean="0"/>
              <a:t>The disagreement must be accompanied by a </a:t>
            </a:r>
            <a:r>
              <a:rPr lang="en-US" sz="2800" dirty="0" smtClean="0">
                <a:solidFill>
                  <a:srgbClr val="FFFF00"/>
                </a:solidFill>
              </a:rPr>
              <a:t>perceived</a:t>
            </a:r>
            <a:r>
              <a:rPr lang="en-US" sz="2800" dirty="0" smtClean="0"/>
              <a:t> threat to someone’s needs, interests, or concerns.</a:t>
            </a:r>
            <a:endParaRPr lang="en-US" sz="2800" dirty="0"/>
          </a:p>
        </p:txBody>
      </p:sp>
    </p:spTree>
    <p:extLst>
      <p:ext uri="{BB962C8B-B14F-4D97-AF65-F5344CB8AC3E}">
        <p14:creationId xmlns:p14="http://schemas.microsoft.com/office/powerpoint/2010/main" val="457048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D70CC4D-BF22-4C45-940B-5295A10A7C26}"/>
              </a:ext>
            </a:extLst>
          </p:cNvPr>
          <p:cNvSpPr>
            <a:spLocks noGrp="1"/>
          </p:cNvSpPr>
          <p:nvPr>
            <p:ph type="title"/>
          </p:nvPr>
        </p:nvSpPr>
        <p:spPr/>
        <p:txBody>
          <a:bodyPr/>
          <a:lstStyle/>
          <a:p>
            <a:pPr algn="ctr"/>
            <a:r>
              <a:rPr lang="en-US" dirty="0"/>
              <a:t>5 Types of Conflict</a:t>
            </a:r>
          </a:p>
        </p:txBody>
      </p:sp>
      <p:sp>
        <p:nvSpPr>
          <p:cNvPr id="3" name="Content Placeholder 2">
            <a:extLst>
              <a:ext uri="{FF2B5EF4-FFF2-40B4-BE49-F238E27FC236}">
                <a16:creationId xmlns="" xmlns:a16="http://schemas.microsoft.com/office/drawing/2014/main" id="{DF09A9E8-0E37-4037-A72B-D8344172985C}"/>
              </a:ext>
            </a:extLst>
          </p:cNvPr>
          <p:cNvSpPr>
            <a:spLocks noGrp="1"/>
          </p:cNvSpPr>
          <p:nvPr>
            <p:ph idx="1"/>
          </p:nvPr>
        </p:nvSpPr>
        <p:spPr>
          <a:xfrm>
            <a:off x="628650" y="2190307"/>
            <a:ext cx="7886700" cy="3986656"/>
          </a:xfrm>
        </p:spPr>
        <p:txBody>
          <a:bodyPr/>
          <a:lstStyle/>
          <a:p>
            <a:r>
              <a:rPr lang="en-US" sz="3200" dirty="0"/>
              <a:t>Conflict within the Individual</a:t>
            </a:r>
          </a:p>
          <a:p>
            <a:pPr marL="0" indent="0">
              <a:buNone/>
            </a:pPr>
            <a:endParaRPr lang="en-US" sz="3200" dirty="0"/>
          </a:p>
        </p:txBody>
      </p:sp>
    </p:spTree>
    <p:extLst>
      <p:ext uri="{BB962C8B-B14F-4D97-AF65-F5344CB8AC3E}">
        <p14:creationId xmlns:p14="http://schemas.microsoft.com/office/powerpoint/2010/main" val="2396646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D70CC4D-BF22-4C45-940B-5295A10A7C26}"/>
              </a:ext>
            </a:extLst>
          </p:cNvPr>
          <p:cNvSpPr>
            <a:spLocks noGrp="1"/>
          </p:cNvSpPr>
          <p:nvPr>
            <p:ph type="title"/>
          </p:nvPr>
        </p:nvSpPr>
        <p:spPr/>
        <p:txBody>
          <a:bodyPr/>
          <a:lstStyle/>
          <a:p>
            <a:pPr algn="ctr"/>
            <a:r>
              <a:rPr lang="en-US" dirty="0"/>
              <a:t>5 Types of Conflict</a:t>
            </a:r>
          </a:p>
        </p:txBody>
      </p:sp>
      <p:sp>
        <p:nvSpPr>
          <p:cNvPr id="3" name="Content Placeholder 2">
            <a:extLst>
              <a:ext uri="{FF2B5EF4-FFF2-40B4-BE49-F238E27FC236}">
                <a16:creationId xmlns="" xmlns:a16="http://schemas.microsoft.com/office/drawing/2014/main" id="{DF09A9E8-0E37-4037-A72B-D8344172985C}"/>
              </a:ext>
            </a:extLst>
          </p:cNvPr>
          <p:cNvSpPr>
            <a:spLocks noGrp="1"/>
          </p:cNvSpPr>
          <p:nvPr>
            <p:ph idx="1"/>
          </p:nvPr>
        </p:nvSpPr>
        <p:spPr>
          <a:xfrm>
            <a:off x="628650" y="2232837"/>
            <a:ext cx="7886700" cy="3944126"/>
          </a:xfrm>
        </p:spPr>
        <p:txBody>
          <a:bodyPr/>
          <a:lstStyle/>
          <a:p>
            <a:r>
              <a:rPr lang="en-US" sz="3200" dirty="0"/>
              <a:t>Conflict within the Individual</a:t>
            </a:r>
          </a:p>
          <a:p>
            <a:r>
              <a:rPr lang="en-US" sz="3200" dirty="0"/>
              <a:t>Interpersonal Conflict</a:t>
            </a:r>
          </a:p>
        </p:txBody>
      </p:sp>
    </p:spTree>
    <p:extLst>
      <p:ext uri="{BB962C8B-B14F-4D97-AF65-F5344CB8AC3E}">
        <p14:creationId xmlns:p14="http://schemas.microsoft.com/office/powerpoint/2010/main" val="4542760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D70CC4D-BF22-4C45-940B-5295A10A7C26}"/>
              </a:ext>
            </a:extLst>
          </p:cNvPr>
          <p:cNvSpPr>
            <a:spLocks noGrp="1"/>
          </p:cNvSpPr>
          <p:nvPr>
            <p:ph type="title"/>
          </p:nvPr>
        </p:nvSpPr>
        <p:spPr/>
        <p:txBody>
          <a:bodyPr/>
          <a:lstStyle/>
          <a:p>
            <a:pPr algn="ctr"/>
            <a:r>
              <a:rPr lang="en-US" dirty="0"/>
              <a:t>5 Types of Conflict</a:t>
            </a:r>
          </a:p>
        </p:txBody>
      </p:sp>
      <p:sp>
        <p:nvSpPr>
          <p:cNvPr id="3" name="Content Placeholder 2">
            <a:extLst>
              <a:ext uri="{FF2B5EF4-FFF2-40B4-BE49-F238E27FC236}">
                <a16:creationId xmlns="" xmlns:a16="http://schemas.microsoft.com/office/drawing/2014/main" id="{DF09A9E8-0E37-4037-A72B-D8344172985C}"/>
              </a:ext>
            </a:extLst>
          </p:cNvPr>
          <p:cNvSpPr>
            <a:spLocks noGrp="1"/>
          </p:cNvSpPr>
          <p:nvPr>
            <p:ph idx="1"/>
          </p:nvPr>
        </p:nvSpPr>
        <p:spPr>
          <a:xfrm>
            <a:off x="628650" y="2211572"/>
            <a:ext cx="7886700" cy="3965391"/>
          </a:xfrm>
        </p:spPr>
        <p:txBody>
          <a:bodyPr/>
          <a:lstStyle/>
          <a:p>
            <a:r>
              <a:rPr lang="en-US" sz="3200" dirty="0"/>
              <a:t>Conflict within the Individual</a:t>
            </a:r>
          </a:p>
          <a:p>
            <a:r>
              <a:rPr lang="en-US" sz="3200" dirty="0"/>
              <a:t>Interpersonal Conflict</a:t>
            </a:r>
          </a:p>
          <a:p>
            <a:r>
              <a:rPr lang="en-US" sz="3200" dirty="0"/>
              <a:t>Conflict between an Individual and a Group</a:t>
            </a:r>
          </a:p>
        </p:txBody>
      </p:sp>
    </p:spTree>
    <p:extLst>
      <p:ext uri="{BB962C8B-B14F-4D97-AF65-F5344CB8AC3E}">
        <p14:creationId xmlns:p14="http://schemas.microsoft.com/office/powerpoint/2010/main" val="3174227784"/>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3243</TotalTime>
  <Words>1079</Words>
  <Application>Microsoft Macintosh PowerPoint</Application>
  <PresentationFormat>On-screen Show (4:3)</PresentationFormat>
  <Paragraphs>131</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Black</vt:lpstr>
      <vt:lpstr>Restoring Relationships Transforming Justice</vt:lpstr>
      <vt:lpstr>We All Experience Conflict Stories</vt:lpstr>
      <vt:lpstr>We All Experience Conflict Stories</vt:lpstr>
      <vt:lpstr>We All Experience Conflict Stories</vt:lpstr>
      <vt:lpstr>What is Conflict?</vt:lpstr>
      <vt:lpstr>What is Conflict?</vt:lpstr>
      <vt:lpstr>5 Types of Conflict</vt:lpstr>
      <vt:lpstr>5 Types of Conflict</vt:lpstr>
      <vt:lpstr>5 Types of Conflict</vt:lpstr>
      <vt:lpstr>5 Types of Conflict</vt:lpstr>
      <vt:lpstr>5 Types of Conflict</vt:lpstr>
      <vt:lpstr>5 Types of Conflict</vt:lpstr>
      <vt:lpstr>5 6 Types of Conflict</vt:lpstr>
      <vt:lpstr>The Bible tells a Conflict Story</vt:lpstr>
      <vt:lpstr>The Bible tells a Conflict Story</vt:lpstr>
      <vt:lpstr>God identifies with our Conflict Stories</vt:lpstr>
      <vt:lpstr>God identifies with our Conflict Stories</vt:lpstr>
      <vt:lpstr>The Bible’s Conflict Story</vt:lpstr>
      <vt:lpstr>God’s Justice Restores Relationship</vt:lpstr>
      <vt:lpstr>Justice is More Than Retribution</vt:lpstr>
      <vt:lpstr>Justice is More Than Retribution</vt:lpstr>
      <vt:lpstr>Justice is More Than Retribution</vt:lpstr>
      <vt:lpstr>Justice is More Than Retribution</vt:lpstr>
      <vt:lpstr>Justice is More Than Retribution</vt:lpstr>
      <vt:lpstr>Justice is More Than Retribution</vt:lpstr>
      <vt:lpstr>What is the Focus of Your Justice Story?</vt:lpstr>
      <vt:lpstr>What is the Focus of Your Justice Story?</vt:lpstr>
      <vt:lpstr>What is the Focus of Your Justice Story?</vt:lpstr>
      <vt:lpstr>What is the Focus of Your Justice Story?</vt:lpstr>
      <vt:lpstr>What is the Focus of Your Justice Story?</vt:lpstr>
      <vt:lpstr>What is the Focus of Your Justice Story?</vt:lpstr>
      <vt:lpstr>Our Goal</vt:lpstr>
      <vt:lpstr>Lecture 1</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Restore Relationships Restore Justice</dc:title>
  <dc:creator>Brian DeCook</dc:creator>
  <cp:lastModifiedBy>Brian DeCook</cp:lastModifiedBy>
  <cp:revision>19</cp:revision>
  <dcterms:created xsi:type="dcterms:W3CDTF">2018-03-10T16:19:32Z</dcterms:created>
  <dcterms:modified xsi:type="dcterms:W3CDTF">2018-03-26T23:16:27Z</dcterms:modified>
</cp:coreProperties>
</file>