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6" r:id="rId2"/>
    <p:sldId id="259" r:id="rId3"/>
    <p:sldId id="301" r:id="rId4"/>
    <p:sldId id="300" r:id="rId5"/>
    <p:sldId id="297" r:id="rId6"/>
    <p:sldId id="271" r:id="rId7"/>
    <p:sldId id="285" r:id="rId8"/>
    <p:sldId id="286" r:id="rId9"/>
    <p:sldId id="302" r:id="rId10"/>
    <p:sldId id="287" r:id="rId11"/>
    <p:sldId id="288" r:id="rId12"/>
    <p:sldId id="289" r:id="rId13"/>
    <p:sldId id="290" r:id="rId14"/>
    <p:sldId id="298" r:id="rId15"/>
    <p:sldId id="29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6" d="100"/>
          <a:sy n="76" d="100"/>
        </p:scale>
        <p:origin x="-1568" y="-384"/>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2302F4C-FB3A-074D-B778-A716A27B07F9}" type="datetimeFigureOut">
              <a:rPr lang="en-US" smtClean="0"/>
              <a:t>4/30/20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2302F4C-FB3A-074D-B778-A716A27B07F9}" type="datetimeFigureOut">
              <a:rPr lang="en-US" smtClean="0"/>
              <a:t>4/30/20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4/30/20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62302F4C-FB3A-074D-B778-A716A27B07F9}" type="datetimeFigureOut">
              <a:rPr lang="en-US" smtClean="0"/>
              <a:t>4/30/20</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5B15796A-D7A1-3841-94E1-D527D4CAB8E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86200"/>
            <a:ext cx="7936044" cy="1752600"/>
          </a:xfrm>
        </p:spPr>
        <p:txBody>
          <a:bodyPr>
            <a:normAutofit/>
          </a:bodyPr>
          <a:lstStyle/>
          <a:p>
            <a:r>
              <a:rPr lang="en-US" sz="3200" dirty="0" smtClean="0"/>
              <a:t>Giving </a:t>
            </a:r>
            <a:r>
              <a:rPr lang="en-US" sz="3200" dirty="0"/>
              <a:t>your kids the </a:t>
            </a:r>
            <a:r>
              <a:rPr lang="en-US" sz="3200" dirty="0" smtClean="0"/>
              <a:t>“</a:t>
            </a:r>
            <a:r>
              <a:rPr lang="en-US" sz="3200" dirty="0"/>
              <a:t>“I will try”</a:t>
            </a:r>
            <a:r>
              <a:rPr lang="en-US" sz="3200" dirty="0" smtClean="0"/>
              <a:t>” </a:t>
            </a:r>
            <a:r>
              <a:rPr lang="en-US" sz="3200" dirty="0"/>
              <a:t>attitude</a:t>
            </a:r>
          </a:p>
        </p:txBody>
      </p:sp>
      <p:sp>
        <p:nvSpPr>
          <p:cNvPr id="2" name="Title 1"/>
          <p:cNvSpPr>
            <a:spLocks noGrp="1"/>
          </p:cNvSpPr>
          <p:nvPr>
            <p:ph type="ctrTitle"/>
          </p:nvPr>
        </p:nvSpPr>
        <p:spPr>
          <a:xfrm>
            <a:off x="685800" y="1303500"/>
            <a:ext cx="7772400" cy="2174413"/>
          </a:xfrm>
        </p:spPr>
        <p:txBody>
          <a:bodyPr>
            <a:normAutofit/>
          </a:bodyPr>
          <a:lstStyle/>
          <a:p>
            <a:r>
              <a:rPr lang="en-US" dirty="0"/>
              <a:t/>
            </a:r>
            <a:br>
              <a:rPr lang="en-US" dirty="0"/>
            </a:br>
            <a:r>
              <a:rPr lang="en-US" b="1" dirty="0" smtClean="0"/>
              <a:t>Taking control of your parenting Part 3</a:t>
            </a:r>
            <a:r>
              <a:rPr lang="en-US" b="1" dirty="0" smtClean="0"/>
              <a:t/>
            </a:r>
            <a:br>
              <a:rPr lang="en-US" b="1" dirty="0" smtClean="0"/>
            </a:br>
            <a:r>
              <a:rPr lang="en-US" cap="none" spc="30" dirty="0" smtClean="0">
                <a:solidFill>
                  <a:schemeClr val="tx1">
                    <a:lumMod val="75000"/>
                  </a:schemeClr>
                </a:solidFill>
                <a:ea typeface="+mn-ea"/>
                <a:cs typeface="+mn-cs"/>
              </a:rPr>
              <a:t>Steve </a:t>
            </a:r>
            <a:r>
              <a:rPr lang="en-US" cap="none" spc="30" dirty="0" smtClean="0">
                <a:solidFill>
                  <a:schemeClr val="tx1">
                    <a:lumMod val="75000"/>
                  </a:schemeClr>
                </a:solidFill>
                <a:ea typeface="+mn-ea"/>
                <a:cs typeface="+mn-cs"/>
              </a:rPr>
              <a:t>Elzinga</a:t>
            </a:r>
            <a:endParaRPr lang="en-US" b="1" dirty="0">
              <a:solidFill>
                <a:schemeClr val="tx1">
                  <a:lumMod val="75000"/>
                </a:schemeClr>
              </a:solidFill>
            </a:endParaRPr>
          </a:p>
        </p:txBody>
      </p:sp>
    </p:spTree>
    <p:extLst>
      <p:ext uri="{BB962C8B-B14F-4D97-AF65-F5344CB8AC3E}">
        <p14:creationId xmlns:p14="http://schemas.microsoft.com/office/powerpoint/2010/main" val="750087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471" y="407059"/>
            <a:ext cx="8300474" cy="1143000"/>
          </a:xfrm>
        </p:spPr>
        <p:txBody>
          <a:bodyPr>
            <a:normAutofit/>
          </a:bodyPr>
          <a:lstStyle/>
          <a:p>
            <a:pPr algn="l"/>
            <a:r>
              <a:rPr lang="en-US" sz="3200" b="1" dirty="0"/>
              <a:t>2. Allow kids to </a:t>
            </a:r>
            <a:r>
              <a:rPr lang="en-US" sz="3200" b="1" dirty="0" smtClean="0"/>
              <a:t/>
            </a:r>
            <a:br>
              <a:rPr lang="en-US" sz="3200" b="1" dirty="0" smtClean="0"/>
            </a:br>
            <a:r>
              <a:rPr lang="en-US" sz="3200" b="1" dirty="0" smtClean="0"/>
              <a:t>have problems.</a:t>
            </a:r>
            <a:endParaRPr lang="en-US" sz="3200" b="1" dirty="0"/>
          </a:p>
        </p:txBody>
      </p:sp>
      <p:sp>
        <p:nvSpPr>
          <p:cNvPr id="3" name="Content Placeholder 2"/>
          <p:cNvSpPr>
            <a:spLocks noGrp="1"/>
          </p:cNvSpPr>
          <p:nvPr>
            <p:ph sz="quarter" idx="13"/>
          </p:nvPr>
        </p:nvSpPr>
        <p:spPr>
          <a:xfrm>
            <a:off x="609600" y="2741597"/>
            <a:ext cx="5322095" cy="4114800"/>
          </a:xfrm>
        </p:spPr>
        <p:txBody>
          <a:bodyPr>
            <a:normAutofit/>
          </a:bodyPr>
          <a:lstStyle/>
          <a:p>
            <a:pPr marL="0" indent="0">
              <a:buNone/>
            </a:pPr>
            <a:r>
              <a:rPr lang="en-US" sz="2800" dirty="0" smtClean="0"/>
              <a:t>Proverbs </a:t>
            </a:r>
            <a:r>
              <a:rPr lang="en-US" sz="2800" dirty="0"/>
              <a:t>20:3 </a:t>
            </a:r>
            <a:r>
              <a:rPr lang="en-US" sz="2800" i="1" dirty="0" smtClean="0">
                <a:solidFill>
                  <a:srgbClr val="C4BEA9"/>
                </a:solidFill>
              </a:rPr>
              <a:t>Sometimes </a:t>
            </a:r>
            <a:r>
              <a:rPr lang="en-US" sz="2800" i="1" dirty="0">
                <a:solidFill>
                  <a:srgbClr val="C4BEA9"/>
                </a:solidFill>
              </a:rPr>
              <a:t>it takes a painful experience </a:t>
            </a:r>
            <a:r>
              <a:rPr lang="en-US" sz="2800" i="1" dirty="0" smtClean="0">
                <a:solidFill>
                  <a:srgbClr val="C4BEA9"/>
                </a:solidFill>
              </a:rPr>
              <a:t>to make </a:t>
            </a:r>
            <a:r>
              <a:rPr lang="en-US" sz="2800" i="1" dirty="0">
                <a:solidFill>
                  <a:srgbClr val="C4BEA9"/>
                </a:solidFill>
              </a:rPr>
              <a:t>us change our ways</a:t>
            </a:r>
            <a:r>
              <a:rPr lang="en-US" sz="2800" i="1" dirty="0" smtClean="0">
                <a:solidFill>
                  <a:srgbClr val="C4BEA9"/>
                </a:solidFill>
              </a:rPr>
              <a:t>.</a:t>
            </a:r>
            <a:endParaRPr lang="en-US" sz="2800" i="1" dirty="0">
              <a:solidFill>
                <a:srgbClr val="C4BEA9"/>
              </a:solidFill>
            </a:endParaRPr>
          </a:p>
        </p:txBody>
      </p:sp>
    </p:spTree>
    <p:extLst>
      <p:ext uri="{BB962C8B-B14F-4D97-AF65-F5344CB8AC3E}">
        <p14:creationId xmlns:p14="http://schemas.microsoft.com/office/powerpoint/2010/main" val="2068019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457" y="222611"/>
            <a:ext cx="7924800" cy="2250698"/>
          </a:xfrm>
        </p:spPr>
        <p:txBody>
          <a:bodyPr>
            <a:normAutofit/>
          </a:bodyPr>
          <a:lstStyle/>
          <a:p>
            <a:pPr algn="l"/>
            <a:r>
              <a:rPr lang="en-US" sz="3200" b="1" dirty="0"/>
              <a:t>If kids are not </a:t>
            </a:r>
            <a:r>
              <a:rPr lang="en-US" sz="3200" b="1" dirty="0" smtClean="0"/>
              <a:t>allowed </a:t>
            </a:r>
            <a:br>
              <a:rPr lang="en-US" sz="3200" b="1" dirty="0" smtClean="0"/>
            </a:br>
            <a:r>
              <a:rPr lang="en-US" sz="3200" b="1" dirty="0" smtClean="0"/>
              <a:t>to </a:t>
            </a:r>
            <a:r>
              <a:rPr lang="en-US" sz="3200" b="1" dirty="0"/>
              <a:t>have </a:t>
            </a:r>
            <a:r>
              <a:rPr lang="en-US" sz="3200" b="1" dirty="0" smtClean="0"/>
              <a:t>problems</a:t>
            </a:r>
            <a:r>
              <a:rPr lang="en-US" sz="3200" b="1" dirty="0"/>
              <a:t>, </a:t>
            </a:r>
            <a:r>
              <a:rPr lang="en-US" sz="3200" b="1" dirty="0" smtClean="0"/>
              <a:t>when </a:t>
            </a:r>
            <a:br>
              <a:rPr lang="en-US" sz="3200" b="1" dirty="0" smtClean="0"/>
            </a:br>
            <a:r>
              <a:rPr lang="en-US" sz="3200" b="1" dirty="0" smtClean="0"/>
              <a:t>they </a:t>
            </a:r>
            <a:r>
              <a:rPr lang="en-US" sz="3200" b="1" dirty="0"/>
              <a:t>do experience </a:t>
            </a:r>
            <a:r>
              <a:rPr lang="en-US" sz="3200" b="1" dirty="0" smtClean="0"/>
              <a:t/>
            </a:r>
            <a:br>
              <a:rPr lang="en-US" sz="3200" b="1" dirty="0" smtClean="0"/>
            </a:br>
            <a:r>
              <a:rPr lang="en-US" sz="3200" b="1" dirty="0" smtClean="0"/>
              <a:t>difficulties </a:t>
            </a:r>
            <a:r>
              <a:rPr lang="en-US" sz="3200" b="1" dirty="0"/>
              <a:t>they will ...</a:t>
            </a:r>
          </a:p>
        </p:txBody>
      </p:sp>
      <p:sp>
        <p:nvSpPr>
          <p:cNvPr id="3" name="Content Placeholder 2"/>
          <p:cNvSpPr>
            <a:spLocks noGrp="1"/>
          </p:cNvSpPr>
          <p:nvPr>
            <p:ph sz="quarter" idx="13"/>
          </p:nvPr>
        </p:nvSpPr>
        <p:spPr>
          <a:xfrm>
            <a:off x="457200" y="2783886"/>
            <a:ext cx="4405119" cy="4104066"/>
          </a:xfrm>
        </p:spPr>
        <p:txBody>
          <a:bodyPr>
            <a:normAutofit/>
          </a:bodyPr>
          <a:lstStyle/>
          <a:p>
            <a:r>
              <a:rPr lang="en-US" sz="3200" dirty="0" smtClean="0"/>
              <a:t> </a:t>
            </a:r>
            <a:r>
              <a:rPr lang="en-US" sz="3200" dirty="0" smtClean="0">
                <a:solidFill>
                  <a:srgbClr val="F2D9A4"/>
                </a:solidFill>
              </a:rPr>
              <a:t>procrastinate</a:t>
            </a:r>
            <a:r>
              <a:rPr lang="en-US" sz="3200" dirty="0" smtClean="0"/>
              <a:t>.</a:t>
            </a:r>
            <a:endParaRPr lang="en-US" sz="3200" dirty="0"/>
          </a:p>
          <a:p>
            <a:r>
              <a:rPr lang="en-US" sz="3200" dirty="0" smtClean="0">
                <a:solidFill>
                  <a:srgbClr val="CBD5DE"/>
                </a:solidFill>
              </a:rPr>
              <a:t>pretend problems do not exist.</a:t>
            </a:r>
            <a:endParaRPr lang="en-US" sz="3200" dirty="0">
              <a:solidFill>
                <a:srgbClr val="CBD5DE"/>
              </a:solidFill>
            </a:endParaRPr>
          </a:p>
        </p:txBody>
      </p:sp>
      <p:sp>
        <p:nvSpPr>
          <p:cNvPr id="4" name="Content Placeholder 2"/>
          <p:cNvSpPr txBox="1">
            <a:spLocks/>
          </p:cNvSpPr>
          <p:nvPr/>
        </p:nvSpPr>
        <p:spPr>
          <a:xfrm>
            <a:off x="5045247" y="3188434"/>
            <a:ext cx="5708421" cy="4104066"/>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r>
              <a:rPr lang="en-US" sz="3200" dirty="0" smtClean="0">
                <a:solidFill>
                  <a:srgbClr val="F2D9A4"/>
                </a:solidFill>
              </a:rPr>
              <a:t>plan quick fixes.</a:t>
            </a:r>
          </a:p>
          <a:p>
            <a:r>
              <a:rPr lang="en-US" sz="3200" dirty="0" smtClean="0">
                <a:solidFill>
                  <a:srgbClr val="CBD5DE"/>
                </a:solidFill>
              </a:rPr>
              <a:t>play dead.</a:t>
            </a:r>
            <a:endParaRPr lang="en-US" sz="3200" dirty="0">
              <a:solidFill>
                <a:srgbClr val="CBD5DE"/>
              </a:solidFill>
            </a:endParaRPr>
          </a:p>
        </p:txBody>
      </p:sp>
    </p:spTree>
    <p:extLst>
      <p:ext uri="{BB962C8B-B14F-4D97-AF65-F5344CB8AC3E}">
        <p14:creationId xmlns:p14="http://schemas.microsoft.com/office/powerpoint/2010/main" val="1430477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711" y="250672"/>
            <a:ext cx="7924800" cy="1270079"/>
          </a:xfrm>
        </p:spPr>
        <p:txBody>
          <a:bodyPr>
            <a:normAutofit/>
          </a:bodyPr>
          <a:lstStyle/>
          <a:p>
            <a:pPr algn="l"/>
            <a:r>
              <a:rPr lang="en-US" sz="3200" b="1" dirty="0"/>
              <a:t>3. Allow kids to </a:t>
            </a:r>
            <a:r>
              <a:rPr lang="en-US" sz="3200" b="1" dirty="0" smtClean="0"/>
              <a:t>try to </a:t>
            </a:r>
            <a:br>
              <a:rPr lang="en-US" sz="3200" b="1" dirty="0" smtClean="0"/>
            </a:br>
            <a:r>
              <a:rPr lang="en-US" sz="3200" b="1" dirty="0" smtClean="0"/>
              <a:t>fix their own problems.</a:t>
            </a:r>
            <a:endParaRPr lang="en-US" sz="3200" b="1" dirty="0"/>
          </a:p>
        </p:txBody>
      </p:sp>
      <p:sp>
        <p:nvSpPr>
          <p:cNvPr id="3" name="Content Placeholder 2"/>
          <p:cNvSpPr>
            <a:spLocks noGrp="1"/>
          </p:cNvSpPr>
          <p:nvPr>
            <p:ph sz="quarter" idx="13"/>
          </p:nvPr>
        </p:nvSpPr>
        <p:spPr>
          <a:xfrm>
            <a:off x="977198" y="2475815"/>
            <a:ext cx="6708942" cy="4114800"/>
          </a:xfrm>
        </p:spPr>
        <p:txBody>
          <a:bodyPr>
            <a:normAutofit/>
          </a:bodyPr>
          <a:lstStyle/>
          <a:p>
            <a:pPr marL="0" indent="0">
              <a:buNone/>
            </a:pPr>
            <a:r>
              <a:rPr lang="en-US" sz="2800" dirty="0" smtClean="0"/>
              <a:t>Proverbs </a:t>
            </a:r>
            <a:r>
              <a:rPr lang="en-US" sz="2800" dirty="0"/>
              <a:t>28:13 </a:t>
            </a:r>
            <a:r>
              <a:rPr lang="en-US" sz="2800" i="1" dirty="0" smtClean="0">
                <a:solidFill>
                  <a:srgbClr val="C4BEA9"/>
                </a:solidFill>
              </a:rPr>
              <a:t>A </a:t>
            </a:r>
            <a:r>
              <a:rPr lang="en-US" sz="2800" i="1" dirty="0">
                <a:solidFill>
                  <a:srgbClr val="C4BEA9"/>
                </a:solidFill>
              </a:rPr>
              <a:t>man who refuses to admit his </a:t>
            </a:r>
            <a:r>
              <a:rPr lang="en-US" sz="2800" i="1" dirty="0" smtClean="0">
                <a:solidFill>
                  <a:srgbClr val="C4BEA9"/>
                </a:solidFill>
              </a:rPr>
              <a:t>mistakes can </a:t>
            </a:r>
            <a:r>
              <a:rPr lang="en-US" sz="2800" i="1" dirty="0">
                <a:solidFill>
                  <a:srgbClr val="C4BEA9"/>
                </a:solidFill>
              </a:rPr>
              <a:t>never be successful. But if he confesses and </a:t>
            </a:r>
            <a:r>
              <a:rPr lang="en-US" sz="2800" i="1" dirty="0" smtClean="0">
                <a:solidFill>
                  <a:srgbClr val="C4BEA9"/>
                </a:solidFill>
              </a:rPr>
              <a:t>forsakes them</a:t>
            </a:r>
            <a:r>
              <a:rPr lang="en-US" sz="2800" i="1" dirty="0">
                <a:solidFill>
                  <a:srgbClr val="C4BEA9"/>
                </a:solidFill>
              </a:rPr>
              <a:t>, he gets another chance</a:t>
            </a:r>
            <a:r>
              <a:rPr lang="en-US" sz="2800" i="1" dirty="0" smtClean="0">
                <a:solidFill>
                  <a:srgbClr val="C4BEA9"/>
                </a:solidFill>
              </a:rPr>
              <a:t>.</a:t>
            </a:r>
            <a:endParaRPr lang="en-US" sz="2800" i="1" dirty="0">
              <a:solidFill>
                <a:srgbClr val="C4BEA9"/>
              </a:solidFill>
            </a:endParaRPr>
          </a:p>
        </p:txBody>
      </p:sp>
    </p:spTree>
    <p:extLst>
      <p:ext uri="{BB962C8B-B14F-4D97-AF65-F5344CB8AC3E}">
        <p14:creationId xmlns:p14="http://schemas.microsoft.com/office/powerpoint/2010/main" val="2145684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26" y="-143151"/>
            <a:ext cx="8300474" cy="2081690"/>
          </a:xfrm>
        </p:spPr>
        <p:txBody>
          <a:bodyPr>
            <a:normAutofit/>
          </a:bodyPr>
          <a:lstStyle/>
          <a:p>
            <a:pPr algn="l"/>
            <a:r>
              <a:rPr lang="en-US" sz="3200" b="1" dirty="0"/>
              <a:t>5. Introduce kids to </a:t>
            </a:r>
            <a:r>
              <a:rPr lang="en-US" sz="3200" b="1" dirty="0" smtClean="0"/>
              <a:t/>
            </a:r>
            <a:br>
              <a:rPr lang="en-US" sz="3200" b="1" dirty="0" smtClean="0"/>
            </a:br>
            <a:r>
              <a:rPr lang="en-US" sz="3200" b="1" dirty="0" smtClean="0"/>
              <a:t>the </a:t>
            </a:r>
            <a:r>
              <a:rPr lang="en-US" sz="3200" b="1" dirty="0"/>
              <a:t>problem solving </a:t>
            </a:r>
            <a:r>
              <a:rPr lang="en-US" sz="3200" b="1" dirty="0" smtClean="0"/>
              <a:t/>
            </a:r>
            <a:br>
              <a:rPr lang="en-US" sz="3200" b="1" dirty="0" smtClean="0"/>
            </a:br>
            <a:r>
              <a:rPr lang="en-US" sz="3200" b="1" dirty="0" smtClean="0"/>
              <a:t>handbook.</a:t>
            </a:r>
            <a:endParaRPr lang="en-US" sz="3200" b="1" dirty="0"/>
          </a:p>
        </p:txBody>
      </p:sp>
      <p:sp>
        <p:nvSpPr>
          <p:cNvPr id="3" name="Content Placeholder 2"/>
          <p:cNvSpPr>
            <a:spLocks noGrp="1"/>
          </p:cNvSpPr>
          <p:nvPr>
            <p:ph sz="quarter" idx="13"/>
          </p:nvPr>
        </p:nvSpPr>
        <p:spPr>
          <a:xfrm>
            <a:off x="542764" y="2252855"/>
            <a:ext cx="7791128" cy="4114800"/>
          </a:xfrm>
        </p:spPr>
        <p:txBody>
          <a:bodyPr>
            <a:normAutofit/>
          </a:bodyPr>
          <a:lstStyle/>
          <a:p>
            <a:pPr marL="0" indent="0">
              <a:buNone/>
            </a:pPr>
            <a:r>
              <a:rPr lang="en-US" sz="3000" dirty="0" smtClean="0"/>
              <a:t>Deuteronomy </a:t>
            </a:r>
            <a:r>
              <a:rPr lang="en-US" sz="3000" dirty="0"/>
              <a:t>6:6 9 </a:t>
            </a:r>
            <a:r>
              <a:rPr lang="en-US" sz="3000" i="1" dirty="0" smtClean="0">
                <a:solidFill>
                  <a:srgbClr val="C4BEA9"/>
                </a:solidFill>
              </a:rPr>
              <a:t>These </a:t>
            </a:r>
            <a:r>
              <a:rPr lang="en-US" sz="3000" i="1" dirty="0">
                <a:solidFill>
                  <a:srgbClr val="C4BEA9"/>
                </a:solidFill>
              </a:rPr>
              <a:t>commandments that I give </a:t>
            </a:r>
            <a:r>
              <a:rPr lang="en-US" sz="3000" i="1" dirty="0" smtClean="0">
                <a:solidFill>
                  <a:srgbClr val="C4BEA9"/>
                </a:solidFill>
              </a:rPr>
              <a:t>you today </a:t>
            </a:r>
            <a:r>
              <a:rPr lang="en-US" sz="3000" i="1" dirty="0">
                <a:solidFill>
                  <a:srgbClr val="C4BEA9"/>
                </a:solidFill>
              </a:rPr>
              <a:t>are to be upon your hearts. Impress them on </a:t>
            </a:r>
            <a:r>
              <a:rPr lang="en-US" sz="3000" i="1" dirty="0" smtClean="0">
                <a:solidFill>
                  <a:srgbClr val="C4BEA9"/>
                </a:solidFill>
              </a:rPr>
              <a:t>your children</a:t>
            </a:r>
            <a:r>
              <a:rPr lang="en-US" sz="3000" i="1" dirty="0">
                <a:solidFill>
                  <a:srgbClr val="C4BEA9"/>
                </a:solidFill>
              </a:rPr>
              <a:t>. Talk about them when you sit </a:t>
            </a:r>
            <a:r>
              <a:rPr lang="en-US" sz="3000" i="1" dirty="0" err="1">
                <a:solidFill>
                  <a:srgbClr val="C4BEA9"/>
                </a:solidFill>
              </a:rPr>
              <a:t>athome</a:t>
            </a:r>
            <a:r>
              <a:rPr lang="en-US" sz="3000" i="1" dirty="0">
                <a:solidFill>
                  <a:srgbClr val="C4BEA9"/>
                </a:solidFill>
              </a:rPr>
              <a:t> and when you walk along the road, when you lie down and when you get up. Tie them as symbols on your hands and bind them on your foreheads. Write them on the doorframes of your houses and on your gates.</a:t>
            </a:r>
          </a:p>
          <a:p>
            <a:pPr marL="0" indent="0">
              <a:buNone/>
            </a:pPr>
            <a:endParaRPr lang="en-US" sz="3000" i="1" dirty="0">
              <a:solidFill>
                <a:srgbClr val="C4BEA9"/>
              </a:solidFill>
            </a:endParaRPr>
          </a:p>
        </p:txBody>
      </p:sp>
    </p:spTree>
    <p:extLst>
      <p:ext uri="{BB962C8B-B14F-4D97-AF65-F5344CB8AC3E}">
        <p14:creationId xmlns:p14="http://schemas.microsoft.com/office/powerpoint/2010/main" val="231187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sz="quarter" idx="13"/>
          </p:nvPr>
        </p:nvSpPr>
        <p:spPr>
          <a:xfrm>
            <a:off x="726563" y="2523442"/>
            <a:ext cx="7924800" cy="3492365"/>
          </a:xfrm>
        </p:spPr>
        <p:txBody>
          <a:bodyPr>
            <a:normAutofit/>
          </a:bodyPr>
          <a:lstStyle/>
          <a:p>
            <a:pPr marL="0" indent="0">
              <a:buNone/>
            </a:pPr>
            <a:r>
              <a:rPr lang="en-US" sz="3000" dirty="0"/>
              <a:t>2</a:t>
            </a:r>
            <a:r>
              <a:rPr lang="en-US" sz="2800" dirty="0"/>
              <a:t> Timothy 3:16,17 </a:t>
            </a:r>
            <a:r>
              <a:rPr lang="en-US" sz="2800" i="1" dirty="0" smtClean="0">
                <a:solidFill>
                  <a:srgbClr val="C4BEA9"/>
                </a:solidFill>
              </a:rPr>
              <a:t>The </a:t>
            </a:r>
            <a:r>
              <a:rPr lang="en-US" sz="2800" i="1" dirty="0">
                <a:solidFill>
                  <a:srgbClr val="C4BEA9"/>
                </a:solidFill>
              </a:rPr>
              <a:t>whole Bible was given to us by </a:t>
            </a:r>
            <a:r>
              <a:rPr lang="en-US" sz="2800" i="1" dirty="0" smtClean="0">
                <a:solidFill>
                  <a:srgbClr val="C4BEA9"/>
                </a:solidFill>
              </a:rPr>
              <a:t>inspiration from </a:t>
            </a:r>
            <a:r>
              <a:rPr lang="en-US" sz="2800" i="1" dirty="0">
                <a:solidFill>
                  <a:srgbClr val="C4BEA9"/>
                </a:solidFill>
              </a:rPr>
              <a:t>God and is useful to teach us what is true </a:t>
            </a:r>
            <a:r>
              <a:rPr lang="en-US" sz="2800" i="1" dirty="0" smtClean="0">
                <a:solidFill>
                  <a:srgbClr val="C4BEA9"/>
                </a:solidFill>
              </a:rPr>
              <a:t>and to </a:t>
            </a:r>
            <a:r>
              <a:rPr lang="en-US" sz="2800" i="1" dirty="0">
                <a:solidFill>
                  <a:srgbClr val="C4BEA9"/>
                </a:solidFill>
              </a:rPr>
              <a:t>make us realize what is wrong in our lives; it straightens </a:t>
            </a:r>
            <a:r>
              <a:rPr lang="en-US" sz="2800" i="1" dirty="0" smtClean="0">
                <a:solidFill>
                  <a:srgbClr val="C4BEA9"/>
                </a:solidFill>
              </a:rPr>
              <a:t>us out </a:t>
            </a:r>
            <a:r>
              <a:rPr lang="en-US" sz="2800" i="1" dirty="0">
                <a:solidFill>
                  <a:srgbClr val="C4BEA9"/>
                </a:solidFill>
              </a:rPr>
              <a:t>and helps us do what is right. It is God’s way of </a:t>
            </a:r>
            <a:r>
              <a:rPr lang="en-US" sz="2800" i="1" dirty="0" smtClean="0">
                <a:solidFill>
                  <a:srgbClr val="C4BEA9"/>
                </a:solidFill>
              </a:rPr>
              <a:t>making us </a:t>
            </a:r>
            <a:r>
              <a:rPr lang="en-US" sz="2800" i="1" dirty="0">
                <a:solidFill>
                  <a:srgbClr val="C4BEA9"/>
                </a:solidFill>
              </a:rPr>
              <a:t>well prepared at every point, fully equipped to do good </a:t>
            </a:r>
            <a:r>
              <a:rPr lang="en-US" sz="2800" i="1" dirty="0" smtClean="0">
                <a:solidFill>
                  <a:srgbClr val="C4BEA9"/>
                </a:solidFill>
              </a:rPr>
              <a:t>to everyone.</a:t>
            </a:r>
            <a:endParaRPr lang="en-US" sz="2800" i="1" dirty="0">
              <a:solidFill>
                <a:srgbClr val="C4BEA9"/>
              </a:solidFill>
            </a:endParaRPr>
          </a:p>
        </p:txBody>
      </p:sp>
    </p:spTree>
    <p:extLst>
      <p:ext uri="{BB962C8B-B14F-4D97-AF65-F5344CB8AC3E}">
        <p14:creationId xmlns:p14="http://schemas.microsoft.com/office/powerpoint/2010/main" val="2055973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29" y="433576"/>
            <a:ext cx="7924800" cy="1922751"/>
          </a:xfrm>
        </p:spPr>
        <p:txBody>
          <a:bodyPr>
            <a:noAutofit/>
          </a:bodyPr>
          <a:lstStyle/>
          <a:p>
            <a:pPr algn="l"/>
            <a:r>
              <a:rPr lang="en-US" sz="3200" b="1" dirty="0"/>
              <a:t>6. </a:t>
            </a:r>
            <a:r>
              <a:rPr lang="en-US" sz="3200" b="1" dirty="0" smtClean="0"/>
              <a:t>Introduce kids to </a:t>
            </a:r>
            <a:br>
              <a:rPr lang="en-US" sz="3200" b="1" dirty="0" smtClean="0"/>
            </a:br>
            <a:r>
              <a:rPr lang="en-US" sz="3200" b="1" dirty="0" smtClean="0"/>
              <a:t>the God who wants </a:t>
            </a:r>
            <a:br>
              <a:rPr lang="en-US" sz="3200" b="1" dirty="0" smtClean="0"/>
            </a:br>
            <a:r>
              <a:rPr lang="en-US" sz="3200" b="1" dirty="0" smtClean="0"/>
              <a:t>to live </a:t>
            </a:r>
            <a:r>
              <a:rPr lang="en-US" sz="3200" b="1" dirty="0"/>
              <a:t>in </a:t>
            </a:r>
            <a:r>
              <a:rPr lang="en-US" sz="3200" b="1" dirty="0" smtClean="0"/>
              <a:t>and </a:t>
            </a:r>
            <a:br>
              <a:rPr lang="en-US" sz="3200" b="1" dirty="0" smtClean="0"/>
            </a:br>
            <a:r>
              <a:rPr lang="en-US" sz="3200" b="1" dirty="0" smtClean="0"/>
              <a:t>empower </a:t>
            </a:r>
            <a:r>
              <a:rPr lang="en-US" sz="3200" b="1" dirty="0"/>
              <a:t>them.</a:t>
            </a:r>
          </a:p>
        </p:txBody>
      </p:sp>
      <p:sp>
        <p:nvSpPr>
          <p:cNvPr id="3" name="Content Placeholder 2"/>
          <p:cNvSpPr>
            <a:spLocks noGrp="1"/>
          </p:cNvSpPr>
          <p:nvPr>
            <p:ph sz="quarter" idx="13"/>
          </p:nvPr>
        </p:nvSpPr>
        <p:spPr>
          <a:xfrm>
            <a:off x="818741" y="2506732"/>
            <a:ext cx="6316002" cy="2833989"/>
          </a:xfrm>
        </p:spPr>
        <p:txBody>
          <a:bodyPr>
            <a:normAutofit fontScale="92500" lnSpcReduction="10000"/>
          </a:bodyPr>
          <a:lstStyle/>
          <a:p>
            <a:pPr marL="0" indent="0">
              <a:buNone/>
            </a:pPr>
            <a:r>
              <a:rPr lang="en-US" sz="3200" dirty="0" smtClean="0"/>
              <a:t>Ephesians </a:t>
            </a:r>
            <a:r>
              <a:rPr lang="en-US" sz="3200" dirty="0"/>
              <a:t>3:20 </a:t>
            </a:r>
            <a:r>
              <a:rPr lang="en-US" sz="3200" i="1" dirty="0" smtClean="0">
                <a:solidFill>
                  <a:srgbClr val="C4BEA9"/>
                </a:solidFill>
              </a:rPr>
              <a:t>Now </a:t>
            </a:r>
            <a:r>
              <a:rPr lang="en-US" sz="3200" i="1" dirty="0">
                <a:solidFill>
                  <a:srgbClr val="C4BEA9"/>
                </a:solidFill>
              </a:rPr>
              <a:t>glory be to God, who by his </a:t>
            </a:r>
            <a:r>
              <a:rPr lang="en-US" sz="3200" i="1" dirty="0" smtClean="0">
                <a:solidFill>
                  <a:srgbClr val="C4BEA9"/>
                </a:solidFill>
              </a:rPr>
              <a:t>mighty power </a:t>
            </a:r>
            <a:r>
              <a:rPr lang="en-US" sz="3200" i="1" dirty="0">
                <a:solidFill>
                  <a:srgbClr val="C4BEA9"/>
                </a:solidFill>
              </a:rPr>
              <a:t>at work within us is able to do far more than we </a:t>
            </a:r>
            <a:r>
              <a:rPr lang="en-US" sz="3200" i="1" dirty="0" smtClean="0">
                <a:solidFill>
                  <a:srgbClr val="C4BEA9"/>
                </a:solidFill>
              </a:rPr>
              <a:t>would ever </a:t>
            </a:r>
            <a:r>
              <a:rPr lang="en-US" sz="3200" i="1" dirty="0">
                <a:solidFill>
                  <a:srgbClr val="C4BEA9"/>
                </a:solidFill>
              </a:rPr>
              <a:t>dare to ask </a:t>
            </a:r>
            <a:r>
              <a:rPr lang="en-US" sz="3200" i="1" dirty="0" smtClean="0">
                <a:solidFill>
                  <a:srgbClr val="C4BEA9"/>
                </a:solidFill>
              </a:rPr>
              <a:t>or even </a:t>
            </a:r>
            <a:r>
              <a:rPr lang="en-US" sz="3200" i="1" dirty="0">
                <a:solidFill>
                  <a:srgbClr val="C4BEA9"/>
                </a:solidFill>
              </a:rPr>
              <a:t>dream of, infinitely beyond our </a:t>
            </a:r>
            <a:r>
              <a:rPr lang="en-US" sz="3200" i="1" dirty="0" smtClean="0">
                <a:solidFill>
                  <a:srgbClr val="C4BEA9"/>
                </a:solidFill>
              </a:rPr>
              <a:t>highest prayers</a:t>
            </a:r>
            <a:r>
              <a:rPr lang="en-US" sz="3200" i="1" dirty="0">
                <a:solidFill>
                  <a:srgbClr val="C4BEA9"/>
                </a:solidFill>
              </a:rPr>
              <a:t>, desires, thoughts, or hopes</a:t>
            </a:r>
            <a:r>
              <a:rPr lang="en-US" sz="3200" i="1" dirty="0" smtClean="0">
                <a:solidFill>
                  <a:srgbClr val="C4BEA9"/>
                </a:solidFill>
              </a:rPr>
              <a:t>.</a:t>
            </a:r>
            <a:endParaRPr lang="en-US" sz="3200" i="1" dirty="0">
              <a:solidFill>
                <a:srgbClr val="C4BEA9"/>
              </a:solidFill>
            </a:endParaRPr>
          </a:p>
        </p:txBody>
      </p:sp>
    </p:spTree>
    <p:extLst>
      <p:ext uri="{BB962C8B-B14F-4D97-AF65-F5344CB8AC3E}">
        <p14:creationId xmlns:p14="http://schemas.microsoft.com/office/powerpoint/2010/main" val="3649926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217" y="0"/>
            <a:ext cx="8317183" cy="1143000"/>
          </a:xfrm>
        </p:spPr>
        <p:txBody>
          <a:bodyPr>
            <a:normAutofit/>
          </a:bodyPr>
          <a:lstStyle/>
          <a:p>
            <a:pPr marL="0" indent="0" algn="l"/>
            <a:r>
              <a:rPr lang="en-US" sz="3200" b="1" dirty="0"/>
              <a:t>A few reasons to try:</a:t>
            </a:r>
          </a:p>
        </p:txBody>
      </p:sp>
      <p:sp>
        <p:nvSpPr>
          <p:cNvPr id="4" name="Content Placeholder 3"/>
          <p:cNvSpPr>
            <a:spLocks noGrp="1"/>
          </p:cNvSpPr>
          <p:nvPr>
            <p:ph sz="quarter" idx="13"/>
          </p:nvPr>
        </p:nvSpPr>
        <p:spPr>
          <a:xfrm>
            <a:off x="609600" y="1316104"/>
            <a:ext cx="7924800" cy="4114800"/>
          </a:xfrm>
        </p:spPr>
        <p:txBody>
          <a:bodyPr>
            <a:normAutofit/>
          </a:bodyPr>
          <a:lstStyle/>
          <a:p>
            <a:pPr marL="0" indent="0">
              <a:buNone/>
            </a:pPr>
            <a:r>
              <a:rPr lang="en-US" sz="3200" dirty="0" smtClean="0">
                <a:solidFill>
                  <a:schemeClr val="tx2">
                    <a:lumMod val="40000"/>
                    <a:lumOff val="60000"/>
                  </a:schemeClr>
                </a:solidFill>
              </a:rPr>
              <a:t>1</a:t>
            </a:r>
            <a:r>
              <a:rPr lang="en-US" sz="3200" dirty="0">
                <a:solidFill>
                  <a:schemeClr val="tx2">
                    <a:lumMod val="40000"/>
                    <a:lumOff val="60000"/>
                  </a:schemeClr>
                </a:solidFill>
              </a:rPr>
              <a:t>. It’s </a:t>
            </a:r>
            <a:r>
              <a:rPr lang="en-US" sz="3200" dirty="0" smtClean="0">
                <a:solidFill>
                  <a:schemeClr val="tx2">
                    <a:lumMod val="40000"/>
                    <a:lumOff val="60000"/>
                  </a:schemeClr>
                </a:solidFill>
              </a:rPr>
              <a:t>fun</a:t>
            </a:r>
            <a:endParaRPr lang="en-US" sz="3200" dirty="0">
              <a:solidFill>
                <a:schemeClr val="tx2">
                  <a:lumMod val="40000"/>
                  <a:lumOff val="60000"/>
                </a:schemeClr>
              </a:solidFill>
            </a:endParaRPr>
          </a:p>
          <a:p>
            <a:pPr marL="0" indent="0">
              <a:buNone/>
            </a:pPr>
            <a:r>
              <a:rPr lang="en-US" sz="3200" dirty="0">
                <a:solidFill>
                  <a:schemeClr val="tx2">
                    <a:lumMod val="40000"/>
                    <a:lumOff val="60000"/>
                  </a:schemeClr>
                </a:solidFill>
              </a:rPr>
              <a:t>2. It’s how we </a:t>
            </a:r>
            <a:r>
              <a:rPr lang="en-US" sz="3200" dirty="0" smtClean="0">
                <a:solidFill>
                  <a:schemeClr val="tx2">
                    <a:lumMod val="40000"/>
                    <a:lumOff val="60000"/>
                  </a:schemeClr>
                </a:solidFill>
              </a:rPr>
              <a:t>learn</a:t>
            </a:r>
            <a:endParaRPr lang="en-US" sz="3200" dirty="0">
              <a:solidFill>
                <a:schemeClr val="tx2">
                  <a:lumMod val="40000"/>
                  <a:lumOff val="60000"/>
                </a:schemeClr>
              </a:solidFill>
            </a:endParaRPr>
          </a:p>
          <a:p>
            <a:pPr marL="0" indent="0">
              <a:buNone/>
            </a:pPr>
            <a:r>
              <a:rPr lang="en-US" sz="3200" dirty="0">
                <a:solidFill>
                  <a:schemeClr val="tx2">
                    <a:lumMod val="40000"/>
                    <a:lumOff val="60000"/>
                  </a:schemeClr>
                </a:solidFill>
              </a:rPr>
              <a:t>3. Its part of </a:t>
            </a:r>
            <a:r>
              <a:rPr lang="en-US" sz="3200" dirty="0" smtClean="0">
                <a:solidFill>
                  <a:schemeClr val="tx2">
                    <a:lumMod val="40000"/>
                    <a:lumOff val="60000"/>
                  </a:schemeClr>
                </a:solidFill>
              </a:rPr>
              <a:t>growing up</a:t>
            </a:r>
            <a:endParaRPr lang="en-US" sz="3200" dirty="0">
              <a:solidFill>
                <a:schemeClr val="tx2">
                  <a:lumMod val="40000"/>
                  <a:lumOff val="60000"/>
                </a:schemeClr>
              </a:solidFill>
            </a:endParaRPr>
          </a:p>
          <a:p>
            <a:pPr marL="0" indent="0">
              <a:buNone/>
            </a:pPr>
            <a:r>
              <a:rPr lang="en-US" sz="3200" dirty="0">
                <a:solidFill>
                  <a:schemeClr val="tx2">
                    <a:lumMod val="40000"/>
                    <a:lumOff val="60000"/>
                  </a:schemeClr>
                </a:solidFill>
              </a:rPr>
              <a:t>2. It’s part of </a:t>
            </a:r>
            <a:r>
              <a:rPr lang="en-US" sz="3200" dirty="0" smtClean="0">
                <a:solidFill>
                  <a:schemeClr val="tx2">
                    <a:lumMod val="40000"/>
                    <a:lumOff val="60000"/>
                  </a:schemeClr>
                </a:solidFill>
              </a:rPr>
              <a:t>a life of faith</a:t>
            </a:r>
            <a:endParaRPr lang="en-US" sz="3200" dirty="0">
              <a:solidFill>
                <a:schemeClr val="tx2">
                  <a:lumMod val="40000"/>
                  <a:lumOff val="60000"/>
                </a:schemeClr>
              </a:solidFill>
            </a:endParaRPr>
          </a:p>
        </p:txBody>
      </p:sp>
    </p:spTree>
    <p:extLst>
      <p:ext uri="{BB962C8B-B14F-4D97-AF65-F5344CB8AC3E}">
        <p14:creationId xmlns:p14="http://schemas.microsoft.com/office/powerpoint/2010/main" val="1293169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descr="Calvin-and-Hobbes-1200x96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7132638"/>
          </a:xfrm>
          <a:prstGeom prst="rect">
            <a:avLst/>
          </a:prstGeom>
        </p:spPr>
      </p:pic>
    </p:spTree>
    <p:extLst>
      <p:ext uri="{BB962C8B-B14F-4D97-AF65-F5344CB8AC3E}">
        <p14:creationId xmlns:p14="http://schemas.microsoft.com/office/powerpoint/2010/main" val="2409113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images-2.jpeg"/>
          <p:cNvPicPr>
            <a:picLocks noGrp="1" noChangeAspect="1"/>
          </p:cNvPicPr>
          <p:nvPr>
            <p:ph sz="quarter" idx="13"/>
          </p:nvPr>
        </p:nvPicPr>
        <p:blipFill>
          <a:blip r:embed="rId2">
            <a:extLst>
              <a:ext uri="{28A0092B-C50C-407E-A947-70E740481C1C}">
                <a14:useLocalDpi xmlns:a14="http://schemas.microsoft.com/office/drawing/2010/main" val="0"/>
              </a:ext>
            </a:extLst>
          </a:blip>
          <a:srcRect l="-22129" r="-22129"/>
          <a:stretch>
            <a:fillRect/>
          </a:stretch>
        </p:blipFill>
        <p:spPr>
          <a:xfrm>
            <a:off x="-3417270" y="0"/>
            <a:ext cx="13053221" cy="6858000"/>
          </a:xfrm>
        </p:spPr>
      </p:pic>
    </p:spTree>
    <p:extLst>
      <p:ext uri="{BB962C8B-B14F-4D97-AF65-F5344CB8AC3E}">
        <p14:creationId xmlns:p14="http://schemas.microsoft.com/office/powerpoint/2010/main" val="2480080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495" y="317502"/>
            <a:ext cx="7924800" cy="1587596"/>
          </a:xfrm>
        </p:spPr>
        <p:txBody>
          <a:bodyPr>
            <a:noAutofit/>
          </a:bodyPr>
          <a:lstStyle/>
          <a:p>
            <a:pPr marL="0" indent="0" algn="l"/>
            <a:r>
              <a:rPr lang="en-US" sz="3200" b="1" dirty="0"/>
              <a:t>Why aren’t kids </a:t>
            </a:r>
            <a:r>
              <a:rPr lang="en-US" sz="3200" b="1" dirty="0" smtClean="0"/>
              <a:t/>
            </a:r>
            <a:br>
              <a:rPr lang="en-US" sz="3200" b="1" dirty="0" smtClean="0"/>
            </a:br>
            <a:r>
              <a:rPr lang="en-US" sz="3200" b="1" dirty="0" smtClean="0"/>
              <a:t>motivated </a:t>
            </a:r>
            <a:r>
              <a:rPr lang="en-US" sz="3200" b="1" dirty="0"/>
              <a:t>to try </a:t>
            </a:r>
            <a:r>
              <a:rPr lang="en-US" sz="3200" b="1" dirty="0" smtClean="0"/>
              <a:t>and </a:t>
            </a:r>
            <a:br>
              <a:rPr lang="en-US" sz="3200" b="1" dirty="0" smtClean="0"/>
            </a:br>
            <a:r>
              <a:rPr lang="en-US" sz="3200" b="1" dirty="0" smtClean="0"/>
              <a:t>solve their </a:t>
            </a:r>
            <a:r>
              <a:rPr lang="en-US" sz="3200" b="1" dirty="0"/>
              <a:t>problems?</a:t>
            </a:r>
          </a:p>
        </p:txBody>
      </p:sp>
      <p:sp>
        <p:nvSpPr>
          <p:cNvPr id="4" name="Content Placeholder 3"/>
          <p:cNvSpPr>
            <a:spLocks noGrp="1"/>
          </p:cNvSpPr>
          <p:nvPr>
            <p:ph sz="quarter" idx="13"/>
          </p:nvPr>
        </p:nvSpPr>
        <p:spPr>
          <a:xfrm>
            <a:off x="651094" y="2222631"/>
            <a:ext cx="3693246" cy="3404698"/>
          </a:xfrm>
        </p:spPr>
        <p:txBody>
          <a:bodyPr>
            <a:normAutofit/>
          </a:bodyPr>
          <a:lstStyle/>
          <a:p>
            <a:pPr marL="0" indent="0">
              <a:buNone/>
            </a:pPr>
            <a:r>
              <a:rPr lang="en-US" sz="3200" dirty="0" smtClean="0">
                <a:solidFill>
                  <a:srgbClr val="F2D9A4"/>
                </a:solidFill>
              </a:rPr>
              <a:t>1</a:t>
            </a:r>
            <a:r>
              <a:rPr lang="en-US" sz="3200" dirty="0">
                <a:solidFill>
                  <a:srgbClr val="F2D9A4"/>
                </a:solidFill>
              </a:rPr>
              <a:t>. </a:t>
            </a:r>
            <a:r>
              <a:rPr lang="en-US" sz="3200" dirty="0" smtClean="0">
                <a:solidFill>
                  <a:srgbClr val="F2D9A4"/>
                </a:solidFill>
              </a:rPr>
              <a:t>Instamatic era</a:t>
            </a:r>
            <a:endParaRPr lang="en-US" sz="3200" dirty="0">
              <a:solidFill>
                <a:srgbClr val="F2D9A4"/>
              </a:solidFill>
            </a:endParaRPr>
          </a:p>
          <a:p>
            <a:pPr marL="0" indent="0">
              <a:buNone/>
            </a:pPr>
            <a:r>
              <a:rPr lang="en-US" sz="3200" dirty="0">
                <a:solidFill>
                  <a:srgbClr val="F2D9A4"/>
                </a:solidFill>
              </a:rPr>
              <a:t>2. </a:t>
            </a:r>
            <a:r>
              <a:rPr lang="en-US" sz="3200" dirty="0" smtClean="0">
                <a:solidFill>
                  <a:srgbClr val="F2D9A4"/>
                </a:solidFill>
              </a:rPr>
              <a:t>Media</a:t>
            </a:r>
            <a:endParaRPr lang="en-US" sz="3200" dirty="0">
              <a:solidFill>
                <a:srgbClr val="F2D9A4"/>
              </a:solidFill>
            </a:endParaRPr>
          </a:p>
          <a:p>
            <a:pPr marL="0" indent="0">
              <a:buNone/>
            </a:pPr>
            <a:r>
              <a:rPr lang="en-US" sz="3200" dirty="0">
                <a:solidFill>
                  <a:srgbClr val="F2D9A4"/>
                </a:solidFill>
              </a:rPr>
              <a:t>3. </a:t>
            </a:r>
            <a:r>
              <a:rPr lang="en-US" sz="3200" dirty="0" smtClean="0">
                <a:solidFill>
                  <a:srgbClr val="F2D9A4"/>
                </a:solidFill>
              </a:rPr>
              <a:t>Drugs</a:t>
            </a:r>
            <a:endParaRPr lang="en-US" sz="3200" dirty="0">
              <a:solidFill>
                <a:srgbClr val="F2D9A4"/>
              </a:solidFill>
            </a:endParaRPr>
          </a:p>
        </p:txBody>
      </p:sp>
      <p:sp>
        <p:nvSpPr>
          <p:cNvPr id="5" name="Content Placeholder 3"/>
          <p:cNvSpPr txBox="1">
            <a:spLocks/>
          </p:cNvSpPr>
          <p:nvPr/>
        </p:nvSpPr>
        <p:spPr>
          <a:xfrm>
            <a:off x="4344340" y="2807529"/>
            <a:ext cx="3693246" cy="2635967"/>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buFont typeface="Arial" pitchFamily="34" charset="0"/>
              <a:buNone/>
            </a:pPr>
            <a:r>
              <a:rPr lang="en-US" sz="3200" dirty="0" smtClean="0">
                <a:solidFill>
                  <a:srgbClr val="CBD5DE"/>
                </a:solidFill>
              </a:rPr>
              <a:t>4. Affluence</a:t>
            </a:r>
          </a:p>
          <a:p>
            <a:pPr marL="0" indent="0">
              <a:buFont typeface="Arial" pitchFamily="34" charset="0"/>
              <a:buNone/>
            </a:pPr>
            <a:r>
              <a:rPr lang="en-US" sz="3200" dirty="0" smtClean="0">
                <a:solidFill>
                  <a:srgbClr val="CBD5DE"/>
                </a:solidFill>
              </a:rPr>
              <a:t>5. Rescuing Society</a:t>
            </a:r>
            <a:endParaRPr lang="en-US" sz="3200" dirty="0">
              <a:solidFill>
                <a:srgbClr val="CBD5DE"/>
              </a:solidFill>
            </a:endParaRPr>
          </a:p>
        </p:txBody>
      </p:sp>
    </p:spTree>
    <p:extLst>
      <p:ext uri="{BB962C8B-B14F-4D97-AF65-F5344CB8AC3E}">
        <p14:creationId xmlns:p14="http://schemas.microsoft.com/office/powerpoint/2010/main" val="4185337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fade">
                                      <p:cBhvr>
                                        <p:cTn id="27" dur="500"/>
                                        <p:tgtEl>
                                          <p:spTgt spid="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1" end="1"/>
                                            </p:txEl>
                                          </p:spTgt>
                                        </p:tgtEl>
                                        <p:attrNameLst>
                                          <p:attrName>style.visibility</p:attrName>
                                        </p:attrNameLst>
                                      </p:cBhvr>
                                      <p:to>
                                        <p:strVal val="visible"/>
                                      </p:to>
                                    </p:set>
                                    <p:animEffect transition="in" filter="fade">
                                      <p:cBhvr>
                                        <p:cTn id="3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725" y="616121"/>
            <a:ext cx="8183511" cy="1355842"/>
          </a:xfrm>
        </p:spPr>
        <p:txBody>
          <a:bodyPr>
            <a:normAutofit fontScale="90000"/>
          </a:bodyPr>
          <a:lstStyle/>
          <a:p>
            <a:pPr algn="l"/>
            <a:r>
              <a:rPr lang="en-US" sz="3200" b="1" dirty="0"/>
              <a:t>How can parents </a:t>
            </a:r>
            <a:r>
              <a:rPr lang="en-US" sz="3200" b="1" dirty="0" smtClean="0"/>
              <a:t/>
            </a:r>
            <a:br>
              <a:rPr lang="en-US" sz="3200" b="1" dirty="0" smtClean="0"/>
            </a:br>
            <a:r>
              <a:rPr lang="en-US" sz="3200" b="1" dirty="0" smtClean="0"/>
              <a:t>motivate their </a:t>
            </a:r>
            <a:r>
              <a:rPr lang="en-US" sz="3200" b="1" dirty="0"/>
              <a:t>kids </a:t>
            </a:r>
            <a:r>
              <a:rPr lang="en-US" sz="3200" b="1" dirty="0" smtClean="0"/>
              <a:t/>
            </a:r>
            <a:br>
              <a:rPr lang="en-US" sz="3200" b="1" dirty="0" smtClean="0"/>
            </a:br>
            <a:r>
              <a:rPr lang="en-US" sz="3200" b="1" dirty="0" smtClean="0"/>
              <a:t>to </a:t>
            </a:r>
            <a:r>
              <a:rPr lang="en-US" sz="3200" b="1" dirty="0"/>
              <a:t>try and </a:t>
            </a:r>
            <a:r>
              <a:rPr lang="en-US" sz="3200" b="1" dirty="0" smtClean="0"/>
              <a:t>solve </a:t>
            </a:r>
            <a:r>
              <a:rPr lang="is-IS" sz="3200" b="1" dirty="0" smtClean="0"/>
              <a:t>…</a:t>
            </a:r>
            <a:endParaRPr lang="en-US" sz="3200" b="1" dirty="0">
              <a:solidFill>
                <a:srgbClr val="F2D9A4"/>
              </a:solidFill>
            </a:endParaRPr>
          </a:p>
        </p:txBody>
      </p:sp>
      <p:sp>
        <p:nvSpPr>
          <p:cNvPr id="5" name="Title 1"/>
          <p:cNvSpPr txBox="1">
            <a:spLocks/>
          </p:cNvSpPr>
          <p:nvPr/>
        </p:nvSpPr>
        <p:spPr>
          <a:xfrm>
            <a:off x="1219200" y="2438887"/>
            <a:ext cx="7924800" cy="1104957"/>
          </a:xfrm>
          <a:prstGeom prst="rect">
            <a:avLst/>
          </a:prstGeom>
        </p:spPr>
        <p:txBody>
          <a:bodyPr vert="horz" lIns="91440" tIns="45720" rIns="91440" bIns="45720" rtlCol="0" anchor="b" anchorCtr="0">
            <a:normAutofit fontScale="97500"/>
          </a:bodyPr>
          <a:lst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400" b="1" dirty="0" smtClean="0">
                <a:solidFill>
                  <a:srgbClr val="F2D9A4"/>
                </a:solidFill>
              </a:rPr>
              <a:t>their own problems?</a:t>
            </a:r>
            <a:endParaRPr lang="en-US" sz="4400" b="1" dirty="0">
              <a:solidFill>
                <a:srgbClr val="F2D9A4"/>
              </a:solidFill>
            </a:endParaRPr>
          </a:p>
        </p:txBody>
      </p:sp>
    </p:spTree>
    <p:extLst>
      <p:ext uri="{BB962C8B-B14F-4D97-AF65-F5344CB8AC3E}">
        <p14:creationId xmlns:p14="http://schemas.microsoft.com/office/powerpoint/2010/main" val="1480572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508" y="367656"/>
            <a:ext cx="8333892" cy="1143000"/>
          </a:xfrm>
        </p:spPr>
        <p:txBody>
          <a:bodyPr>
            <a:noAutofit/>
          </a:bodyPr>
          <a:lstStyle/>
          <a:p>
            <a:pPr algn="l"/>
            <a:r>
              <a:rPr lang="en-US" sz="3200" b="1" dirty="0"/>
              <a:t>1. Make </a:t>
            </a:r>
            <a:r>
              <a:rPr lang="en-US" sz="3200" b="1" dirty="0" smtClean="0"/>
              <a:t>trying the goal, </a:t>
            </a:r>
            <a:br>
              <a:rPr lang="en-US" sz="3200" b="1" dirty="0" smtClean="0"/>
            </a:br>
            <a:r>
              <a:rPr lang="en-US" sz="3200" b="1" dirty="0" smtClean="0"/>
              <a:t>not solving problems</a:t>
            </a:r>
            <a:endParaRPr lang="en-US" sz="3200" b="1" dirty="0"/>
          </a:p>
        </p:txBody>
      </p:sp>
      <p:sp>
        <p:nvSpPr>
          <p:cNvPr id="3" name="Content Placeholder 2"/>
          <p:cNvSpPr>
            <a:spLocks noGrp="1"/>
          </p:cNvSpPr>
          <p:nvPr>
            <p:ph sz="quarter" idx="13"/>
          </p:nvPr>
        </p:nvSpPr>
        <p:spPr>
          <a:xfrm>
            <a:off x="1201027" y="2594607"/>
            <a:ext cx="6468403" cy="4817033"/>
          </a:xfrm>
        </p:spPr>
        <p:txBody>
          <a:bodyPr>
            <a:normAutofit/>
          </a:bodyPr>
          <a:lstStyle/>
          <a:p>
            <a:pPr marL="0" indent="0">
              <a:buNone/>
            </a:pPr>
            <a:r>
              <a:rPr lang="en-US" sz="3200" dirty="0"/>
              <a:t>Philippians 3:13 </a:t>
            </a:r>
            <a:r>
              <a:rPr lang="en-US" sz="3200" i="1" dirty="0" smtClean="0">
                <a:solidFill>
                  <a:schemeClr val="accent6">
                    <a:lumMod val="60000"/>
                    <a:lumOff val="40000"/>
                  </a:schemeClr>
                </a:solidFill>
              </a:rPr>
              <a:t>No</a:t>
            </a:r>
            <a:r>
              <a:rPr lang="en-US" sz="3200" i="1" dirty="0">
                <a:solidFill>
                  <a:schemeClr val="accent6">
                    <a:lumMod val="60000"/>
                    <a:lumOff val="40000"/>
                  </a:schemeClr>
                </a:solidFill>
              </a:rPr>
              <a:t>, dear brothers, I am still not all I </a:t>
            </a:r>
            <a:r>
              <a:rPr lang="en-US" sz="3200" i="1" dirty="0" smtClean="0">
                <a:solidFill>
                  <a:schemeClr val="accent6">
                    <a:lumMod val="60000"/>
                    <a:lumOff val="40000"/>
                  </a:schemeClr>
                </a:solidFill>
              </a:rPr>
              <a:t>should be</a:t>
            </a:r>
            <a:r>
              <a:rPr lang="en-US" sz="3200" i="1" dirty="0">
                <a:solidFill>
                  <a:schemeClr val="accent6">
                    <a:lumMod val="60000"/>
                    <a:lumOff val="40000"/>
                  </a:schemeClr>
                </a:solidFill>
              </a:rPr>
              <a:t>, but I am bringing all my energies to bear on this </a:t>
            </a:r>
            <a:r>
              <a:rPr lang="en-US" sz="3200" i="1" dirty="0" smtClean="0">
                <a:solidFill>
                  <a:schemeClr val="accent6">
                    <a:lumMod val="60000"/>
                    <a:lumOff val="40000"/>
                  </a:schemeClr>
                </a:solidFill>
              </a:rPr>
              <a:t>one thing</a:t>
            </a:r>
            <a:r>
              <a:rPr lang="en-US" sz="3200" i="1" dirty="0">
                <a:solidFill>
                  <a:schemeClr val="accent6">
                    <a:lumMod val="60000"/>
                    <a:lumOff val="40000"/>
                  </a:schemeClr>
                </a:solidFill>
              </a:rPr>
              <a:t>: Forgetting the </a:t>
            </a:r>
            <a:r>
              <a:rPr lang="en-US" sz="3200" i="1" dirty="0" smtClean="0">
                <a:solidFill>
                  <a:schemeClr val="accent6">
                    <a:lumMod val="60000"/>
                    <a:lumOff val="40000"/>
                  </a:schemeClr>
                </a:solidFill>
              </a:rPr>
              <a:t>past and </a:t>
            </a:r>
            <a:r>
              <a:rPr lang="en-US" sz="3200" i="1" dirty="0">
                <a:solidFill>
                  <a:schemeClr val="accent6">
                    <a:lumMod val="60000"/>
                    <a:lumOff val="40000"/>
                  </a:schemeClr>
                </a:solidFill>
              </a:rPr>
              <a:t>looking forward to what </a:t>
            </a:r>
            <a:r>
              <a:rPr lang="en-US" sz="3200" i="1" dirty="0" smtClean="0">
                <a:solidFill>
                  <a:schemeClr val="accent6">
                    <a:lumMod val="60000"/>
                    <a:lumOff val="40000"/>
                  </a:schemeClr>
                </a:solidFill>
              </a:rPr>
              <a:t>lies </a:t>
            </a:r>
            <a:r>
              <a:rPr lang="en-US" sz="3200" i="1" dirty="0" smtClean="0"/>
              <a:t>ahead</a:t>
            </a:r>
            <a:r>
              <a:rPr lang="en-US" sz="3200" i="1" dirty="0" smtClean="0">
                <a:solidFill>
                  <a:schemeClr val="accent6">
                    <a:lumMod val="60000"/>
                    <a:lumOff val="40000"/>
                  </a:schemeClr>
                </a:solidFill>
              </a:rPr>
              <a:t>.</a:t>
            </a:r>
            <a:endParaRPr lang="en-US" sz="3200" i="1" dirty="0">
              <a:solidFill>
                <a:schemeClr val="accent6">
                  <a:lumMod val="60000"/>
                  <a:lumOff val="40000"/>
                </a:schemeClr>
              </a:solidFill>
            </a:endParaRPr>
          </a:p>
        </p:txBody>
      </p:sp>
    </p:spTree>
    <p:extLst>
      <p:ext uri="{BB962C8B-B14F-4D97-AF65-F5344CB8AC3E}">
        <p14:creationId xmlns:p14="http://schemas.microsoft.com/office/powerpoint/2010/main" val="2283651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1" y="679033"/>
            <a:ext cx="8166802" cy="1143000"/>
          </a:xfrm>
        </p:spPr>
        <p:txBody>
          <a:bodyPr>
            <a:noAutofit/>
          </a:bodyPr>
          <a:lstStyle/>
          <a:p>
            <a:pPr algn="l"/>
            <a:r>
              <a:rPr lang="en-US" sz="3200" b="1" dirty="0"/>
              <a:t>If avoiding problems </a:t>
            </a:r>
            <a:r>
              <a:rPr lang="en-US" sz="3200" b="1" dirty="0" smtClean="0"/>
              <a:t/>
            </a:r>
            <a:br>
              <a:rPr lang="en-US" sz="3200" b="1" dirty="0" smtClean="0"/>
            </a:br>
            <a:r>
              <a:rPr lang="en-US" sz="3200" b="1" dirty="0" smtClean="0"/>
              <a:t>is </a:t>
            </a:r>
            <a:r>
              <a:rPr lang="en-US" sz="3200" b="1" dirty="0"/>
              <a:t>the ultimate goal, </a:t>
            </a:r>
            <a:r>
              <a:rPr lang="en-US" sz="3200" b="1" dirty="0" smtClean="0"/>
              <a:t/>
            </a:r>
            <a:br>
              <a:rPr lang="en-US" sz="3200" b="1" dirty="0" smtClean="0"/>
            </a:br>
            <a:r>
              <a:rPr lang="en-US" sz="3200" b="1" dirty="0" smtClean="0"/>
              <a:t>kids </a:t>
            </a:r>
            <a:r>
              <a:rPr lang="en-US" sz="3200" b="1" dirty="0"/>
              <a:t>will ...</a:t>
            </a:r>
          </a:p>
        </p:txBody>
      </p:sp>
      <p:sp>
        <p:nvSpPr>
          <p:cNvPr id="3" name="Content Placeholder 2"/>
          <p:cNvSpPr>
            <a:spLocks noGrp="1"/>
          </p:cNvSpPr>
          <p:nvPr>
            <p:ph sz="quarter" idx="13"/>
          </p:nvPr>
        </p:nvSpPr>
        <p:spPr>
          <a:xfrm>
            <a:off x="425801" y="2076549"/>
            <a:ext cx="5246626" cy="4817033"/>
          </a:xfrm>
        </p:spPr>
        <p:txBody>
          <a:bodyPr>
            <a:normAutofit/>
          </a:bodyPr>
          <a:lstStyle/>
          <a:p>
            <a:pPr marL="0" indent="0">
              <a:buNone/>
            </a:pPr>
            <a:r>
              <a:rPr lang="en-US" sz="3000" dirty="0" smtClean="0">
                <a:solidFill>
                  <a:srgbClr val="F2D9A4"/>
                </a:solidFill>
              </a:rPr>
              <a:t>.</a:t>
            </a:r>
            <a:r>
              <a:rPr lang="en-US" sz="3000" dirty="0">
                <a:solidFill>
                  <a:srgbClr val="F2D9A4"/>
                </a:solidFill>
              </a:rPr>
              <a:t>.. never </a:t>
            </a:r>
            <a:r>
              <a:rPr lang="en-US" sz="3000" dirty="0" smtClean="0">
                <a:solidFill>
                  <a:srgbClr val="F2D9A4"/>
                </a:solidFill>
              </a:rPr>
              <a:t>try anything </a:t>
            </a:r>
            <a:r>
              <a:rPr lang="en-US" sz="3000" dirty="0">
                <a:solidFill>
                  <a:srgbClr val="F2D9A4"/>
                </a:solidFill>
              </a:rPr>
              <a:t>new.</a:t>
            </a:r>
          </a:p>
          <a:p>
            <a:pPr marL="0" indent="0">
              <a:buNone/>
            </a:pPr>
            <a:r>
              <a:rPr lang="en-US" sz="3000" dirty="0">
                <a:solidFill>
                  <a:srgbClr val="CBD5DE"/>
                </a:solidFill>
              </a:rPr>
              <a:t>... never </a:t>
            </a:r>
            <a:r>
              <a:rPr lang="en-US" sz="3000" dirty="0" smtClean="0">
                <a:solidFill>
                  <a:srgbClr val="CBD5DE"/>
                </a:solidFill>
              </a:rPr>
              <a:t>take on responsibility.</a:t>
            </a:r>
            <a:endParaRPr lang="en-US" sz="3000" dirty="0">
              <a:solidFill>
                <a:srgbClr val="CBD5DE"/>
              </a:solidFill>
            </a:endParaRPr>
          </a:p>
        </p:txBody>
      </p:sp>
      <p:sp>
        <p:nvSpPr>
          <p:cNvPr id="4" name="Content Placeholder 2"/>
          <p:cNvSpPr txBox="1">
            <a:spLocks/>
          </p:cNvSpPr>
          <p:nvPr/>
        </p:nvSpPr>
        <p:spPr>
          <a:xfrm>
            <a:off x="3780411" y="3595140"/>
            <a:ext cx="5246626" cy="4817033"/>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buFont typeface="Arial" pitchFamily="34" charset="0"/>
              <a:buNone/>
            </a:pPr>
            <a:r>
              <a:rPr lang="en-US" sz="3000" dirty="0" smtClean="0">
                <a:solidFill>
                  <a:srgbClr val="F2D9A4"/>
                </a:solidFill>
              </a:rPr>
              <a:t>... never accept a challenge.</a:t>
            </a:r>
          </a:p>
          <a:p>
            <a:pPr marL="0" indent="0">
              <a:buFont typeface="Arial" pitchFamily="34" charset="0"/>
              <a:buNone/>
            </a:pPr>
            <a:r>
              <a:rPr lang="en-US" sz="3000" dirty="0" smtClean="0">
                <a:solidFill>
                  <a:srgbClr val="CBD5DE"/>
                </a:solidFill>
              </a:rPr>
              <a:t>... never commit themselves.</a:t>
            </a:r>
            <a:endParaRPr lang="en-US" sz="3000" dirty="0">
              <a:solidFill>
                <a:srgbClr val="CBD5DE"/>
              </a:solidFill>
            </a:endParaRPr>
          </a:p>
        </p:txBody>
      </p:sp>
    </p:spTree>
    <p:extLst>
      <p:ext uri="{BB962C8B-B14F-4D97-AF65-F5344CB8AC3E}">
        <p14:creationId xmlns:p14="http://schemas.microsoft.com/office/powerpoint/2010/main" val="65086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encouraging-the-newcomer-the-trainer-says-let-s-try-it-once-without-the-parachute.jpg"/>
          <p:cNvPicPr>
            <a:picLocks noGrp="1" noChangeAspect="1"/>
          </p:cNvPicPr>
          <p:nvPr>
            <p:ph sz="quarter" idx="13"/>
          </p:nvPr>
        </p:nvPicPr>
        <p:blipFill>
          <a:blip r:embed="rId2">
            <a:extLst>
              <a:ext uri="{28A0092B-C50C-407E-A947-70E740481C1C}">
                <a14:useLocalDpi xmlns:a14="http://schemas.microsoft.com/office/drawing/2010/main" val="0"/>
              </a:ext>
            </a:extLst>
          </a:blip>
          <a:srcRect l="-32526" r="-32526"/>
          <a:stretch>
            <a:fillRect/>
          </a:stretch>
        </p:blipFill>
        <p:spPr>
          <a:xfrm>
            <a:off x="-2289133" y="401079"/>
            <a:ext cx="11433133" cy="5966020"/>
          </a:xfrm>
        </p:spPr>
      </p:pic>
    </p:spTree>
    <p:extLst>
      <p:ext uri="{BB962C8B-B14F-4D97-AF65-F5344CB8AC3E}">
        <p14:creationId xmlns:p14="http://schemas.microsoft.com/office/powerpoint/2010/main" val="4278709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74407</TotalTime>
  <Words>442</Words>
  <Application>Microsoft Macintosh PowerPoint</Application>
  <PresentationFormat>On-screen Show (4:3)</PresentationFormat>
  <Paragraphs>36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Horizon</vt:lpstr>
      <vt:lpstr> Taking control of your parenting Part 3 Steve Elzinga</vt:lpstr>
      <vt:lpstr>A few reasons to try:</vt:lpstr>
      <vt:lpstr>PowerPoint Presentation</vt:lpstr>
      <vt:lpstr>PowerPoint Presentation</vt:lpstr>
      <vt:lpstr>Why aren’t kids  motivated to try and  solve their problems?</vt:lpstr>
      <vt:lpstr>How can parents  motivate their kids  to try and solve …</vt:lpstr>
      <vt:lpstr>1. Make trying the goal,  not solving problems</vt:lpstr>
      <vt:lpstr>If avoiding problems  is the ultimate goal,  kids will ...</vt:lpstr>
      <vt:lpstr>PowerPoint Presentation</vt:lpstr>
      <vt:lpstr>2. Allow kids to  have problems.</vt:lpstr>
      <vt:lpstr>If kids are not allowed  to have problems, when  they do experience  difficulties they will ...</vt:lpstr>
      <vt:lpstr>3. Allow kids to try to  fix their own problems.</vt:lpstr>
      <vt:lpstr>5. Introduce kids to  the problem solving  handbook.</vt:lpstr>
      <vt:lpstr>PowerPoint Presentation</vt:lpstr>
      <vt:lpstr>6. Introduce kids to  the God who wants  to live in and  empower them.</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45</cp:revision>
  <dcterms:created xsi:type="dcterms:W3CDTF">2017-01-10T02:15:11Z</dcterms:created>
  <dcterms:modified xsi:type="dcterms:W3CDTF">2020-04-30T14:09:31Z</dcterms:modified>
</cp:coreProperties>
</file>