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9"/>
  </p:notesMasterIdLst>
  <p:sldIdLst>
    <p:sldId id="256" r:id="rId2"/>
    <p:sldId id="259" r:id="rId3"/>
    <p:sldId id="276" r:id="rId4"/>
    <p:sldId id="451" r:id="rId5"/>
    <p:sldId id="452" r:id="rId6"/>
    <p:sldId id="453" r:id="rId7"/>
    <p:sldId id="454" r:id="rId8"/>
    <p:sldId id="455" r:id="rId9"/>
    <p:sldId id="456" r:id="rId10"/>
    <p:sldId id="457" r:id="rId11"/>
    <p:sldId id="264" r:id="rId12"/>
    <p:sldId id="272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262" r:id="rId28"/>
  </p:sldIdLst>
  <p:sldSz cx="9144000" cy="5143500" type="screen16x9"/>
  <p:notesSz cx="6858000" cy="9144000"/>
  <p:embeddedFontLst>
    <p:embeddedFont>
      <p:font typeface="Anonymous Pro" panose="020B0604020202020204" charset="0"/>
      <p:regular r:id="rId30"/>
      <p:bold r:id="rId31"/>
      <p:italic r:id="rId32"/>
      <p:boldItalic r:id="rId33"/>
    </p:embeddedFont>
    <p:embeddedFont>
      <p:font typeface="Coming Soon" panose="020B0604020202020204" charset="0"/>
      <p:regular r:id="rId34"/>
    </p:embeddedFont>
    <p:embeddedFont>
      <p:font typeface="Concert One" panose="020B0604020202020204" charset="0"/>
      <p:regular r:id="rId35"/>
    </p:embeddedFont>
    <p:embeddedFont>
      <p:font typeface="Roboto Mono Medium" panose="020B060402020202020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2AED1EB-B4A8-4FFC-B4F1-1F57FDB887E8}">
  <a:tblStyle styleId="{92AED1EB-B4A8-4FFC-B4F1-1F57FDB887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5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9768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7426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75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6314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3217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08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9242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0086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000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728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61848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8720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5161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17702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5849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53034354b_0_24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53034354b_0_247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015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686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9921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622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05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93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4748475" y="48065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5339025" y="5954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1974100" y="324738"/>
            <a:ext cx="5195775" cy="4494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838275" y="1645347"/>
            <a:ext cx="4001700" cy="11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3335675" y="3062950"/>
            <a:ext cx="30069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23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207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1" r:id="rId3"/>
    <p:sldLayoutId id="2147483669" r:id="rId4"/>
    <p:sldLayoutId id="2147483670" r:id="rId5"/>
    <p:sldLayoutId id="2147483671" r:id="rId6"/>
    <p:sldLayoutId id="2147483672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Educación Cristiana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79" name="Google Shape;179;p30"/>
          <p:cNvSpPr txBox="1">
            <a:spLocks noGrp="1"/>
          </p:cNvSpPr>
          <p:nvPr>
            <p:ph type="subTitle" idx="1"/>
          </p:nvPr>
        </p:nvSpPr>
        <p:spPr>
          <a:xfrm>
            <a:off x="1630573" y="3769325"/>
            <a:ext cx="150908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David Leví Orta Álvarez</a:t>
            </a:r>
            <a:endParaRPr b="0" dirty="0"/>
          </a:p>
        </p:txBody>
      </p:sp>
      <p:sp>
        <p:nvSpPr>
          <p:cNvPr id="180" name="Google Shape;180;p30"/>
          <p:cNvSpPr/>
          <p:nvPr/>
        </p:nvSpPr>
        <p:spPr>
          <a:xfrm>
            <a:off x="2386313" y="2870056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1" name="Google Shape;181;p30"/>
          <p:cNvSpPr/>
          <p:nvPr/>
        </p:nvSpPr>
        <p:spPr>
          <a:xfrm>
            <a:off x="6232350" y="285628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Google Shape;182;p30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3" name="Google Shape;183;p30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67E2A1-4C25-4157-835E-C2083594D2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248" y="618123"/>
            <a:ext cx="1458163" cy="1092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50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377220" y="915062"/>
            <a:ext cx="769932" cy="42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185835" y="2580614"/>
            <a:ext cx="2610150" cy="3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37E7BF-E8E6-4B60-B857-73A211F5B4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883"/>
          <a:stretch/>
        </p:blipFill>
        <p:spPr>
          <a:xfrm>
            <a:off x="3083880" y="694665"/>
            <a:ext cx="2976240" cy="385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4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fesor Hablando Con La Clase · Foto de stock gratuita">
            <a:extLst>
              <a:ext uri="{FF2B5EF4-FFF2-40B4-BE49-F238E27FC236}">
                <a16:creationId xmlns:a16="http://schemas.microsoft.com/office/drawing/2014/main" id="{24022BEA-8D5D-4DAC-B13C-7A525DDBC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869">
            <a:off x="921864" y="1978470"/>
            <a:ext cx="2107285" cy="140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800" dirty="0"/>
              <a:t>El docente ocupa el lugar central, tiene el dominio de la materia, transfiere el conocimiento a los estudiantes e incluso determina el ritmo de aprendizaje.</a:t>
            </a:r>
            <a:endParaRPr lang="en-US" sz="1800"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0"/>
            <a:ext cx="3014504" cy="819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2060"/>
                </a:solidFill>
              </a:rPr>
              <a:t>Métodos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demostrativos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69" name="Google Shape;269;p38"/>
          <p:cNvSpPr/>
          <p:nvPr/>
        </p:nvSpPr>
        <p:spPr>
          <a:xfrm rot="-2700000">
            <a:off x="672491" y="2082845"/>
            <a:ext cx="739855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2617552" y="3030264"/>
            <a:ext cx="647436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6023610">
            <a:off x="2786831" y="3004878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La exposición oral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pic>
        <p:nvPicPr>
          <p:cNvPr id="2050" name="Picture 2" descr="TJUE. Profesores contratados administrativos: la naturaleza temporal del  vínculo no justifica la exclusión del reconocimiento de un complemento  sujeto a la mera antigüedad con respecto a los profesores funcionarios de  carrera |">
            <a:extLst>
              <a:ext uri="{FF2B5EF4-FFF2-40B4-BE49-F238E27FC236}">
                <a16:creationId xmlns:a16="http://schemas.microsoft.com/office/drawing/2014/main" id="{204E9D14-FC8C-46A8-94FF-9CFE40180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4759">
            <a:off x="5654775" y="1706640"/>
            <a:ext cx="2171611" cy="118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FC9CCFA-216B-4778-B8B3-F75DD0C780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44905">
            <a:off x="1311931" y="2099852"/>
            <a:ext cx="3849721" cy="1781552"/>
          </a:xfrm>
          <a:prstGeom prst="rect">
            <a:avLst/>
          </a:prstGeom>
        </p:spPr>
      </p:pic>
      <p:sp>
        <p:nvSpPr>
          <p:cNvPr id="19" name="Google Shape;269;p38">
            <a:extLst>
              <a:ext uri="{FF2B5EF4-FFF2-40B4-BE49-F238E27FC236}">
                <a16:creationId xmlns:a16="http://schemas.microsoft.com/office/drawing/2014/main" id="{B9A379D8-ABF9-4F64-82BF-4D5A51208910}"/>
              </a:ext>
            </a:extLst>
          </p:cNvPr>
          <p:cNvSpPr/>
          <p:nvPr/>
        </p:nvSpPr>
        <p:spPr>
          <a:xfrm rot="-2700000">
            <a:off x="5482232" y="1601097"/>
            <a:ext cx="739855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0" name="Google Shape;269;p38">
            <a:extLst>
              <a:ext uri="{FF2B5EF4-FFF2-40B4-BE49-F238E27FC236}">
                <a16:creationId xmlns:a16="http://schemas.microsoft.com/office/drawing/2014/main" id="{73EBF8F2-35EA-4A5A-A080-93B34EA459D2}"/>
              </a:ext>
            </a:extLst>
          </p:cNvPr>
          <p:cNvSpPr/>
          <p:nvPr/>
        </p:nvSpPr>
        <p:spPr>
          <a:xfrm rot="-2700000">
            <a:off x="7330287" y="2713509"/>
            <a:ext cx="739855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894495" y="2189626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-2700000">
            <a:off x="4582062" y="3490438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rael usa Facebook para construcción de templo judío en Al-Quds | HISPANTV">
            <a:extLst>
              <a:ext uri="{FF2B5EF4-FFF2-40B4-BE49-F238E27FC236}">
                <a16:creationId xmlns:a16="http://schemas.microsoft.com/office/drawing/2014/main" id="{58D8DAA2-70DC-49F2-90EB-56327939D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101">
            <a:off x="1219055" y="1571215"/>
            <a:ext cx="3272385" cy="1839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La demostración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804973" y="1845160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-2700000">
            <a:off x="4032340" y="2914942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5006609" y="1426233"/>
            <a:ext cx="28713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Se centra en la capacidad de atención visual. 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El docente demuestra un experimento, un aparato, una prueba, mientras los estudiantes observan lo que hace con el material</a:t>
            </a:r>
          </a:p>
        </p:txBody>
      </p:sp>
    </p:spTree>
    <p:extLst>
      <p:ext uri="{BB962C8B-B14F-4D97-AF65-F5344CB8AC3E}">
        <p14:creationId xmlns:p14="http://schemas.microsoft.com/office/powerpoint/2010/main" val="967195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ía Internacional de la Narración Oral - Wikipedia, la enciclopedia libre">
            <a:extLst>
              <a:ext uri="{FF2B5EF4-FFF2-40B4-BE49-F238E27FC236}">
                <a16:creationId xmlns:a16="http://schemas.microsoft.com/office/drawing/2014/main" id="{B317D67A-9FC0-4421-A98F-6FA54FE45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9905">
            <a:off x="5333734" y="1004333"/>
            <a:ext cx="2630981" cy="151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1098976" y="459914"/>
            <a:ext cx="4753184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La narración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5119827" y="731607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-2700000">
            <a:off x="7284888" y="2483041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900" y="1294477"/>
            <a:ext cx="37544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El énfasis está en la creación de un clima afectivo. 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•el relato de testigos presenciales</a:t>
            </a: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•la narración de historias</a:t>
            </a: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•la lectura de cuentos</a:t>
            </a: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•la recitación de un poema</a:t>
            </a: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•escuchar una canción</a:t>
            </a:r>
          </a:p>
        </p:txBody>
      </p:sp>
    </p:spTree>
    <p:extLst>
      <p:ext uri="{BB962C8B-B14F-4D97-AF65-F5344CB8AC3E}">
        <p14:creationId xmlns:p14="http://schemas.microsoft.com/office/powerpoint/2010/main" val="1655658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 técnicas para aumentar el tiempo de conversación de los estudiantes - La  tienda del profesor">
            <a:extLst>
              <a:ext uri="{FF2B5EF4-FFF2-40B4-BE49-F238E27FC236}">
                <a16:creationId xmlns:a16="http://schemas.microsoft.com/office/drawing/2014/main" id="{578DDAD0-D62B-4A6E-9697-8ED903CC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5604">
            <a:off x="721645" y="2171489"/>
            <a:ext cx="2479924" cy="145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" name="Google Shape;266;p38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1800" dirty="0"/>
              <a:t>El docente no es el único que habla, hay una diálogo con los estudiantes.</a:t>
            </a:r>
            <a:endParaRPr lang="en-US" sz="1800" dirty="0"/>
          </a:p>
        </p:txBody>
      </p:sp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1002325" y="711180"/>
            <a:ext cx="3014504" cy="819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2060"/>
                </a:solidFill>
              </a:rPr>
              <a:t>Métodos</a:t>
            </a:r>
            <a:r>
              <a:rPr lang="en-US" sz="3600" dirty="0">
                <a:solidFill>
                  <a:srgbClr val="002060"/>
                </a:solidFill>
              </a:rPr>
              <a:t> de </a:t>
            </a:r>
            <a:r>
              <a:rPr lang="en-US" sz="3600" dirty="0" err="1">
                <a:solidFill>
                  <a:srgbClr val="002060"/>
                </a:solidFill>
              </a:rPr>
              <a:t>conversación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69" name="Google Shape;269;p38"/>
          <p:cNvSpPr/>
          <p:nvPr/>
        </p:nvSpPr>
        <p:spPr>
          <a:xfrm rot="-2700000">
            <a:off x="550148" y="1929989"/>
            <a:ext cx="90435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2439217" y="3663311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-6023610">
            <a:off x="3007711" y="3329432"/>
            <a:ext cx="1579416" cy="716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36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 estrategias para reducir el tiempo de conversación del profesor - La  tienda del profesor">
            <a:extLst>
              <a:ext uri="{FF2B5EF4-FFF2-40B4-BE49-F238E27FC236}">
                <a16:creationId xmlns:a16="http://schemas.microsoft.com/office/drawing/2014/main" id="{77258197-C612-4E73-AD1F-56036112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6805">
            <a:off x="5028763" y="1195539"/>
            <a:ext cx="2414661" cy="160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1098975" y="459914"/>
            <a:ext cx="5090809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Conversación guiada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4582697" y="1304471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-2700000">
            <a:off x="6945988" y="2478782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900" y="1294477"/>
            <a:ext cx="32252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el docente conduce a sus estudiantes a entender de manera gradual el tema de estudio. Lo hace a través de preguntas que siguen un orden lógico.</a:t>
            </a:r>
          </a:p>
        </p:txBody>
      </p:sp>
    </p:spTree>
    <p:extLst>
      <p:ext uri="{BB962C8B-B14F-4D97-AF65-F5344CB8AC3E}">
        <p14:creationId xmlns:p14="http://schemas.microsoft.com/office/powerpoint/2010/main" val="1452138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030500-AC52-4AB9-A52A-40E621A1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126" y="1123514"/>
            <a:ext cx="3100359" cy="4051725"/>
          </a:xfrm>
          <a:prstGeom prst="rect">
            <a:avLst/>
          </a:prstGeom>
        </p:spPr>
      </p:pic>
      <p:sp>
        <p:nvSpPr>
          <p:cNvPr id="367" name="Google Shape;367;p46"/>
          <p:cNvSpPr txBox="1"/>
          <p:nvPr/>
        </p:nvSpPr>
        <p:spPr>
          <a:xfrm>
            <a:off x="1098975" y="459914"/>
            <a:ext cx="5090809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Conversación guiada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15961935">
            <a:off x="2219245" y="3005785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5962287">
            <a:off x="5434138" y="2478782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095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3D3FE8-6A29-4BFA-9E91-FF143793D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6836">
            <a:off x="5107578" y="2571750"/>
            <a:ext cx="2514000" cy="1676000"/>
          </a:xfrm>
          <a:prstGeom prst="rect">
            <a:avLst/>
          </a:prstGeom>
        </p:spPr>
      </p:pic>
      <p:sp>
        <p:nvSpPr>
          <p:cNvPr id="367" name="Google Shape;367;p46"/>
          <p:cNvSpPr txBox="1"/>
          <p:nvPr/>
        </p:nvSpPr>
        <p:spPr>
          <a:xfrm>
            <a:off x="1098975" y="459914"/>
            <a:ext cx="5090809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Discusión en clase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4728274" y="2685662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8634706">
            <a:off x="7144214" y="3840232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255899" y="1294477"/>
            <a:ext cx="370263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El docente solamente cumple el papel de apoyo.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Es una comunicación oral entre los estudiantes, con énfasis en el intercambio de ideas y experiencias personales.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No pretende solucionar problemas, más bien se orienta a buscar y llegar a un planteamiento más claro. </a:t>
            </a:r>
          </a:p>
        </p:txBody>
      </p:sp>
    </p:spTree>
    <p:extLst>
      <p:ext uri="{BB962C8B-B14F-4D97-AF65-F5344CB8AC3E}">
        <p14:creationId xmlns:p14="http://schemas.microsoft.com/office/powerpoint/2010/main" val="314552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arlare in classe fa bene: l'insegnamento dialogico - Parliamo di  Insegnamento">
            <a:extLst>
              <a:ext uri="{FF2B5EF4-FFF2-40B4-BE49-F238E27FC236}">
                <a16:creationId xmlns:a16="http://schemas.microsoft.com/office/drawing/2014/main" id="{1954B466-5889-493C-8C20-779971C42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3506">
            <a:off x="1237819" y="1539693"/>
            <a:ext cx="2456916" cy="133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1098975" y="459914"/>
            <a:ext cx="5806983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Diálogo de aprendizaje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900857" y="1450629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8967928">
            <a:off x="3074312" y="2770557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4361900" y="1144156"/>
            <a:ext cx="37026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Conversación de evaluación</a:t>
            </a: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Permite que los Estudiantes desarrollen, mediante el dialogo sobre una tarea realizada, estrategias de trabajo y sus habilidades. 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Individual o en grupo. 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El énfasis está en aprender a aprender y el tema de la conversación deberá estar relacionado con la solución de un problema. </a:t>
            </a:r>
          </a:p>
        </p:txBody>
      </p:sp>
    </p:spTree>
    <p:extLst>
      <p:ext uri="{BB962C8B-B14F-4D97-AF65-F5344CB8AC3E}">
        <p14:creationId xmlns:p14="http://schemas.microsoft.com/office/powerpoint/2010/main" val="172728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3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3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>
            <a:spLocks noGrp="1"/>
          </p:cNvSpPr>
          <p:nvPr>
            <p:ph type="title"/>
          </p:nvPr>
        </p:nvSpPr>
        <p:spPr>
          <a:xfrm>
            <a:off x="2052603" y="2371676"/>
            <a:ext cx="5038792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Métodos</a:t>
            </a:r>
            <a:br>
              <a:rPr lang="es-MX" dirty="0"/>
            </a:br>
            <a:r>
              <a:rPr lang="es-MX" dirty="0"/>
              <a:t>didácticos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✓ Imagen de Colegial levantando la mano para responder en clase de la  escuela primaria Fotografía de Stock">
            <a:extLst>
              <a:ext uri="{FF2B5EF4-FFF2-40B4-BE49-F238E27FC236}">
                <a16:creationId xmlns:a16="http://schemas.microsoft.com/office/drawing/2014/main" id="{C5C68FC0-CFE8-4B1F-A908-CB971AA47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7977">
            <a:off x="5577121" y="1445136"/>
            <a:ext cx="2101161" cy="140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1098975" y="459914"/>
            <a:ext cx="5180331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Grupo de discusión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5146742" y="1517735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8455452">
            <a:off x="7194139" y="2428435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580234" y="2088623"/>
            <a:ext cx="37026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Es una comunicación oral orientada al logro de objetivos cognitivos, sobre ideas o hechos. Su objetivo es analizar problemas y buscar soluciones. </a:t>
            </a:r>
          </a:p>
        </p:txBody>
      </p:sp>
    </p:spTree>
    <p:extLst>
      <p:ext uri="{BB962C8B-B14F-4D97-AF65-F5344CB8AC3E}">
        <p14:creationId xmlns:p14="http://schemas.microsoft.com/office/powerpoint/2010/main" val="145559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ué es el trabajo colaborativo y cómo introducirlo en el aula">
            <a:extLst>
              <a:ext uri="{FF2B5EF4-FFF2-40B4-BE49-F238E27FC236}">
                <a16:creationId xmlns:a16="http://schemas.microsoft.com/office/drawing/2014/main" id="{B90AA25B-7258-4375-862B-935E797E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653">
            <a:off x="1034471" y="1158985"/>
            <a:ext cx="2526147" cy="168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4897369" y="749005"/>
            <a:ext cx="3862505" cy="819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2060"/>
                </a:solidFill>
              </a:rPr>
              <a:t>Formas</a:t>
            </a:r>
            <a:r>
              <a:rPr lang="en-US" sz="3600" dirty="0">
                <a:solidFill>
                  <a:srgbClr val="002060"/>
                </a:solidFill>
              </a:rPr>
              <a:t> de </a:t>
            </a:r>
            <a:r>
              <a:rPr lang="en-US" sz="3600" dirty="0" err="1">
                <a:solidFill>
                  <a:srgbClr val="002060"/>
                </a:solidFill>
              </a:rPr>
              <a:t>trabajo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colaborativo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69" name="Google Shape;269;p38"/>
          <p:cNvSpPr/>
          <p:nvPr/>
        </p:nvSpPr>
        <p:spPr>
          <a:xfrm rot="18535058">
            <a:off x="684430" y="1328914"/>
            <a:ext cx="90435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3021961" y="2438585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rot="18730710">
            <a:off x="2636834" y="3284671"/>
            <a:ext cx="1579416" cy="716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Picture 4" descr="Qué es el trabajo colaborativo y cómo introducirlo en el aula">
            <a:extLst>
              <a:ext uri="{FF2B5EF4-FFF2-40B4-BE49-F238E27FC236}">
                <a16:creationId xmlns:a16="http://schemas.microsoft.com/office/drawing/2014/main" id="{B07ADBB3-DA30-4CCA-819B-C7C0BEB9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3520">
            <a:off x="5758466" y="2594764"/>
            <a:ext cx="2140311" cy="14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270;p38">
            <a:extLst>
              <a:ext uri="{FF2B5EF4-FFF2-40B4-BE49-F238E27FC236}">
                <a16:creationId xmlns:a16="http://schemas.microsoft.com/office/drawing/2014/main" id="{13990360-DF89-49B6-ADFD-D2330943E4FD}"/>
              </a:ext>
            </a:extLst>
          </p:cNvPr>
          <p:cNvSpPr/>
          <p:nvPr/>
        </p:nvSpPr>
        <p:spPr>
          <a:xfrm rot="1314537">
            <a:off x="7204065" y="2438585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Google Shape;270;p38">
            <a:extLst>
              <a:ext uri="{FF2B5EF4-FFF2-40B4-BE49-F238E27FC236}">
                <a16:creationId xmlns:a16="http://schemas.microsoft.com/office/drawing/2014/main" id="{F3B40E33-DF50-4386-81E0-1298BDEDFA40}"/>
              </a:ext>
            </a:extLst>
          </p:cNvPr>
          <p:cNvSpPr/>
          <p:nvPr/>
        </p:nvSpPr>
        <p:spPr>
          <a:xfrm rot="1314537">
            <a:off x="5497944" y="3909533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a importancia del trabajo en pequeños grupos | Noticias | Los Mejores  Jardines de Colombia">
            <a:extLst>
              <a:ext uri="{FF2B5EF4-FFF2-40B4-BE49-F238E27FC236}">
                <a16:creationId xmlns:a16="http://schemas.microsoft.com/office/drawing/2014/main" id="{1880021F-25C2-43F2-B0BA-1C1516AC6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575">
            <a:off x="4309830" y="3062921"/>
            <a:ext cx="2482450" cy="13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1098975" y="459914"/>
            <a:ext cx="5180331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Trabajo en grupo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6137875" y="4080321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8455452">
            <a:off x="4015296" y="3115439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4067226" y="1452686"/>
            <a:ext cx="40728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Trabajo paralelo a nivel grupal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9E7A8-2DDC-4EAB-96B3-464976AB338F}"/>
              </a:ext>
            </a:extLst>
          </p:cNvPr>
          <p:cNvSpPr txBox="1"/>
          <p:nvPr/>
        </p:nvSpPr>
        <p:spPr>
          <a:xfrm>
            <a:off x="3135555" y="1883062"/>
            <a:ext cx="50556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Trabajo en grupo de tipo complementario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185BF16-8E65-485E-86F9-63316B04229F}"/>
              </a:ext>
            </a:extLst>
          </p:cNvPr>
          <p:cNvSpPr txBox="1"/>
          <p:nvPr/>
        </p:nvSpPr>
        <p:spPr>
          <a:xfrm>
            <a:off x="5179421" y="2381511"/>
            <a:ext cx="40728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Trabajo en grupo mixto</a:t>
            </a:r>
          </a:p>
        </p:txBody>
      </p:sp>
      <p:pic>
        <p:nvPicPr>
          <p:cNvPr id="9220" name="Picture 4" descr="Grupos de trabajo - Foro de Redes y Entidades de Custodia del Territorio">
            <a:extLst>
              <a:ext uri="{FF2B5EF4-FFF2-40B4-BE49-F238E27FC236}">
                <a16:creationId xmlns:a16="http://schemas.microsoft.com/office/drawing/2014/main" id="{A2432B30-9561-4F9F-BAF2-6FC97DEE4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94">
            <a:off x="1113069" y="1225787"/>
            <a:ext cx="1774879" cy="14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69;p38">
            <a:extLst>
              <a:ext uri="{FF2B5EF4-FFF2-40B4-BE49-F238E27FC236}">
                <a16:creationId xmlns:a16="http://schemas.microsoft.com/office/drawing/2014/main" id="{2EC86E76-7759-4C93-B7E5-6E5413BF4D81}"/>
              </a:ext>
            </a:extLst>
          </p:cNvPr>
          <p:cNvSpPr/>
          <p:nvPr/>
        </p:nvSpPr>
        <p:spPr>
          <a:xfrm rot="19560261">
            <a:off x="966929" y="1138943"/>
            <a:ext cx="705178" cy="24335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2" name="Google Shape;269;p38">
            <a:extLst>
              <a:ext uri="{FF2B5EF4-FFF2-40B4-BE49-F238E27FC236}">
                <a16:creationId xmlns:a16="http://schemas.microsoft.com/office/drawing/2014/main" id="{D908406B-846F-4172-844B-2042056512AE}"/>
              </a:ext>
            </a:extLst>
          </p:cNvPr>
          <p:cNvSpPr/>
          <p:nvPr/>
        </p:nvSpPr>
        <p:spPr>
          <a:xfrm rot="19560261">
            <a:off x="2311385" y="2480030"/>
            <a:ext cx="700513" cy="24335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4" name="Google Shape;367;p46">
            <a:extLst>
              <a:ext uri="{FF2B5EF4-FFF2-40B4-BE49-F238E27FC236}">
                <a16:creationId xmlns:a16="http://schemas.microsoft.com/office/drawing/2014/main" id="{D4E52E9E-48C0-4180-A4A9-44D8735D0A64}"/>
              </a:ext>
            </a:extLst>
          </p:cNvPr>
          <p:cNvSpPr txBox="1"/>
          <p:nvPr/>
        </p:nvSpPr>
        <p:spPr>
          <a:xfrm>
            <a:off x="-35155" y="3403090"/>
            <a:ext cx="5180331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Lluvia de ideas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Trabajo en parejas</a:t>
            </a:r>
            <a:endParaRPr lang="en" sz="28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</p:spTree>
    <p:extLst>
      <p:ext uri="{BB962C8B-B14F-4D97-AF65-F5344CB8AC3E}">
        <p14:creationId xmlns:p14="http://schemas.microsoft.com/office/powerpoint/2010/main" val="29994654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bajos escolares en grupo, cómo sacarlos adelante">
            <a:extLst>
              <a:ext uri="{FF2B5EF4-FFF2-40B4-BE49-F238E27FC236}">
                <a16:creationId xmlns:a16="http://schemas.microsoft.com/office/drawing/2014/main" id="{A15B0643-5C28-4041-81CF-4D814FF1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781">
            <a:off x="5259977" y="1701762"/>
            <a:ext cx="2274557" cy="15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968744" y="690113"/>
            <a:ext cx="5796537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Aprendizaje basado en problemas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4942122" y="1620044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8455452">
            <a:off x="6887206" y="3094692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143619" y="1960735"/>
            <a:ext cx="3702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Los estudiantes adquieren e integran conocimientos, actitudes y habilidades solucionando situaciones problema. 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Llegan a entender mejor la causa del problema, y mejoran su capacidad de búsqueda de soluciones.</a:t>
            </a:r>
          </a:p>
        </p:txBody>
      </p:sp>
    </p:spTree>
    <p:extLst>
      <p:ext uri="{BB962C8B-B14F-4D97-AF65-F5344CB8AC3E}">
        <p14:creationId xmlns:p14="http://schemas.microsoft.com/office/powerpoint/2010/main" val="5538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bajos escolares en grupo, cómo sacarlos adelante">
            <a:extLst>
              <a:ext uri="{FF2B5EF4-FFF2-40B4-BE49-F238E27FC236}">
                <a16:creationId xmlns:a16="http://schemas.microsoft.com/office/drawing/2014/main" id="{A15B0643-5C28-4041-81CF-4D814FF1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5781">
            <a:off x="5259977" y="1701762"/>
            <a:ext cx="2274557" cy="151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968744" y="690113"/>
            <a:ext cx="5796537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Aprendizaje basado en problemas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4942122" y="1620044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8455452">
            <a:off x="6887206" y="3094692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1143619" y="1960735"/>
            <a:ext cx="370263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Los estudiantes adquieren e integran conocimientos, actitudes y habilidades solucionando situaciones problema. </a:t>
            </a:r>
          </a:p>
          <a:p>
            <a:endParaRPr lang="es-MX" sz="1600" dirty="0">
              <a:solidFill>
                <a:srgbClr val="595959"/>
              </a:solidFill>
              <a:latin typeface="Roboto Mono Medium" panose="020B0604020202020204" charset="0"/>
              <a:ea typeface="Roboto Mono Medium" panose="020B0604020202020204" charset="0"/>
            </a:endParaRPr>
          </a:p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Llegan a entender mejor la causa del problema, y mejoran su capacidad de búsqueda de soluciones.</a:t>
            </a:r>
          </a:p>
        </p:txBody>
      </p:sp>
    </p:spTree>
    <p:extLst>
      <p:ext uri="{BB962C8B-B14F-4D97-AF65-F5344CB8AC3E}">
        <p14:creationId xmlns:p14="http://schemas.microsoft.com/office/powerpoint/2010/main" val="1986535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uego de Roles... Hagamos como Si - Aprender Juntos">
            <a:extLst>
              <a:ext uri="{FF2B5EF4-FFF2-40B4-BE49-F238E27FC236}">
                <a16:creationId xmlns:a16="http://schemas.microsoft.com/office/drawing/2014/main" id="{0F747CA3-753D-4DEA-9691-4A97D1133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5135" r="4145" b="9444"/>
          <a:stretch/>
        </p:blipFill>
        <p:spPr bwMode="auto">
          <a:xfrm rot="418256">
            <a:off x="1301346" y="1802808"/>
            <a:ext cx="2500310" cy="15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" name="Google Shape;367;p46"/>
          <p:cNvSpPr txBox="1"/>
          <p:nvPr/>
        </p:nvSpPr>
        <p:spPr>
          <a:xfrm>
            <a:off x="1673731" y="672003"/>
            <a:ext cx="5796537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 dirty="0">
                <a:solidFill>
                  <a:srgbClr val="B44141"/>
                </a:solidFill>
                <a:latin typeface="Concert One"/>
                <a:ea typeface="Concert One"/>
                <a:cs typeface="Concert One"/>
                <a:sym typeface="Concert One"/>
              </a:rPr>
              <a:t>Juego de roles y juego de simulación</a:t>
            </a:r>
            <a:endParaRPr lang="en" sz="4200" dirty="0">
              <a:solidFill>
                <a:srgbClr val="B44141"/>
              </a:solidFill>
              <a:latin typeface="Concert One"/>
              <a:ea typeface="Concert One"/>
              <a:cs typeface="Concert One"/>
              <a:sym typeface="Concert One"/>
            </a:endParaRPr>
          </a:p>
        </p:txBody>
      </p:sp>
      <p:sp>
        <p:nvSpPr>
          <p:cNvPr id="21" name="Google Shape;269;p38">
            <a:extLst>
              <a:ext uri="{FF2B5EF4-FFF2-40B4-BE49-F238E27FC236}">
                <a16:creationId xmlns:a16="http://schemas.microsoft.com/office/drawing/2014/main" id="{E69B6480-C1BA-48B6-B7B1-74DBD1A1F3F5}"/>
              </a:ext>
            </a:extLst>
          </p:cNvPr>
          <p:cNvSpPr/>
          <p:nvPr/>
        </p:nvSpPr>
        <p:spPr>
          <a:xfrm rot="-2700000">
            <a:off x="1057822" y="1694741"/>
            <a:ext cx="1049762" cy="300674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2" name="Google Shape;269;p38">
            <a:extLst>
              <a:ext uri="{FF2B5EF4-FFF2-40B4-BE49-F238E27FC236}">
                <a16:creationId xmlns:a16="http://schemas.microsoft.com/office/drawing/2014/main" id="{9549F7F6-9CB1-4290-9825-D7FB8F97C5AF}"/>
              </a:ext>
            </a:extLst>
          </p:cNvPr>
          <p:cNvSpPr/>
          <p:nvPr/>
        </p:nvSpPr>
        <p:spPr>
          <a:xfrm rot="18455452">
            <a:off x="3200977" y="3137834"/>
            <a:ext cx="848704" cy="286628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D0A1F85-1011-431D-810E-860855FA1EEE}"/>
              </a:ext>
            </a:extLst>
          </p:cNvPr>
          <p:cNvSpPr txBox="1"/>
          <p:nvPr/>
        </p:nvSpPr>
        <p:spPr>
          <a:xfrm>
            <a:off x="4360005" y="2354553"/>
            <a:ext cx="39143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rgbClr val="595959"/>
                </a:solidFill>
                <a:latin typeface="Roboto Mono Medium" panose="020B0604020202020204" charset="0"/>
                <a:ea typeface="Roboto Mono Medium" panose="020B0604020202020204" charset="0"/>
              </a:rPr>
              <a:t>Se trata de un trabajo en grupo en el que los participantes interpretan a otra persona, se identifican con ella e intentan comportarse lo más consecuentemente posible, según ese papel asignado.</a:t>
            </a:r>
          </a:p>
        </p:txBody>
      </p:sp>
    </p:spTree>
    <p:extLst>
      <p:ext uri="{BB962C8B-B14F-4D97-AF65-F5344CB8AC3E}">
        <p14:creationId xmlns:p14="http://schemas.microsoft.com/office/powerpoint/2010/main" val="2179995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ómo organizar una excursión a la montaña - 6 pasos">
            <a:extLst>
              <a:ext uri="{FF2B5EF4-FFF2-40B4-BE49-F238E27FC236}">
                <a16:creationId xmlns:a16="http://schemas.microsoft.com/office/drawing/2014/main" id="{48DC84AF-0D94-4FA6-972F-6960838DD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3563">
            <a:off x="6788832" y="3329209"/>
            <a:ext cx="1517042" cy="117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iecisiete organizaciones participaron en la Primera Feria de Proyectos  Sociales de la UDEP - UDEP Hoy">
            <a:extLst>
              <a:ext uri="{FF2B5EF4-FFF2-40B4-BE49-F238E27FC236}">
                <a16:creationId xmlns:a16="http://schemas.microsoft.com/office/drawing/2014/main" id="{6A8DE1D6-1B68-4CD8-8F10-AE6FB82E5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495">
            <a:off x="5127301" y="2038269"/>
            <a:ext cx="2026249" cy="113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75117D4-6741-41B0-8B89-66BCD8A04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22819">
            <a:off x="1414416" y="2438356"/>
            <a:ext cx="2552036" cy="1701357"/>
          </a:xfrm>
          <a:prstGeom prst="rect">
            <a:avLst/>
          </a:prstGeom>
        </p:spPr>
      </p:pic>
      <p:sp>
        <p:nvSpPr>
          <p:cNvPr id="267" name="Google Shape;267;p38"/>
          <p:cNvSpPr txBox="1">
            <a:spLocks noGrp="1"/>
          </p:cNvSpPr>
          <p:nvPr>
            <p:ph type="title"/>
          </p:nvPr>
        </p:nvSpPr>
        <p:spPr>
          <a:xfrm>
            <a:off x="4897368" y="655408"/>
            <a:ext cx="3862505" cy="819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02060"/>
                </a:solidFill>
              </a:rPr>
              <a:t>Estrategias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adicionales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269" name="Google Shape;269;p38"/>
          <p:cNvSpPr/>
          <p:nvPr/>
        </p:nvSpPr>
        <p:spPr>
          <a:xfrm rot="18535058">
            <a:off x="997624" y="2572292"/>
            <a:ext cx="90435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70" name="Google Shape;270;p38"/>
          <p:cNvSpPr/>
          <p:nvPr/>
        </p:nvSpPr>
        <p:spPr>
          <a:xfrm rot="-2700000">
            <a:off x="3409230" y="3743030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pic>
        <p:nvPicPr>
          <p:cNvPr id="271" name="Google Shape;271;p38"/>
          <p:cNvPicPr preferRelativeResize="0"/>
          <p:nvPr/>
        </p:nvPicPr>
        <p:blipFill>
          <a:blip r:embed="rId6">
            <a:alphaModFix amt="80000"/>
          </a:blip>
          <a:stretch>
            <a:fillRect/>
          </a:stretch>
        </p:blipFill>
        <p:spPr>
          <a:xfrm rot="8001999">
            <a:off x="245079" y="2030820"/>
            <a:ext cx="1579416" cy="7164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70;p38">
            <a:extLst>
              <a:ext uri="{FF2B5EF4-FFF2-40B4-BE49-F238E27FC236}">
                <a16:creationId xmlns:a16="http://schemas.microsoft.com/office/drawing/2014/main" id="{13990360-DF89-49B6-ADFD-D2330943E4FD}"/>
              </a:ext>
            </a:extLst>
          </p:cNvPr>
          <p:cNvSpPr/>
          <p:nvPr/>
        </p:nvSpPr>
        <p:spPr>
          <a:xfrm rot="1978856">
            <a:off x="6596596" y="2136822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3" name="Google Shape;270;p38">
            <a:extLst>
              <a:ext uri="{FF2B5EF4-FFF2-40B4-BE49-F238E27FC236}">
                <a16:creationId xmlns:a16="http://schemas.microsoft.com/office/drawing/2014/main" id="{F3B40E33-DF50-4386-81E0-1298BDEDFA40}"/>
              </a:ext>
            </a:extLst>
          </p:cNvPr>
          <p:cNvSpPr/>
          <p:nvPr/>
        </p:nvSpPr>
        <p:spPr>
          <a:xfrm rot="1791048">
            <a:off x="4852108" y="2874054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0" name="Google Shape;267;p38">
            <a:extLst>
              <a:ext uri="{FF2B5EF4-FFF2-40B4-BE49-F238E27FC236}">
                <a16:creationId xmlns:a16="http://schemas.microsoft.com/office/drawing/2014/main" id="{200C785D-E7C6-4C1D-AB2B-C89A17F8CE6C}"/>
              </a:ext>
            </a:extLst>
          </p:cNvPr>
          <p:cNvSpPr txBox="1">
            <a:spLocks/>
          </p:cNvSpPr>
          <p:nvPr/>
        </p:nvSpPr>
        <p:spPr>
          <a:xfrm>
            <a:off x="527466" y="655408"/>
            <a:ext cx="3862505" cy="81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 i="0" u="none" strike="noStrike" cap="none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 err="1">
                <a:solidFill>
                  <a:srgbClr val="002060"/>
                </a:solidFill>
              </a:rPr>
              <a:t>Métodos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individualizados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Google Shape;270;p38">
            <a:extLst>
              <a:ext uri="{FF2B5EF4-FFF2-40B4-BE49-F238E27FC236}">
                <a16:creationId xmlns:a16="http://schemas.microsoft.com/office/drawing/2014/main" id="{4A95005B-E831-41CA-8CD3-78E6BBA1294F}"/>
              </a:ext>
            </a:extLst>
          </p:cNvPr>
          <p:cNvSpPr/>
          <p:nvPr/>
        </p:nvSpPr>
        <p:spPr>
          <a:xfrm rot="1978856">
            <a:off x="7700952" y="3246553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6" name="Google Shape;270;p38">
            <a:extLst>
              <a:ext uri="{FF2B5EF4-FFF2-40B4-BE49-F238E27FC236}">
                <a16:creationId xmlns:a16="http://schemas.microsoft.com/office/drawing/2014/main" id="{8F25811A-FEC2-4B76-8DC2-D029DEBE154C}"/>
              </a:ext>
            </a:extLst>
          </p:cNvPr>
          <p:cNvSpPr/>
          <p:nvPr/>
        </p:nvSpPr>
        <p:spPr>
          <a:xfrm rot="1791048">
            <a:off x="6603987" y="4342245"/>
            <a:ext cx="955234" cy="266330"/>
          </a:xfrm>
          <a:custGeom>
            <a:avLst/>
            <a:gdLst/>
            <a:ahLst/>
            <a:cxnLst/>
            <a:rect l="l" t="t" r="r" b="b"/>
            <a:pathLst>
              <a:path w="36226" h="14902" extrusionOk="0">
                <a:moveTo>
                  <a:pt x="991" y="1"/>
                </a:moveTo>
                <a:lnTo>
                  <a:pt x="36226" y="3565"/>
                </a:lnTo>
                <a:cubicBezTo>
                  <a:pt x="36226" y="3565"/>
                  <a:pt x="34800" y="4452"/>
                  <a:pt x="34729" y="5291"/>
                </a:cubicBezTo>
                <a:cubicBezTo>
                  <a:pt x="34658" y="6123"/>
                  <a:pt x="35905" y="7244"/>
                  <a:pt x="35905" y="7244"/>
                </a:cubicBezTo>
                <a:cubicBezTo>
                  <a:pt x="35905" y="7244"/>
                  <a:pt x="34397" y="8289"/>
                  <a:pt x="34495" y="9138"/>
                </a:cubicBezTo>
                <a:cubicBezTo>
                  <a:pt x="34588" y="9993"/>
                  <a:pt x="35230" y="11114"/>
                  <a:pt x="35230" y="11114"/>
                </a:cubicBezTo>
                <a:cubicBezTo>
                  <a:pt x="35230" y="11114"/>
                  <a:pt x="33053" y="12943"/>
                  <a:pt x="34903" y="14902"/>
                </a:cubicBezTo>
                <a:lnTo>
                  <a:pt x="1" y="11364"/>
                </a:lnTo>
                <a:cubicBezTo>
                  <a:pt x="1" y="11364"/>
                  <a:pt x="1345" y="10134"/>
                  <a:pt x="1400" y="9465"/>
                </a:cubicBezTo>
                <a:cubicBezTo>
                  <a:pt x="1460" y="8801"/>
                  <a:pt x="333" y="7576"/>
                  <a:pt x="333" y="7576"/>
                </a:cubicBezTo>
                <a:cubicBezTo>
                  <a:pt x="333" y="7576"/>
                  <a:pt x="1884" y="6477"/>
                  <a:pt x="1977" y="5476"/>
                </a:cubicBezTo>
                <a:cubicBezTo>
                  <a:pt x="2064" y="4469"/>
                  <a:pt x="915" y="3473"/>
                  <a:pt x="915" y="3473"/>
                </a:cubicBezTo>
                <a:cubicBezTo>
                  <a:pt x="915" y="3473"/>
                  <a:pt x="2015" y="2901"/>
                  <a:pt x="2091" y="1954"/>
                </a:cubicBezTo>
                <a:cubicBezTo>
                  <a:pt x="2172" y="1007"/>
                  <a:pt x="991" y="1"/>
                  <a:pt x="991" y="1"/>
                </a:cubicBezTo>
                <a:close/>
              </a:path>
            </a:pathLst>
          </a:custGeom>
          <a:solidFill>
            <a:schemeClr val="dk1">
              <a:alpha val="26789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6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1487581" y="1351928"/>
            <a:ext cx="6403116" cy="2596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err="1"/>
              <a:t>Standaert</a:t>
            </a:r>
            <a:r>
              <a:rPr lang="es-MX" dirty="0"/>
              <a:t>, R., </a:t>
            </a:r>
            <a:r>
              <a:rPr lang="es-MX" dirty="0" err="1"/>
              <a:t>Troch</a:t>
            </a:r>
            <a:r>
              <a:rPr lang="es-MX" dirty="0"/>
              <a:t>, F. (2011) Aprender a enseñar: una introducción a la didáctica general. Ecuador: Asociación Flamenca de Cooperación al Desarrollo y Asistencia</a:t>
            </a:r>
          </a:p>
        </p:txBody>
      </p:sp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557918" y="591795"/>
            <a:ext cx="5878121" cy="6379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Bibliografía</a:t>
            </a:r>
            <a:endParaRPr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7223350" y="3043145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44" name="Google Shape;244;p36"/>
          <p:cNvGrpSpPr/>
          <p:nvPr/>
        </p:nvGrpSpPr>
        <p:grpSpPr>
          <a:xfrm>
            <a:off x="7656419" y="3891638"/>
            <a:ext cx="1001017" cy="853010"/>
            <a:chOff x="2341425" y="238100"/>
            <a:chExt cx="1328900" cy="1148125"/>
          </a:xfrm>
        </p:grpSpPr>
        <p:sp>
          <p:nvSpPr>
            <p:cNvPr id="245" name="Google Shape;245;p36"/>
            <p:cNvSpPr/>
            <p:nvPr/>
          </p:nvSpPr>
          <p:spPr>
            <a:xfrm>
              <a:off x="2341425" y="238100"/>
              <a:ext cx="1328900" cy="1148125"/>
            </a:xfrm>
            <a:custGeom>
              <a:avLst/>
              <a:gdLst/>
              <a:ahLst/>
              <a:cxnLst/>
              <a:rect l="l" t="t" r="r" b="b"/>
              <a:pathLst>
                <a:path w="53156" h="45925" extrusionOk="0">
                  <a:moveTo>
                    <a:pt x="49853" y="24103"/>
                  </a:moveTo>
                  <a:cubicBezTo>
                    <a:pt x="50212" y="24609"/>
                    <a:pt x="50681" y="25003"/>
                    <a:pt x="51172" y="25380"/>
                  </a:cubicBezTo>
                  <a:cubicBezTo>
                    <a:pt x="48199" y="26540"/>
                    <a:pt x="45438" y="28144"/>
                    <a:pt x="42987" y="30206"/>
                  </a:cubicBezTo>
                  <a:cubicBezTo>
                    <a:pt x="41727" y="31264"/>
                    <a:pt x="40396" y="32510"/>
                    <a:pt x="39238" y="33887"/>
                  </a:cubicBezTo>
                  <a:cubicBezTo>
                    <a:pt x="39347" y="33688"/>
                    <a:pt x="39460" y="33491"/>
                    <a:pt x="39578" y="33301"/>
                  </a:cubicBezTo>
                  <a:cubicBezTo>
                    <a:pt x="40490" y="31831"/>
                    <a:pt x="41539" y="30449"/>
                    <a:pt x="42711" y="29176"/>
                  </a:cubicBezTo>
                  <a:cubicBezTo>
                    <a:pt x="44775" y="26932"/>
                    <a:pt x="47091" y="25229"/>
                    <a:pt x="49853" y="24103"/>
                  </a:cubicBezTo>
                  <a:close/>
                  <a:moveTo>
                    <a:pt x="35117" y="1053"/>
                  </a:moveTo>
                  <a:lnTo>
                    <a:pt x="35117" y="1053"/>
                  </a:lnTo>
                  <a:cubicBezTo>
                    <a:pt x="36710" y="1715"/>
                    <a:pt x="38294" y="4814"/>
                    <a:pt x="38992" y="5799"/>
                  </a:cubicBezTo>
                  <a:cubicBezTo>
                    <a:pt x="40312" y="7660"/>
                    <a:pt x="41633" y="9523"/>
                    <a:pt x="42954" y="11383"/>
                  </a:cubicBezTo>
                  <a:cubicBezTo>
                    <a:pt x="44182" y="13110"/>
                    <a:pt x="45421" y="14827"/>
                    <a:pt x="46633" y="16564"/>
                  </a:cubicBezTo>
                  <a:cubicBezTo>
                    <a:pt x="46650" y="16588"/>
                    <a:pt x="46667" y="16613"/>
                    <a:pt x="46685" y="16638"/>
                  </a:cubicBezTo>
                  <a:cubicBezTo>
                    <a:pt x="47623" y="18397"/>
                    <a:pt x="48600" y="20134"/>
                    <a:pt x="49618" y="21849"/>
                  </a:cubicBezTo>
                  <a:cubicBezTo>
                    <a:pt x="48693" y="22281"/>
                    <a:pt x="47744" y="23007"/>
                    <a:pt x="47214" y="23343"/>
                  </a:cubicBezTo>
                  <a:cubicBezTo>
                    <a:pt x="45320" y="24544"/>
                    <a:pt x="43587" y="25982"/>
                    <a:pt x="42057" y="27622"/>
                  </a:cubicBezTo>
                  <a:cubicBezTo>
                    <a:pt x="40592" y="29191"/>
                    <a:pt x="39304" y="30938"/>
                    <a:pt x="38281" y="32827"/>
                  </a:cubicBezTo>
                  <a:cubicBezTo>
                    <a:pt x="37877" y="33573"/>
                    <a:pt x="37271" y="34533"/>
                    <a:pt x="36981" y="35496"/>
                  </a:cubicBezTo>
                  <a:cubicBezTo>
                    <a:pt x="36328" y="34434"/>
                    <a:pt x="35635" y="33395"/>
                    <a:pt x="34953" y="32353"/>
                  </a:cubicBezTo>
                  <a:cubicBezTo>
                    <a:pt x="33450" y="30055"/>
                    <a:pt x="31915" y="27777"/>
                    <a:pt x="30347" y="25524"/>
                  </a:cubicBezTo>
                  <a:cubicBezTo>
                    <a:pt x="28841" y="23359"/>
                    <a:pt x="27306" y="21217"/>
                    <a:pt x="25741" y="19095"/>
                  </a:cubicBezTo>
                  <a:cubicBezTo>
                    <a:pt x="24508" y="17421"/>
                    <a:pt x="23256" y="15382"/>
                    <a:pt x="21757" y="13843"/>
                  </a:cubicBezTo>
                  <a:cubicBezTo>
                    <a:pt x="22758" y="10753"/>
                    <a:pt x="24747" y="8361"/>
                    <a:pt x="26903" y="5992"/>
                  </a:cubicBezTo>
                  <a:cubicBezTo>
                    <a:pt x="27357" y="5493"/>
                    <a:pt x="27826" y="4981"/>
                    <a:pt x="28315" y="4481"/>
                  </a:cubicBezTo>
                  <a:cubicBezTo>
                    <a:pt x="29626" y="3498"/>
                    <a:pt x="31045" y="2668"/>
                    <a:pt x="32551" y="2018"/>
                  </a:cubicBezTo>
                  <a:cubicBezTo>
                    <a:pt x="33121" y="1772"/>
                    <a:pt x="33780" y="1496"/>
                    <a:pt x="34476" y="1255"/>
                  </a:cubicBezTo>
                  <a:cubicBezTo>
                    <a:pt x="34702" y="1206"/>
                    <a:pt x="34932" y="1166"/>
                    <a:pt x="35161" y="1125"/>
                  </a:cubicBezTo>
                  <a:cubicBezTo>
                    <a:pt x="35147" y="1101"/>
                    <a:pt x="35132" y="1076"/>
                    <a:pt x="35117" y="1053"/>
                  </a:cubicBezTo>
                  <a:close/>
                  <a:moveTo>
                    <a:pt x="49886" y="22296"/>
                  </a:moveTo>
                  <a:cubicBezTo>
                    <a:pt x="50069" y="22601"/>
                    <a:pt x="50253" y="22905"/>
                    <a:pt x="50437" y="23208"/>
                  </a:cubicBezTo>
                  <a:cubicBezTo>
                    <a:pt x="50328" y="23239"/>
                    <a:pt x="50219" y="23270"/>
                    <a:pt x="50110" y="23305"/>
                  </a:cubicBezTo>
                  <a:cubicBezTo>
                    <a:pt x="50098" y="23304"/>
                    <a:pt x="50086" y="23303"/>
                    <a:pt x="50074" y="23303"/>
                  </a:cubicBezTo>
                  <a:cubicBezTo>
                    <a:pt x="49989" y="23303"/>
                    <a:pt x="49905" y="23334"/>
                    <a:pt x="49839" y="23390"/>
                  </a:cubicBezTo>
                  <a:cubicBezTo>
                    <a:pt x="46983" y="24343"/>
                    <a:pt x="44499" y="26352"/>
                    <a:pt x="42469" y="28520"/>
                  </a:cubicBezTo>
                  <a:cubicBezTo>
                    <a:pt x="40592" y="30525"/>
                    <a:pt x="38254" y="33305"/>
                    <a:pt x="37357" y="36095"/>
                  </a:cubicBezTo>
                  <a:cubicBezTo>
                    <a:pt x="37306" y="36011"/>
                    <a:pt x="37249" y="35923"/>
                    <a:pt x="37190" y="35830"/>
                  </a:cubicBezTo>
                  <a:cubicBezTo>
                    <a:pt x="37565" y="34416"/>
                    <a:pt x="38696" y="32821"/>
                    <a:pt x="39296" y="31878"/>
                  </a:cubicBezTo>
                  <a:cubicBezTo>
                    <a:pt x="40239" y="30393"/>
                    <a:pt x="41330" y="29005"/>
                    <a:pt x="42550" y="27739"/>
                  </a:cubicBezTo>
                  <a:cubicBezTo>
                    <a:pt x="43708" y="26537"/>
                    <a:pt x="44980" y="25451"/>
                    <a:pt x="46348" y="24494"/>
                  </a:cubicBezTo>
                  <a:cubicBezTo>
                    <a:pt x="47234" y="23875"/>
                    <a:pt x="48600" y="22828"/>
                    <a:pt x="49886" y="22296"/>
                  </a:cubicBezTo>
                  <a:close/>
                  <a:moveTo>
                    <a:pt x="20475" y="13918"/>
                  </a:moveTo>
                  <a:cubicBezTo>
                    <a:pt x="20720" y="13985"/>
                    <a:pt x="20968" y="14054"/>
                    <a:pt x="21218" y="14127"/>
                  </a:cubicBezTo>
                  <a:lnTo>
                    <a:pt x="21219" y="14127"/>
                  </a:lnTo>
                  <a:cubicBezTo>
                    <a:pt x="22265" y="15897"/>
                    <a:pt x="23782" y="17534"/>
                    <a:pt x="24979" y="19160"/>
                  </a:cubicBezTo>
                  <a:cubicBezTo>
                    <a:pt x="26409" y="21107"/>
                    <a:pt x="27816" y="23071"/>
                    <a:pt x="29199" y="25052"/>
                  </a:cubicBezTo>
                  <a:cubicBezTo>
                    <a:pt x="30581" y="27035"/>
                    <a:pt x="31937" y="29034"/>
                    <a:pt x="33269" y="31050"/>
                  </a:cubicBezTo>
                  <a:cubicBezTo>
                    <a:pt x="33874" y="31967"/>
                    <a:pt x="34473" y="32886"/>
                    <a:pt x="35069" y="33809"/>
                  </a:cubicBezTo>
                  <a:cubicBezTo>
                    <a:pt x="35425" y="34364"/>
                    <a:pt x="35780" y="34920"/>
                    <a:pt x="36133" y="35475"/>
                  </a:cubicBezTo>
                  <a:lnTo>
                    <a:pt x="36486" y="36032"/>
                  </a:lnTo>
                  <a:cubicBezTo>
                    <a:pt x="36496" y="36074"/>
                    <a:pt x="36508" y="36115"/>
                    <a:pt x="36522" y="36155"/>
                  </a:cubicBezTo>
                  <a:cubicBezTo>
                    <a:pt x="33879" y="32306"/>
                    <a:pt x="31050" y="28568"/>
                    <a:pt x="28325" y="24779"/>
                  </a:cubicBezTo>
                  <a:cubicBezTo>
                    <a:pt x="25722" y="21160"/>
                    <a:pt x="23203" y="17449"/>
                    <a:pt x="20475" y="13918"/>
                  </a:cubicBezTo>
                  <a:close/>
                  <a:moveTo>
                    <a:pt x="37953" y="37630"/>
                  </a:moveTo>
                  <a:cubicBezTo>
                    <a:pt x="37851" y="37834"/>
                    <a:pt x="37753" y="38038"/>
                    <a:pt x="37661" y="38245"/>
                  </a:cubicBezTo>
                  <a:cubicBezTo>
                    <a:pt x="37630" y="38236"/>
                    <a:pt x="37597" y="38231"/>
                    <a:pt x="37565" y="38231"/>
                  </a:cubicBezTo>
                  <a:cubicBezTo>
                    <a:pt x="37533" y="38231"/>
                    <a:pt x="37500" y="38236"/>
                    <a:pt x="37470" y="38245"/>
                  </a:cubicBezTo>
                  <a:cubicBezTo>
                    <a:pt x="37633" y="38041"/>
                    <a:pt x="37793" y="37835"/>
                    <a:pt x="37953" y="37630"/>
                  </a:cubicBezTo>
                  <a:close/>
                  <a:moveTo>
                    <a:pt x="36509" y="38717"/>
                  </a:moveTo>
                  <a:cubicBezTo>
                    <a:pt x="36518" y="38717"/>
                    <a:pt x="36527" y="38717"/>
                    <a:pt x="36536" y="38717"/>
                  </a:cubicBezTo>
                  <a:cubicBezTo>
                    <a:pt x="36609" y="38809"/>
                    <a:pt x="36720" y="38864"/>
                    <a:pt x="36837" y="38865"/>
                  </a:cubicBezTo>
                  <a:cubicBezTo>
                    <a:pt x="36596" y="38971"/>
                    <a:pt x="36282" y="39011"/>
                    <a:pt x="35935" y="39011"/>
                  </a:cubicBezTo>
                  <a:cubicBezTo>
                    <a:pt x="35451" y="39011"/>
                    <a:pt x="34904" y="38934"/>
                    <a:pt x="34409" y="38856"/>
                  </a:cubicBezTo>
                  <a:cubicBezTo>
                    <a:pt x="35105" y="38764"/>
                    <a:pt x="35807" y="38717"/>
                    <a:pt x="36509" y="38717"/>
                  </a:cubicBezTo>
                  <a:close/>
                  <a:moveTo>
                    <a:pt x="15183" y="13113"/>
                  </a:moveTo>
                  <a:cubicBezTo>
                    <a:pt x="16769" y="13113"/>
                    <a:pt x="18319" y="13366"/>
                    <a:pt x="19934" y="13775"/>
                  </a:cubicBezTo>
                  <a:cubicBezTo>
                    <a:pt x="22531" y="17699"/>
                    <a:pt x="25404" y="21460"/>
                    <a:pt x="28149" y="25276"/>
                  </a:cubicBezTo>
                  <a:cubicBezTo>
                    <a:pt x="30879" y="29073"/>
                    <a:pt x="33528" y="32953"/>
                    <a:pt x="36351" y="36684"/>
                  </a:cubicBezTo>
                  <a:cubicBezTo>
                    <a:pt x="34542" y="35843"/>
                    <a:pt x="32568" y="35460"/>
                    <a:pt x="30570" y="35460"/>
                  </a:cubicBezTo>
                  <a:cubicBezTo>
                    <a:pt x="26406" y="35460"/>
                    <a:pt x="22142" y="37123"/>
                    <a:pt x="19074" y="39757"/>
                  </a:cubicBezTo>
                  <a:cubicBezTo>
                    <a:pt x="13793" y="32214"/>
                    <a:pt x="8154" y="24943"/>
                    <a:pt x="2157" y="17945"/>
                  </a:cubicBezTo>
                  <a:lnTo>
                    <a:pt x="2159" y="17945"/>
                  </a:lnTo>
                  <a:cubicBezTo>
                    <a:pt x="5055" y="16227"/>
                    <a:pt x="8015" y="14530"/>
                    <a:pt x="11283" y="13642"/>
                  </a:cubicBezTo>
                  <a:cubicBezTo>
                    <a:pt x="12638" y="13273"/>
                    <a:pt x="13922" y="13113"/>
                    <a:pt x="15183" y="13113"/>
                  </a:cubicBezTo>
                  <a:close/>
                  <a:moveTo>
                    <a:pt x="2578" y="20435"/>
                  </a:moveTo>
                  <a:cubicBezTo>
                    <a:pt x="8168" y="27062"/>
                    <a:pt x="13443" y="33937"/>
                    <a:pt x="18402" y="41058"/>
                  </a:cubicBezTo>
                  <a:cubicBezTo>
                    <a:pt x="18543" y="41262"/>
                    <a:pt x="18758" y="41377"/>
                    <a:pt x="18977" y="41377"/>
                  </a:cubicBezTo>
                  <a:cubicBezTo>
                    <a:pt x="19133" y="41377"/>
                    <a:pt x="19292" y="41318"/>
                    <a:pt x="19427" y="41190"/>
                  </a:cubicBezTo>
                  <a:cubicBezTo>
                    <a:pt x="21632" y="39103"/>
                    <a:pt x="24333" y="37693"/>
                    <a:pt x="27314" y="37090"/>
                  </a:cubicBezTo>
                  <a:cubicBezTo>
                    <a:pt x="28284" y="36894"/>
                    <a:pt x="29226" y="36809"/>
                    <a:pt x="30154" y="36809"/>
                  </a:cubicBezTo>
                  <a:cubicBezTo>
                    <a:pt x="30890" y="36809"/>
                    <a:pt x="31618" y="36863"/>
                    <a:pt x="32345" y="36959"/>
                  </a:cubicBezTo>
                  <a:cubicBezTo>
                    <a:pt x="32139" y="36996"/>
                    <a:pt x="31934" y="37038"/>
                    <a:pt x="31726" y="37085"/>
                  </a:cubicBezTo>
                  <a:cubicBezTo>
                    <a:pt x="29702" y="37535"/>
                    <a:pt x="27672" y="38191"/>
                    <a:pt x="25741" y="38939"/>
                  </a:cubicBezTo>
                  <a:cubicBezTo>
                    <a:pt x="24060" y="39590"/>
                    <a:pt x="22425" y="40379"/>
                    <a:pt x="20975" y="41459"/>
                  </a:cubicBezTo>
                  <a:cubicBezTo>
                    <a:pt x="20335" y="41934"/>
                    <a:pt x="18892" y="42836"/>
                    <a:pt x="18616" y="43758"/>
                  </a:cubicBezTo>
                  <a:cubicBezTo>
                    <a:pt x="15797" y="39642"/>
                    <a:pt x="12269" y="35871"/>
                    <a:pt x="9131" y="31993"/>
                  </a:cubicBezTo>
                  <a:cubicBezTo>
                    <a:pt x="7537" y="30022"/>
                    <a:pt x="5941" y="28055"/>
                    <a:pt x="4343" y="26088"/>
                  </a:cubicBezTo>
                  <a:cubicBezTo>
                    <a:pt x="3509" y="25063"/>
                    <a:pt x="2360" y="24025"/>
                    <a:pt x="1726" y="22872"/>
                  </a:cubicBezTo>
                  <a:lnTo>
                    <a:pt x="1290" y="22336"/>
                  </a:lnTo>
                  <a:cubicBezTo>
                    <a:pt x="1365" y="21812"/>
                    <a:pt x="1612" y="21399"/>
                    <a:pt x="2027" y="21097"/>
                  </a:cubicBezTo>
                  <a:cubicBezTo>
                    <a:pt x="2191" y="20870"/>
                    <a:pt x="2390" y="20654"/>
                    <a:pt x="2578" y="20435"/>
                  </a:cubicBezTo>
                  <a:close/>
                  <a:moveTo>
                    <a:pt x="34214" y="37438"/>
                  </a:moveTo>
                  <a:cubicBezTo>
                    <a:pt x="34480" y="37438"/>
                    <a:pt x="34745" y="37450"/>
                    <a:pt x="35009" y="37476"/>
                  </a:cubicBezTo>
                  <a:cubicBezTo>
                    <a:pt x="35056" y="37488"/>
                    <a:pt x="35104" y="37502"/>
                    <a:pt x="35153" y="37514"/>
                  </a:cubicBezTo>
                  <a:cubicBezTo>
                    <a:pt x="32341" y="37733"/>
                    <a:pt x="29659" y="38637"/>
                    <a:pt x="27141" y="39965"/>
                  </a:cubicBezTo>
                  <a:cubicBezTo>
                    <a:pt x="25564" y="40797"/>
                    <a:pt x="24060" y="41771"/>
                    <a:pt x="22625" y="42823"/>
                  </a:cubicBezTo>
                  <a:cubicBezTo>
                    <a:pt x="22053" y="43241"/>
                    <a:pt x="21266" y="44080"/>
                    <a:pt x="20621" y="44360"/>
                  </a:cubicBezTo>
                  <a:cubicBezTo>
                    <a:pt x="20405" y="44454"/>
                    <a:pt x="20198" y="44493"/>
                    <a:pt x="19997" y="44493"/>
                  </a:cubicBezTo>
                  <a:cubicBezTo>
                    <a:pt x="19802" y="44493"/>
                    <a:pt x="19613" y="44456"/>
                    <a:pt x="19427" y="44400"/>
                  </a:cubicBezTo>
                  <a:cubicBezTo>
                    <a:pt x="19434" y="44391"/>
                    <a:pt x="19440" y="44386"/>
                    <a:pt x="19448" y="44377"/>
                  </a:cubicBezTo>
                  <a:cubicBezTo>
                    <a:pt x="19593" y="44198"/>
                    <a:pt x="19599" y="43995"/>
                    <a:pt x="19448" y="43814"/>
                  </a:cubicBezTo>
                  <a:lnTo>
                    <a:pt x="19430" y="43792"/>
                  </a:lnTo>
                  <a:cubicBezTo>
                    <a:pt x="19697" y="43721"/>
                    <a:pt x="19911" y="43553"/>
                    <a:pt x="20074" y="43287"/>
                  </a:cubicBezTo>
                  <a:cubicBezTo>
                    <a:pt x="20320" y="43038"/>
                    <a:pt x="20576" y="42801"/>
                    <a:pt x="20843" y="42573"/>
                  </a:cubicBezTo>
                  <a:cubicBezTo>
                    <a:pt x="21485" y="42027"/>
                    <a:pt x="22180" y="41552"/>
                    <a:pt x="22907" y="41126"/>
                  </a:cubicBezTo>
                  <a:cubicBezTo>
                    <a:pt x="24188" y="40374"/>
                    <a:pt x="25559" y="39793"/>
                    <a:pt x="26955" y="39291"/>
                  </a:cubicBezTo>
                  <a:cubicBezTo>
                    <a:pt x="29199" y="38484"/>
                    <a:pt x="31750" y="37438"/>
                    <a:pt x="34214" y="37438"/>
                  </a:cubicBezTo>
                  <a:close/>
                  <a:moveTo>
                    <a:pt x="34842" y="0"/>
                  </a:moveTo>
                  <a:cubicBezTo>
                    <a:pt x="34343" y="0"/>
                    <a:pt x="33867" y="188"/>
                    <a:pt x="33507" y="630"/>
                  </a:cubicBezTo>
                  <a:cubicBezTo>
                    <a:pt x="31447" y="1151"/>
                    <a:pt x="29512" y="2015"/>
                    <a:pt x="27862" y="3526"/>
                  </a:cubicBezTo>
                  <a:cubicBezTo>
                    <a:pt x="27217" y="4115"/>
                    <a:pt x="26496" y="4800"/>
                    <a:pt x="25773" y="5555"/>
                  </a:cubicBezTo>
                  <a:cubicBezTo>
                    <a:pt x="23620" y="7604"/>
                    <a:pt x="21769" y="10148"/>
                    <a:pt x="20875" y="12916"/>
                  </a:cubicBezTo>
                  <a:cubicBezTo>
                    <a:pt x="19359" y="12052"/>
                    <a:pt x="17538" y="11727"/>
                    <a:pt x="15721" y="11727"/>
                  </a:cubicBezTo>
                  <a:cubicBezTo>
                    <a:pt x="14356" y="11727"/>
                    <a:pt x="12994" y="11911"/>
                    <a:pt x="11766" y="12185"/>
                  </a:cubicBezTo>
                  <a:cubicBezTo>
                    <a:pt x="7819" y="13067"/>
                    <a:pt x="4277" y="15176"/>
                    <a:pt x="838" y="17217"/>
                  </a:cubicBezTo>
                  <a:cubicBezTo>
                    <a:pt x="458" y="17444"/>
                    <a:pt x="436" y="17923"/>
                    <a:pt x="707" y="18237"/>
                  </a:cubicBezTo>
                  <a:cubicBezTo>
                    <a:pt x="1244" y="18859"/>
                    <a:pt x="1774" y="19488"/>
                    <a:pt x="2305" y="20116"/>
                  </a:cubicBezTo>
                  <a:cubicBezTo>
                    <a:pt x="1441" y="20484"/>
                    <a:pt x="862" y="21064"/>
                    <a:pt x="197" y="21811"/>
                  </a:cubicBezTo>
                  <a:cubicBezTo>
                    <a:pt x="77" y="21947"/>
                    <a:pt x="0" y="22200"/>
                    <a:pt x="127" y="22363"/>
                  </a:cubicBezTo>
                  <a:cubicBezTo>
                    <a:pt x="2951" y="26054"/>
                    <a:pt x="5928" y="29634"/>
                    <a:pt x="8843" y="33254"/>
                  </a:cubicBezTo>
                  <a:cubicBezTo>
                    <a:pt x="11749" y="36861"/>
                    <a:pt x="14485" y="40794"/>
                    <a:pt x="17652" y="44182"/>
                  </a:cubicBezTo>
                  <a:cubicBezTo>
                    <a:pt x="17664" y="44208"/>
                    <a:pt x="17679" y="44232"/>
                    <a:pt x="17699" y="44255"/>
                  </a:cubicBezTo>
                  <a:cubicBezTo>
                    <a:pt x="18282" y="44908"/>
                    <a:pt x="19219" y="45924"/>
                    <a:pt x="20167" y="45924"/>
                  </a:cubicBezTo>
                  <a:cubicBezTo>
                    <a:pt x="20277" y="45924"/>
                    <a:pt x="20387" y="45910"/>
                    <a:pt x="20497" y="45881"/>
                  </a:cubicBezTo>
                  <a:cubicBezTo>
                    <a:pt x="21148" y="45708"/>
                    <a:pt x="21757" y="44978"/>
                    <a:pt x="22286" y="44585"/>
                  </a:cubicBezTo>
                  <a:cubicBezTo>
                    <a:pt x="23162" y="43935"/>
                    <a:pt x="24053" y="43304"/>
                    <a:pt x="24965" y="42705"/>
                  </a:cubicBezTo>
                  <a:cubicBezTo>
                    <a:pt x="27366" y="41130"/>
                    <a:pt x="29934" y="39829"/>
                    <a:pt x="32678" y="39174"/>
                  </a:cubicBezTo>
                  <a:cubicBezTo>
                    <a:pt x="32752" y="39177"/>
                    <a:pt x="32826" y="39174"/>
                    <a:pt x="32900" y="39178"/>
                  </a:cubicBezTo>
                  <a:cubicBezTo>
                    <a:pt x="34054" y="39233"/>
                    <a:pt x="35153" y="39648"/>
                    <a:pt x="36288" y="39715"/>
                  </a:cubicBezTo>
                  <a:cubicBezTo>
                    <a:pt x="36337" y="39718"/>
                    <a:pt x="36385" y="39720"/>
                    <a:pt x="36433" y="39720"/>
                  </a:cubicBezTo>
                  <a:cubicBezTo>
                    <a:pt x="37209" y="39720"/>
                    <a:pt x="37750" y="39337"/>
                    <a:pt x="37827" y="38540"/>
                  </a:cubicBezTo>
                  <a:cubicBezTo>
                    <a:pt x="39593" y="36201"/>
                    <a:pt x="41115" y="33792"/>
                    <a:pt x="43273" y="31744"/>
                  </a:cubicBezTo>
                  <a:cubicBezTo>
                    <a:pt x="44449" y="30626"/>
                    <a:pt x="45716" y="29608"/>
                    <a:pt x="47060" y="28698"/>
                  </a:cubicBezTo>
                  <a:cubicBezTo>
                    <a:pt x="47079" y="28686"/>
                    <a:pt x="47099" y="28675"/>
                    <a:pt x="47118" y="28662"/>
                  </a:cubicBezTo>
                  <a:cubicBezTo>
                    <a:pt x="48826" y="27633"/>
                    <a:pt x="50637" y="26785"/>
                    <a:pt x="52524" y="26133"/>
                  </a:cubicBezTo>
                  <a:cubicBezTo>
                    <a:pt x="52902" y="26003"/>
                    <a:pt x="53156" y="25447"/>
                    <a:pt x="52785" y="25145"/>
                  </a:cubicBezTo>
                  <a:cubicBezTo>
                    <a:pt x="52171" y="24648"/>
                    <a:pt x="51613" y="24099"/>
                    <a:pt x="50959" y="23696"/>
                  </a:cubicBezTo>
                  <a:cubicBezTo>
                    <a:pt x="51006" y="23680"/>
                    <a:pt x="51050" y="23660"/>
                    <a:pt x="51097" y="23645"/>
                  </a:cubicBezTo>
                  <a:cubicBezTo>
                    <a:pt x="51251" y="23594"/>
                    <a:pt x="51309" y="23468"/>
                    <a:pt x="51300" y="23347"/>
                  </a:cubicBezTo>
                  <a:cubicBezTo>
                    <a:pt x="51345" y="23292"/>
                    <a:pt x="51376" y="23227"/>
                    <a:pt x="51391" y="23158"/>
                  </a:cubicBezTo>
                  <a:cubicBezTo>
                    <a:pt x="51657" y="23086"/>
                    <a:pt x="51868" y="22805"/>
                    <a:pt x="51676" y="22507"/>
                  </a:cubicBezTo>
                  <a:cubicBezTo>
                    <a:pt x="51561" y="22326"/>
                    <a:pt x="51447" y="22144"/>
                    <a:pt x="51333" y="21962"/>
                  </a:cubicBezTo>
                  <a:cubicBezTo>
                    <a:pt x="51345" y="21962"/>
                    <a:pt x="51359" y="21961"/>
                    <a:pt x="51371" y="21961"/>
                  </a:cubicBezTo>
                  <a:cubicBezTo>
                    <a:pt x="51374" y="21961"/>
                    <a:pt x="51377" y="21961"/>
                    <a:pt x="51379" y="21961"/>
                  </a:cubicBezTo>
                  <a:cubicBezTo>
                    <a:pt x="51539" y="21961"/>
                    <a:pt x="51585" y="21737"/>
                    <a:pt x="51453" y="21658"/>
                  </a:cubicBezTo>
                  <a:cubicBezTo>
                    <a:pt x="51333" y="21585"/>
                    <a:pt x="51198" y="21544"/>
                    <a:pt x="51056" y="21524"/>
                  </a:cubicBezTo>
                  <a:cubicBezTo>
                    <a:pt x="50796" y="21108"/>
                    <a:pt x="50546" y="20689"/>
                    <a:pt x="50290" y="20269"/>
                  </a:cubicBezTo>
                  <a:cubicBezTo>
                    <a:pt x="50030" y="19581"/>
                    <a:pt x="49589" y="18953"/>
                    <a:pt x="49191" y="18312"/>
                  </a:cubicBezTo>
                  <a:cubicBezTo>
                    <a:pt x="48421" y="17077"/>
                    <a:pt x="47572" y="15893"/>
                    <a:pt x="46728" y="14709"/>
                  </a:cubicBezTo>
                  <a:cubicBezTo>
                    <a:pt x="45005" y="12292"/>
                    <a:pt x="43280" y="9876"/>
                    <a:pt x="41551" y="7464"/>
                  </a:cubicBezTo>
                  <a:cubicBezTo>
                    <a:pt x="40019" y="5325"/>
                    <a:pt x="38618" y="2783"/>
                    <a:pt x="36781" y="897"/>
                  </a:cubicBezTo>
                  <a:cubicBezTo>
                    <a:pt x="36255" y="356"/>
                    <a:pt x="35527" y="0"/>
                    <a:pt x="348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6"/>
            <p:cNvSpPr/>
            <p:nvPr/>
          </p:nvSpPr>
          <p:spPr>
            <a:xfrm>
              <a:off x="2990175" y="381350"/>
              <a:ext cx="254450" cy="209600"/>
            </a:xfrm>
            <a:custGeom>
              <a:avLst/>
              <a:gdLst/>
              <a:ahLst/>
              <a:cxnLst/>
              <a:rect l="l" t="t" r="r" b="b"/>
              <a:pathLst>
                <a:path w="10178" h="8384" extrusionOk="0">
                  <a:moveTo>
                    <a:pt x="9489" y="1"/>
                  </a:moveTo>
                  <a:cubicBezTo>
                    <a:pt x="9460" y="1"/>
                    <a:pt x="9430" y="3"/>
                    <a:pt x="9398" y="7"/>
                  </a:cubicBezTo>
                  <a:cubicBezTo>
                    <a:pt x="5315" y="589"/>
                    <a:pt x="1324" y="4315"/>
                    <a:pt x="48" y="8144"/>
                  </a:cubicBezTo>
                  <a:cubicBezTo>
                    <a:pt x="1" y="8286"/>
                    <a:pt x="119" y="8384"/>
                    <a:pt x="239" y="8384"/>
                  </a:cubicBezTo>
                  <a:cubicBezTo>
                    <a:pt x="302" y="8384"/>
                    <a:pt x="366" y="8357"/>
                    <a:pt x="406" y="8294"/>
                  </a:cubicBezTo>
                  <a:cubicBezTo>
                    <a:pt x="1475" y="6637"/>
                    <a:pt x="2632" y="5068"/>
                    <a:pt x="4157" y="3799"/>
                  </a:cubicBezTo>
                  <a:cubicBezTo>
                    <a:pt x="5839" y="2399"/>
                    <a:pt x="7661" y="1727"/>
                    <a:pt x="9647" y="909"/>
                  </a:cubicBezTo>
                  <a:cubicBezTo>
                    <a:pt x="10177" y="691"/>
                    <a:pt x="10017" y="1"/>
                    <a:pt x="94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6"/>
            <p:cNvSpPr/>
            <p:nvPr/>
          </p:nvSpPr>
          <p:spPr>
            <a:xfrm>
              <a:off x="3026350" y="441550"/>
              <a:ext cx="247225" cy="201350"/>
            </a:xfrm>
            <a:custGeom>
              <a:avLst/>
              <a:gdLst/>
              <a:ahLst/>
              <a:cxnLst/>
              <a:rect l="l" t="t" r="r" b="b"/>
              <a:pathLst>
                <a:path w="9889" h="8054" extrusionOk="0">
                  <a:moveTo>
                    <a:pt x="9472" y="1"/>
                  </a:moveTo>
                  <a:cubicBezTo>
                    <a:pt x="9466" y="1"/>
                    <a:pt x="9460" y="1"/>
                    <a:pt x="9454" y="1"/>
                  </a:cubicBezTo>
                  <a:cubicBezTo>
                    <a:pt x="5735" y="204"/>
                    <a:pt x="1142" y="4281"/>
                    <a:pt x="59" y="7752"/>
                  </a:cubicBezTo>
                  <a:cubicBezTo>
                    <a:pt x="0" y="7941"/>
                    <a:pt x="141" y="8053"/>
                    <a:pt x="292" y="8053"/>
                  </a:cubicBezTo>
                  <a:cubicBezTo>
                    <a:pt x="375" y="8053"/>
                    <a:pt x="460" y="8019"/>
                    <a:pt x="517" y="7945"/>
                  </a:cubicBezTo>
                  <a:cubicBezTo>
                    <a:pt x="1756" y="6329"/>
                    <a:pt x="2771" y="4701"/>
                    <a:pt x="4382" y="3401"/>
                  </a:cubicBezTo>
                  <a:cubicBezTo>
                    <a:pt x="6005" y="2092"/>
                    <a:pt x="7844" y="1590"/>
                    <a:pt x="9618" y="609"/>
                  </a:cubicBezTo>
                  <a:cubicBezTo>
                    <a:pt x="9889" y="460"/>
                    <a:pt x="9783" y="1"/>
                    <a:pt x="94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6"/>
            <p:cNvSpPr/>
            <p:nvPr/>
          </p:nvSpPr>
          <p:spPr>
            <a:xfrm>
              <a:off x="3172850" y="661350"/>
              <a:ext cx="224850" cy="198300"/>
            </a:xfrm>
            <a:custGeom>
              <a:avLst/>
              <a:gdLst/>
              <a:ahLst/>
              <a:cxnLst/>
              <a:rect l="l" t="t" r="r" b="b"/>
              <a:pathLst>
                <a:path w="8994" h="7932" extrusionOk="0">
                  <a:moveTo>
                    <a:pt x="8456" y="0"/>
                  </a:moveTo>
                  <a:cubicBezTo>
                    <a:pt x="8425" y="0"/>
                    <a:pt x="8392" y="4"/>
                    <a:pt x="8358" y="11"/>
                  </a:cubicBezTo>
                  <a:cubicBezTo>
                    <a:pt x="5106" y="738"/>
                    <a:pt x="1076" y="4402"/>
                    <a:pt x="60" y="7579"/>
                  </a:cubicBezTo>
                  <a:cubicBezTo>
                    <a:pt x="1" y="7765"/>
                    <a:pt x="174" y="7931"/>
                    <a:pt x="343" y="7931"/>
                  </a:cubicBezTo>
                  <a:cubicBezTo>
                    <a:pt x="409" y="7931"/>
                    <a:pt x="474" y="7907"/>
                    <a:pt x="524" y="7849"/>
                  </a:cubicBezTo>
                  <a:cubicBezTo>
                    <a:pt x="1689" y="6518"/>
                    <a:pt x="2590" y="5030"/>
                    <a:pt x="3913" y="3818"/>
                  </a:cubicBezTo>
                  <a:cubicBezTo>
                    <a:pt x="5371" y="2483"/>
                    <a:pt x="7047" y="1783"/>
                    <a:pt x="8657" y="718"/>
                  </a:cubicBezTo>
                  <a:cubicBezTo>
                    <a:pt x="8993" y="494"/>
                    <a:pt x="8826" y="0"/>
                    <a:pt x="8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6"/>
            <p:cNvSpPr/>
            <p:nvPr/>
          </p:nvSpPr>
          <p:spPr>
            <a:xfrm>
              <a:off x="3219000" y="725650"/>
              <a:ext cx="226500" cy="215375"/>
            </a:xfrm>
            <a:custGeom>
              <a:avLst/>
              <a:gdLst/>
              <a:ahLst/>
              <a:cxnLst/>
              <a:rect l="l" t="t" r="r" b="b"/>
              <a:pathLst>
                <a:path w="9060" h="8615" extrusionOk="0">
                  <a:moveTo>
                    <a:pt x="8466" y="1"/>
                  </a:moveTo>
                  <a:cubicBezTo>
                    <a:pt x="8403" y="1"/>
                    <a:pt x="8336" y="16"/>
                    <a:pt x="8267" y="50"/>
                  </a:cubicBezTo>
                  <a:cubicBezTo>
                    <a:pt x="6348" y="1017"/>
                    <a:pt x="4571" y="2396"/>
                    <a:pt x="3025" y="3882"/>
                  </a:cubicBezTo>
                  <a:cubicBezTo>
                    <a:pt x="1836" y="5024"/>
                    <a:pt x="0" y="6568"/>
                    <a:pt x="62" y="8367"/>
                  </a:cubicBezTo>
                  <a:cubicBezTo>
                    <a:pt x="66" y="8507"/>
                    <a:pt x="206" y="8614"/>
                    <a:pt x="335" y="8614"/>
                  </a:cubicBezTo>
                  <a:cubicBezTo>
                    <a:pt x="409" y="8614"/>
                    <a:pt x="480" y="8578"/>
                    <a:pt x="518" y="8491"/>
                  </a:cubicBezTo>
                  <a:cubicBezTo>
                    <a:pt x="2016" y="5007"/>
                    <a:pt x="5594" y="2708"/>
                    <a:pt x="8679" y="755"/>
                  </a:cubicBezTo>
                  <a:cubicBezTo>
                    <a:pt x="9059" y="514"/>
                    <a:pt x="8832" y="1"/>
                    <a:pt x="84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6"/>
            <p:cNvSpPr/>
            <p:nvPr/>
          </p:nvSpPr>
          <p:spPr>
            <a:xfrm>
              <a:off x="2528200" y="658025"/>
              <a:ext cx="405900" cy="260600"/>
            </a:xfrm>
            <a:custGeom>
              <a:avLst/>
              <a:gdLst/>
              <a:ahLst/>
              <a:cxnLst/>
              <a:rect l="l" t="t" r="r" b="b"/>
              <a:pathLst>
                <a:path w="16236" h="10424" extrusionOk="0">
                  <a:moveTo>
                    <a:pt x="1382" y="2708"/>
                  </a:moveTo>
                  <a:cubicBezTo>
                    <a:pt x="2705" y="4465"/>
                    <a:pt x="4361" y="5818"/>
                    <a:pt x="5564" y="7549"/>
                  </a:cubicBezTo>
                  <a:cubicBezTo>
                    <a:pt x="5049" y="7000"/>
                    <a:pt x="4518" y="6467"/>
                    <a:pt x="3972" y="5947"/>
                  </a:cubicBezTo>
                  <a:cubicBezTo>
                    <a:pt x="3369" y="5370"/>
                    <a:pt x="2751" y="4825"/>
                    <a:pt x="2113" y="4299"/>
                  </a:cubicBezTo>
                  <a:cubicBezTo>
                    <a:pt x="2286" y="4264"/>
                    <a:pt x="2405" y="4031"/>
                    <a:pt x="2251" y="3877"/>
                  </a:cubicBezTo>
                  <a:cubicBezTo>
                    <a:pt x="1869" y="3498"/>
                    <a:pt x="1454" y="3168"/>
                    <a:pt x="1030" y="2840"/>
                  </a:cubicBezTo>
                  <a:lnTo>
                    <a:pt x="1382" y="2708"/>
                  </a:lnTo>
                  <a:close/>
                  <a:moveTo>
                    <a:pt x="9295" y="739"/>
                  </a:moveTo>
                  <a:cubicBezTo>
                    <a:pt x="10900" y="739"/>
                    <a:pt x="11714" y="2042"/>
                    <a:pt x="12738" y="3153"/>
                  </a:cubicBezTo>
                  <a:cubicBezTo>
                    <a:pt x="13607" y="4096"/>
                    <a:pt x="14464" y="5049"/>
                    <a:pt x="15310" y="6013"/>
                  </a:cubicBezTo>
                  <a:cubicBezTo>
                    <a:pt x="13936" y="6363"/>
                    <a:pt x="12589" y="6790"/>
                    <a:pt x="11275" y="7331"/>
                  </a:cubicBezTo>
                  <a:cubicBezTo>
                    <a:pt x="10703" y="7567"/>
                    <a:pt x="10139" y="7820"/>
                    <a:pt x="9583" y="8091"/>
                  </a:cubicBezTo>
                  <a:cubicBezTo>
                    <a:pt x="9104" y="8323"/>
                    <a:pt x="7997" y="9216"/>
                    <a:pt x="7494" y="9216"/>
                  </a:cubicBezTo>
                  <a:cubicBezTo>
                    <a:pt x="7280" y="9214"/>
                    <a:pt x="7087" y="9143"/>
                    <a:pt x="6911" y="9028"/>
                  </a:cubicBezTo>
                  <a:cubicBezTo>
                    <a:pt x="5976" y="6497"/>
                    <a:pt x="3660" y="4237"/>
                    <a:pt x="1564" y="2642"/>
                  </a:cubicBezTo>
                  <a:cubicBezTo>
                    <a:pt x="3992" y="1737"/>
                    <a:pt x="6804" y="749"/>
                    <a:pt x="9284" y="739"/>
                  </a:cubicBezTo>
                  <a:cubicBezTo>
                    <a:pt x="9288" y="739"/>
                    <a:pt x="9291" y="739"/>
                    <a:pt x="9295" y="739"/>
                  </a:cubicBezTo>
                  <a:close/>
                  <a:moveTo>
                    <a:pt x="9522" y="0"/>
                  </a:moveTo>
                  <a:cubicBezTo>
                    <a:pt x="8353" y="0"/>
                    <a:pt x="6970" y="475"/>
                    <a:pt x="5977" y="700"/>
                  </a:cubicBezTo>
                  <a:cubicBezTo>
                    <a:pt x="4041" y="1140"/>
                    <a:pt x="2155" y="1729"/>
                    <a:pt x="300" y="2432"/>
                  </a:cubicBezTo>
                  <a:cubicBezTo>
                    <a:pt x="25" y="2536"/>
                    <a:pt x="1" y="2846"/>
                    <a:pt x="223" y="3018"/>
                  </a:cubicBezTo>
                  <a:cubicBezTo>
                    <a:pt x="702" y="3388"/>
                    <a:pt x="1169" y="3763"/>
                    <a:pt x="1673" y="4093"/>
                  </a:cubicBezTo>
                  <a:cubicBezTo>
                    <a:pt x="3491" y="5760"/>
                    <a:pt x="5144" y="7550"/>
                    <a:pt x="6623" y="9541"/>
                  </a:cubicBezTo>
                  <a:cubicBezTo>
                    <a:pt x="6713" y="9781"/>
                    <a:pt x="6797" y="10028"/>
                    <a:pt x="6867" y="10287"/>
                  </a:cubicBezTo>
                  <a:cubicBezTo>
                    <a:pt x="6892" y="10382"/>
                    <a:pt x="6963" y="10423"/>
                    <a:pt x="7035" y="10423"/>
                  </a:cubicBezTo>
                  <a:cubicBezTo>
                    <a:pt x="7146" y="10423"/>
                    <a:pt x="7261" y="10329"/>
                    <a:pt x="7234" y="10186"/>
                  </a:cubicBezTo>
                  <a:cubicBezTo>
                    <a:pt x="7224" y="10130"/>
                    <a:pt x="7207" y="10076"/>
                    <a:pt x="7196" y="10021"/>
                  </a:cubicBezTo>
                  <a:cubicBezTo>
                    <a:pt x="7219" y="10016"/>
                    <a:pt x="7243" y="10009"/>
                    <a:pt x="7264" y="9998"/>
                  </a:cubicBezTo>
                  <a:cubicBezTo>
                    <a:pt x="9998" y="8390"/>
                    <a:pt x="12869" y="7216"/>
                    <a:pt x="15954" y="6481"/>
                  </a:cubicBezTo>
                  <a:cubicBezTo>
                    <a:pt x="16193" y="6424"/>
                    <a:pt x="16235" y="6133"/>
                    <a:pt x="16091" y="5967"/>
                  </a:cubicBezTo>
                  <a:cubicBezTo>
                    <a:pt x="14926" y="4637"/>
                    <a:pt x="13744" y="3322"/>
                    <a:pt x="12545" y="2023"/>
                  </a:cubicBezTo>
                  <a:cubicBezTo>
                    <a:pt x="11928" y="1357"/>
                    <a:pt x="11266" y="350"/>
                    <a:pt x="10341" y="98"/>
                  </a:cubicBezTo>
                  <a:cubicBezTo>
                    <a:pt x="10087" y="29"/>
                    <a:pt x="9811" y="0"/>
                    <a:pt x="95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6"/>
            <p:cNvSpPr/>
            <p:nvPr/>
          </p:nvSpPr>
          <p:spPr>
            <a:xfrm>
              <a:off x="2739725" y="878000"/>
              <a:ext cx="265375" cy="114400"/>
            </a:xfrm>
            <a:custGeom>
              <a:avLst/>
              <a:gdLst/>
              <a:ahLst/>
              <a:cxnLst/>
              <a:rect l="l" t="t" r="r" b="b"/>
              <a:pathLst>
                <a:path w="10615" h="4576" extrusionOk="0">
                  <a:moveTo>
                    <a:pt x="8807" y="0"/>
                  </a:moveTo>
                  <a:cubicBezTo>
                    <a:pt x="5620" y="0"/>
                    <a:pt x="1581" y="1966"/>
                    <a:pt x="54" y="4386"/>
                  </a:cubicBezTo>
                  <a:cubicBezTo>
                    <a:pt x="1" y="4471"/>
                    <a:pt x="79" y="4576"/>
                    <a:pt x="166" y="4576"/>
                  </a:cubicBezTo>
                  <a:cubicBezTo>
                    <a:pt x="186" y="4576"/>
                    <a:pt x="207" y="4570"/>
                    <a:pt x="226" y="4558"/>
                  </a:cubicBezTo>
                  <a:cubicBezTo>
                    <a:pt x="1875" y="3508"/>
                    <a:pt x="3258" y="2278"/>
                    <a:pt x="5131" y="1591"/>
                  </a:cubicBezTo>
                  <a:cubicBezTo>
                    <a:pt x="6861" y="957"/>
                    <a:pt x="8587" y="1026"/>
                    <a:pt x="10351" y="694"/>
                  </a:cubicBezTo>
                  <a:cubicBezTo>
                    <a:pt x="10615" y="644"/>
                    <a:pt x="10595" y="242"/>
                    <a:pt x="10351" y="180"/>
                  </a:cubicBezTo>
                  <a:cubicBezTo>
                    <a:pt x="9872" y="58"/>
                    <a:pt x="9352" y="0"/>
                    <a:pt x="88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6"/>
            <p:cNvSpPr/>
            <p:nvPr/>
          </p:nvSpPr>
          <p:spPr>
            <a:xfrm>
              <a:off x="2783475" y="946275"/>
              <a:ext cx="254775" cy="113000"/>
            </a:xfrm>
            <a:custGeom>
              <a:avLst/>
              <a:gdLst/>
              <a:ahLst/>
              <a:cxnLst/>
              <a:rect l="l" t="t" r="r" b="b"/>
              <a:pathLst>
                <a:path w="10191" h="4520" extrusionOk="0">
                  <a:moveTo>
                    <a:pt x="9024" y="1"/>
                  </a:moveTo>
                  <a:cubicBezTo>
                    <a:pt x="7296" y="1"/>
                    <a:pt x="5453" y="625"/>
                    <a:pt x="3919" y="1282"/>
                  </a:cubicBezTo>
                  <a:cubicBezTo>
                    <a:pt x="2789" y="1765"/>
                    <a:pt x="261" y="2658"/>
                    <a:pt x="23" y="4060"/>
                  </a:cubicBezTo>
                  <a:cubicBezTo>
                    <a:pt x="1" y="4188"/>
                    <a:pt x="41" y="4285"/>
                    <a:pt x="145" y="4359"/>
                  </a:cubicBezTo>
                  <a:lnTo>
                    <a:pt x="328" y="4490"/>
                  </a:lnTo>
                  <a:cubicBezTo>
                    <a:pt x="356" y="4510"/>
                    <a:pt x="386" y="4519"/>
                    <a:pt x="416" y="4519"/>
                  </a:cubicBezTo>
                  <a:cubicBezTo>
                    <a:pt x="528" y="4519"/>
                    <a:pt x="634" y="4397"/>
                    <a:pt x="599" y="4281"/>
                  </a:cubicBezTo>
                  <a:cubicBezTo>
                    <a:pt x="310" y="3333"/>
                    <a:pt x="4773" y="1735"/>
                    <a:pt x="5289" y="1569"/>
                  </a:cubicBezTo>
                  <a:cubicBezTo>
                    <a:pt x="6773" y="1093"/>
                    <a:pt x="8295" y="1027"/>
                    <a:pt x="9799" y="688"/>
                  </a:cubicBezTo>
                  <a:cubicBezTo>
                    <a:pt x="10190" y="600"/>
                    <a:pt x="10059" y="73"/>
                    <a:pt x="9711" y="36"/>
                  </a:cubicBezTo>
                  <a:cubicBezTo>
                    <a:pt x="9485" y="12"/>
                    <a:pt x="9255" y="1"/>
                    <a:pt x="90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6"/>
            <p:cNvSpPr/>
            <p:nvPr/>
          </p:nvSpPr>
          <p:spPr>
            <a:xfrm>
              <a:off x="2839925" y="1007825"/>
              <a:ext cx="259925" cy="117700"/>
            </a:xfrm>
            <a:custGeom>
              <a:avLst/>
              <a:gdLst/>
              <a:ahLst/>
              <a:cxnLst/>
              <a:rect l="l" t="t" r="r" b="b"/>
              <a:pathLst>
                <a:path w="10397" h="4708" extrusionOk="0">
                  <a:moveTo>
                    <a:pt x="9045" y="1"/>
                  </a:moveTo>
                  <a:cubicBezTo>
                    <a:pt x="5729" y="1"/>
                    <a:pt x="2019" y="2104"/>
                    <a:pt x="58" y="4551"/>
                  </a:cubicBezTo>
                  <a:cubicBezTo>
                    <a:pt x="0" y="4623"/>
                    <a:pt x="54" y="4707"/>
                    <a:pt x="124" y="4707"/>
                  </a:cubicBezTo>
                  <a:cubicBezTo>
                    <a:pt x="145" y="4707"/>
                    <a:pt x="167" y="4700"/>
                    <a:pt x="188" y="4683"/>
                  </a:cubicBezTo>
                  <a:cubicBezTo>
                    <a:pt x="1738" y="3418"/>
                    <a:pt x="3324" y="2289"/>
                    <a:pt x="5224" y="1613"/>
                  </a:cubicBezTo>
                  <a:cubicBezTo>
                    <a:pt x="6821" y="1047"/>
                    <a:pt x="8433" y="1014"/>
                    <a:pt x="10074" y="712"/>
                  </a:cubicBezTo>
                  <a:cubicBezTo>
                    <a:pt x="10385" y="655"/>
                    <a:pt x="10396" y="120"/>
                    <a:pt x="10074" y="73"/>
                  </a:cubicBezTo>
                  <a:cubicBezTo>
                    <a:pt x="9737" y="24"/>
                    <a:pt x="9393" y="1"/>
                    <a:pt x="90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2864695" y="1585813"/>
            <a:ext cx="3798276" cy="28391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dirty="0"/>
              <a:t>Los métodos didácticos son una serie de actividades estratégicas que permiten llevar a cabo un plan y alcanzar los objetivos de aprendizaje, de la manera más eficaz posible</a:t>
            </a:r>
            <a:endParaRPr lang="en-US" dirty="0"/>
          </a:p>
        </p:txBody>
      </p:sp>
      <p:pic>
        <p:nvPicPr>
          <p:cNvPr id="440" name="Google Shape;440;p50"/>
          <p:cNvPicPr preferRelativeResize="0"/>
          <p:nvPr/>
        </p:nvPicPr>
        <p:blipFill rotWithShape="1">
          <a:blip r:embed="rId3">
            <a:alphaModFix amt="78000"/>
          </a:blip>
          <a:srcRect l="19967"/>
          <a:stretch/>
        </p:blipFill>
        <p:spPr>
          <a:xfrm rot="3044709">
            <a:off x="2547037" y="689837"/>
            <a:ext cx="769932" cy="42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1772" y="3692614"/>
            <a:ext cx="2610150" cy="32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314931" y="533488"/>
            <a:ext cx="6748414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aporta suficientes estímulos para el procesamiento activo del tema o problema?</a:t>
            </a:r>
            <a:endParaRPr lang="en-US"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342738" y="3838607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 rot="-694782">
            <a:off x="1409826" y="458458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Métodos</a:t>
            </a:r>
            <a:br>
              <a:rPr lang="en" sz="1000" i="1" dirty="0"/>
            </a:br>
            <a:r>
              <a:rPr lang="en" sz="1000" i="1" dirty="0"/>
              <a:t>didácticos</a:t>
            </a: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314931" y="533488"/>
            <a:ext cx="6748414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aporta suficientes estímulos para el procesamiento activo del tema o problema?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¿Qué tan contextualizado debe estar el método?</a:t>
            </a:r>
            <a:endParaRPr lang="en-US"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342738" y="3838607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 rot="-694782">
            <a:off x="1409826" y="458458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Métodos</a:t>
            </a:r>
            <a:br>
              <a:rPr lang="en" sz="1000" i="1" dirty="0"/>
            </a:br>
            <a:r>
              <a:rPr lang="en" sz="1000" i="1" dirty="0"/>
              <a:t>didácticos</a:t>
            </a: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47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314931" y="533487"/>
            <a:ext cx="6748414" cy="36996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aporta suficientes estímulos para el procesamiento activo del tema o problema?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¿Qué tan contextualizado debe estar el método?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ofrece suficientes oportunidades para un aprendizaje autocontrolado y orientado a objetivos?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342738" y="3838607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 rot="-694782">
            <a:off x="1409826" y="458458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Métodos</a:t>
            </a:r>
            <a:br>
              <a:rPr lang="en" sz="1000" i="1" dirty="0"/>
            </a:br>
            <a:r>
              <a:rPr lang="en" sz="1000" i="1" dirty="0"/>
              <a:t>didácticos</a:t>
            </a: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9799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314931" y="946372"/>
            <a:ext cx="6748414" cy="328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favorece el trabajo cooperativo?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342738" y="3838607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 rot="-694782">
            <a:off x="1409826" y="458458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Métodos</a:t>
            </a:r>
            <a:br>
              <a:rPr lang="en" sz="1000" i="1" dirty="0"/>
            </a:br>
            <a:r>
              <a:rPr lang="en" sz="1000" i="1" dirty="0"/>
              <a:t>didácticos</a:t>
            </a: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61404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314931" y="946372"/>
            <a:ext cx="6748414" cy="328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favorece el trabajo cooperativo?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¿Qué tan orientado a objetivos está el método?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342738" y="3838607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 rot="-694782">
            <a:off x="1409826" y="458458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Métodos</a:t>
            </a:r>
            <a:br>
              <a:rPr lang="en" sz="1000" i="1" dirty="0"/>
            </a:br>
            <a:r>
              <a:rPr lang="en" sz="1000" i="1" dirty="0"/>
              <a:t>didácticos</a:t>
            </a: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  <p:extLst>
      <p:ext uri="{BB962C8B-B14F-4D97-AF65-F5344CB8AC3E}">
        <p14:creationId xmlns:p14="http://schemas.microsoft.com/office/powerpoint/2010/main" val="277513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subTitle" idx="1"/>
          </p:nvPr>
        </p:nvSpPr>
        <p:spPr>
          <a:xfrm>
            <a:off x="1314931" y="946372"/>
            <a:ext cx="6748414" cy="32867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favorece el trabajo cooperativo?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¿Qué tan orientado a objetivos está el método?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MX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¿El método a elegir es aplicable?</a:t>
            </a:r>
            <a:endParaRPr lang="en-US" dirty="0"/>
          </a:p>
        </p:txBody>
      </p:sp>
      <p:pic>
        <p:nvPicPr>
          <p:cNvPr id="243" name="Google Shape;24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95460">
            <a:off x="1342738" y="3838607"/>
            <a:ext cx="1796100" cy="20998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54" name="Google Shape;254;p36"/>
          <p:cNvSpPr txBox="1">
            <a:spLocks noGrp="1"/>
          </p:cNvSpPr>
          <p:nvPr>
            <p:ph type="title"/>
          </p:nvPr>
        </p:nvSpPr>
        <p:spPr>
          <a:xfrm rot="-694782">
            <a:off x="1409826" y="4584589"/>
            <a:ext cx="1661926" cy="4884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 dirty="0"/>
              <a:t>Métodos</a:t>
            </a:r>
            <a:br>
              <a:rPr lang="en" sz="1000" i="1" dirty="0"/>
            </a:br>
            <a:r>
              <a:rPr lang="en" sz="1000" i="1" dirty="0"/>
              <a:t>didácticos</a:t>
            </a:r>
            <a:endParaRPr sz="1000" b="0" i="1" dirty="0">
              <a:latin typeface="Roboto Mono Medium"/>
              <a:ea typeface="Roboto Mono Medium"/>
              <a:cs typeface="Roboto Mono Medium"/>
              <a:sym typeface="Roboto Mono Medium"/>
            </a:endParaRPr>
          </a:p>
        </p:txBody>
      </p:sp>
    </p:spTree>
    <p:extLst>
      <p:ext uri="{BB962C8B-B14F-4D97-AF65-F5344CB8AC3E}">
        <p14:creationId xmlns:p14="http://schemas.microsoft.com/office/powerpoint/2010/main" val="3636443230"/>
      </p:ext>
    </p:extLst>
  </p:cSld>
  <p:clrMapOvr>
    <a:masterClrMapping/>
  </p:clrMapOvr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2182</TotalTime>
  <Words>654</Words>
  <Application>Microsoft Office PowerPoint</Application>
  <PresentationFormat>Presentación en pantalla (16:9)</PresentationFormat>
  <Paragraphs>85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Concert One</vt:lpstr>
      <vt:lpstr>Roboto Mono Medium</vt:lpstr>
      <vt:lpstr>Arial</vt:lpstr>
      <vt:lpstr>Coming Soon</vt:lpstr>
      <vt:lpstr>Anonymous Pro</vt:lpstr>
      <vt:lpstr>Notebook Lesson by Slidesgo</vt:lpstr>
      <vt:lpstr>Educación Cristiana</vt:lpstr>
      <vt:lpstr>07</vt:lpstr>
      <vt:lpstr>Presentación de PowerPoint</vt:lpstr>
      <vt:lpstr>Métodos didácticos</vt:lpstr>
      <vt:lpstr>Métodos didácticos</vt:lpstr>
      <vt:lpstr>Métodos didácticos</vt:lpstr>
      <vt:lpstr>Métodos didácticos</vt:lpstr>
      <vt:lpstr>Métodos didácticos</vt:lpstr>
      <vt:lpstr>Métodos didácticos</vt:lpstr>
      <vt:lpstr>Presentación de PowerPoint</vt:lpstr>
      <vt:lpstr>Métodos demostrativos</vt:lpstr>
      <vt:lpstr>Presentación de PowerPoint</vt:lpstr>
      <vt:lpstr>Presentación de PowerPoint</vt:lpstr>
      <vt:lpstr>Presentación de PowerPoint</vt:lpstr>
      <vt:lpstr>Métodos de conversación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Formas de trabajo colaborativo</vt:lpstr>
      <vt:lpstr>Presentación de PowerPoint</vt:lpstr>
      <vt:lpstr>Presentación de PowerPoint</vt:lpstr>
      <vt:lpstr>Presentación de PowerPoint</vt:lpstr>
      <vt:lpstr>Presentación de PowerPoint</vt:lpstr>
      <vt:lpstr>Estrategias adicionales</vt:lpstr>
      <vt:lpstr>Standaert, R., Troch, F. (2011) Aprender a enseñar: una introducción a la didáctica general. Ecuador: Asociación Flamenca de Cooperación al Desarrollo y Asistencia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LEVÍ ORTA</dc:creator>
  <cp:lastModifiedBy>LEVÍ</cp:lastModifiedBy>
  <cp:revision>50</cp:revision>
  <dcterms:modified xsi:type="dcterms:W3CDTF">2022-10-13T17:19:34Z</dcterms:modified>
</cp:coreProperties>
</file>