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3" r:id="rId5"/>
    <p:sldId id="264" r:id="rId6"/>
    <p:sldId id="265" r:id="rId7"/>
    <p:sldId id="266" r:id="rId8"/>
    <p:sldId id="267" r:id="rId9"/>
    <p:sldId id="268" r:id="rId10"/>
    <p:sldId id="269" r:id="rId11"/>
    <p:sldId id="270" r:id="rId12"/>
    <p:sldId id="271" r:id="rId13"/>
    <p:sldId id="272" r:id="rId14"/>
    <p:sldId id="261" r:id="rId15"/>
    <p:sldId id="262" r:id="rId1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130E70CA-C420-4A78-9DA8-D92C0C93B012}" type="datetimeFigureOut">
              <a:rPr lang="es-MX" smtClean="0"/>
              <a:t>19/05/2022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2809538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30E70CA-C420-4A78-9DA8-D92C0C93B012}" type="datetimeFigureOut">
              <a:rPr lang="es-MX" smtClean="0"/>
              <a:t>19/05/2022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3877850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30E70CA-C420-4A78-9DA8-D92C0C93B012}" type="datetimeFigureOut">
              <a:rPr lang="es-MX" smtClean="0"/>
              <a:t>19/05/2022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3470761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30E70CA-C420-4A78-9DA8-D92C0C93B012}" type="datetimeFigureOut">
              <a:rPr lang="es-MX" smtClean="0"/>
              <a:t>19/05/2022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245648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30E70CA-C420-4A78-9DA8-D92C0C93B012}" type="datetimeFigureOut">
              <a:rPr lang="es-MX" smtClean="0"/>
              <a:t>19/05/2022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3113920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130E70CA-C420-4A78-9DA8-D92C0C93B012}" type="datetimeFigureOut">
              <a:rPr lang="es-MX" smtClean="0"/>
              <a:t>19/05/2022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2534294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130E70CA-C420-4A78-9DA8-D92C0C93B012}" type="datetimeFigureOut">
              <a:rPr lang="es-MX" smtClean="0"/>
              <a:t>19/05/2022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1309119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130E70CA-C420-4A78-9DA8-D92C0C93B012}" type="datetimeFigureOut">
              <a:rPr lang="es-MX" smtClean="0"/>
              <a:t>19/05/2022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2570812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30E70CA-C420-4A78-9DA8-D92C0C93B012}" type="datetimeFigureOut">
              <a:rPr lang="es-MX" smtClean="0"/>
              <a:t>19/05/2022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671332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30E70CA-C420-4A78-9DA8-D92C0C93B012}" type="datetimeFigureOut">
              <a:rPr lang="es-MX" smtClean="0"/>
              <a:t>19/05/2022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301206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30E70CA-C420-4A78-9DA8-D92C0C93B012}" type="datetimeFigureOut">
              <a:rPr lang="es-MX" smtClean="0"/>
              <a:t>19/05/2022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02B02EBE-49CE-4D0B-A04E-1D6B3669F4FF}" type="slidenum">
              <a:rPr lang="es-MX" smtClean="0"/>
              <a:t>‹Nº›</a:t>
            </a:fld>
            <a:endParaRPr lang="es-MX"/>
          </a:p>
        </p:txBody>
      </p:sp>
    </p:spTree>
    <p:extLst>
      <p:ext uri="{BB962C8B-B14F-4D97-AF65-F5344CB8AC3E}">
        <p14:creationId xmlns:p14="http://schemas.microsoft.com/office/powerpoint/2010/main" val="2674337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0E70CA-C420-4A78-9DA8-D92C0C93B012}" type="datetimeFigureOut">
              <a:rPr lang="es-MX" smtClean="0"/>
              <a:t>19/05/2022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B02EBE-49CE-4D0B-A04E-1D6B3669F4FF}" type="slidenum">
              <a:rPr lang="es-MX" smtClean="0"/>
              <a:t>‹Nº›</a:t>
            </a:fld>
            <a:endParaRPr lang="es-MX"/>
          </a:p>
        </p:txBody>
      </p:sp>
    </p:spTree>
    <p:extLst>
      <p:ext uri="{BB962C8B-B14F-4D97-AF65-F5344CB8AC3E}">
        <p14:creationId xmlns:p14="http://schemas.microsoft.com/office/powerpoint/2010/main" val="1988537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smtClean="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endPar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endParaRP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smtClean="0">
                <a:latin typeface="Arial" panose="020B0604020202020204" pitchFamily="34" charset="0"/>
                <a:ea typeface="Lato" panose="020F0502020204030203" pitchFamily="34" charset="0"/>
                <a:cs typeface="Arial" panose="020B0604020202020204" pitchFamily="34" charset="0"/>
              </a:rPr>
              <a:t>UNIDAD 6: </a:t>
            </a:r>
          </a:p>
          <a:p>
            <a:pPr algn="ctr"/>
            <a:r>
              <a:rPr lang="es-MX" sz="2400" b="1" dirty="0" smtClean="0">
                <a:latin typeface="Arial" panose="020B0604020202020204" pitchFamily="34" charset="0"/>
                <a:ea typeface="Lato" panose="020F0502020204030203" pitchFamily="34" charset="0"/>
                <a:cs typeface="Arial" panose="020B0604020202020204" pitchFamily="34" charset="0"/>
              </a:rPr>
              <a:t>EL FENÓMENO DE LAS SECTAS</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smtClean="0">
                <a:latin typeface="Arial" panose="020B0604020202020204" pitchFamily="34" charset="0"/>
                <a:ea typeface="Lato" panose="020F0502020204030203" pitchFamily="34" charset="0"/>
                <a:cs typeface="Arial" panose="020B0604020202020204" pitchFamily="34" charset="0"/>
              </a:rPr>
              <a:t>ADVENTISMO DEL SÉPTIMO DÍA</a:t>
            </a:r>
            <a:endParaRPr lang="es-MX" sz="2400" b="1" dirty="0">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2065578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739588" y="147918"/>
            <a:ext cx="8668870" cy="7100047"/>
          </a:xfrm>
        </p:spPr>
        <p:txBody>
          <a:bodyPr>
            <a:normAutofit/>
          </a:bodyPr>
          <a:lstStyle/>
          <a:p>
            <a:pPr marL="274320" indent="-274320">
              <a:buFont typeface="Wingdings"/>
              <a:buChar char=""/>
              <a:defRPr/>
            </a:pPr>
            <a:r>
              <a:rPr lang="es-ES_tradnl" sz="2500" dirty="0" smtClean="0">
                <a:latin typeface="Times New Roman" panose="02020603050405020304" pitchFamily="18" charset="0"/>
                <a:cs typeface="Times New Roman" panose="02020603050405020304" pitchFamily="18" charset="0"/>
              </a:rPr>
              <a:t>En diciembre de 1844, Dios le dio a Elena la primera de un total de dos mil visiones y sueños proféticos. </a:t>
            </a:r>
          </a:p>
          <a:p>
            <a:pPr marL="274320" indent="-274320">
              <a:buFont typeface="Wingdings"/>
              <a:buChar char=""/>
              <a:defRPr/>
            </a:pPr>
            <a:r>
              <a:rPr lang="es-ES_tradnl" sz="2500" dirty="0" smtClean="0">
                <a:latin typeface="Times New Roman" panose="02020603050405020304" pitchFamily="18" charset="0"/>
                <a:cs typeface="Times New Roman" panose="02020603050405020304" pitchFamily="18" charset="0"/>
              </a:rPr>
              <a:t>En agosto de 1846, Elena se casó con Jaime White, un pastor de 25 años de edad, que compartía la misma convicción de que Elena fuera llamada por Dios para realizar la obra de un profeta. </a:t>
            </a:r>
          </a:p>
          <a:p>
            <a:pPr marL="274320" indent="-274320">
              <a:buFont typeface="Wingdings"/>
              <a:buChar char=""/>
              <a:defRPr/>
            </a:pPr>
            <a:r>
              <a:rPr lang="es-ES_tradnl" sz="2500" dirty="0" smtClean="0">
                <a:latin typeface="Times New Roman" panose="02020603050405020304" pitchFamily="18" charset="0"/>
                <a:cs typeface="Times New Roman" panose="02020603050405020304" pitchFamily="18" charset="0"/>
              </a:rPr>
              <a:t>Elena y Jaime pasaron a guardar el sábado como el día de descanso ordenado por Dios, de acuerdo con el cuarto mandamiento.</a:t>
            </a:r>
          </a:p>
          <a:p>
            <a:pPr marL="274320" indent="-274320">
              <a:buFont typeface="Wingdings"/>
              <a:buChar char=""/>
              <a:defRPr/>
            </a:pPr>
            <a:r>
              <a:rPr lang="es-ES_tradnl" sz="2500" dirty="0" smtClean="0">
                <a:latin typeface="Times New Roman" panose="02020603050405020304" pitchFamily="18" charset="0"/>
                <a:cs typeface="Times New Roman" panose="02020603050405020304" pitchFamily="18" charset="0"/>
              </a:rPr>
              <a:t>Tuvo 4 hijos de los cuales dos murieron y los otros dos se volvieron pastores adventistas.</a:t>
            </a:r>
          </a:p>
          <a:p>
            <a:pPr marL="274320" indent="-274320">
              <a:buFont typeface="Wingdings"/>
              <a:buChar char=""/>
              <a:defRPr/>
            </a:pPr>
            <a:r>
              <a:rPr lang="es-ES_tradnl" sz="2500" dirty="0" smtClean="0">
                <a:latin typeface="Times New Roman" panose="02020603050405020304" pitchFamily="18" charset="0"/>
                <a:cs typeface="Times New Roman" panose="02020603050405020304" pitchFamily="18" charset="0"/>
              </a:rPr>
              <a:t>En su visión del 6 de junio de 1863, recibió instrucciones sobre la salud, como el uso de drogas, tabaco, te, café, alimentos de origen animal y la importancia de la actividad física, luz solar, aire puro y régimen alimenticio equilibrado. Sus consejos sobre salud, han ayudado a los adventistas a desarrollar un estilo de vida que les da cerca de siete años más de longevidad que las personas en general.</a:t>
            </a:r>
            <a:endParaRPr lang="es-ES_tradnl"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37846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564776" y="0"/>
            <a:ext cx="8884024" cy="6858000"/>
          </a:xfrm>
        </p:spPr>
        <p:txBody>
          <a:bodyPr>
            <a:normAutofit/>
          </a:bodyPr>
          <a:lstStyle/>
          <a:p>
            <a:pPr marL="274320" indent="-274320">
              <a:buFont typeface="Wingdings"/>
              <a:buChar char=""/>
              <a:defRPr/>
            </a:pPr>
            <a:r>
              <a:rPr lang="es-ES_tradnl" dirty="0" smtClean="0">
                <a:latin typeface="Times New Roman" panose="02020603050405020304" pitchFamily="18" charset="0"/>
                <a:cs typeface="Times New Roman" panose="02020603050405020304" pitchFamily="18" charset="0"/>
              </a:rPr>
              <a:t>Además de eso, a veces el Espíritu Santo le instaba a citar en sus artículos o libros, verdaderas gemas literarias extraídas de otros autores. Ella jamás se consideró infalible ni ponía sus escritos en nivel de igualdad con la Biblia, pero creía firmemente que sus visiones tenían origen divino y que sus artículos y libros eran producidos bajo la dirección del Espíritu de Dios. Evangelista por naturaleza, su principal preocupación era la salvación de las personas.</a:t>
            </a:r>
          </a:p>
          <a:p>
            <a:pPr marL="274320" indent="-274320">
              <a:buFont typeface="Wingdings"/>
              <a:buChar char=""/>
              <a:defRPr/>
            </a:pPr>
            <a:r>
              <a:rPr lang="es-ES_tradnl" dirty="0" smtClean="0">
                <a:latin typeface="Times New Roman" panose="02020603050405020304" pitchFamily="18" charset="0"/>
                <a:cs typeface="Times New Roman" panose="02020603050405020304" pitchFamily="18" charset="0"/>
              </a:rPr>
              <a:t>Elena de White era extremamente generosa y daba buen ejemplo de cristianismo práctico.</a:t>
            </a:r>
          </a:p>
          <a:p>
            <a:pPr marL="274320" indent="-274320">
              <a:buFont typeface="Wingdings"/>
              <a:buChar char=""/>
              <a:defRPr/>
            </a:pPr>
            <a:r>
              <a:rPr lang="es-ES_tradnl" dirty="0" smtClean="0">
                <a:latin typeface="Times New Roman" panose="02020603050405020304" pitchFamily="18" charset="0"/>
                <a:cs typeface="Times New Roman" panose="02020603050405020304" pitchFamily="18" charset="0"/>
              </a:rPr>
              <a:t>Elena de White murió el 16 de Julio de 1915. </a:t>
            </a:r>
          </a:p>
          <a:p>
            <a:pPr marL="274320" indent="-274320">
              <a:buFont typeface="Wingdings"/>
              <a:buChar char=""/>
              <a:defRPr/>
            </a:pPr>
            <a:r>
              <a:rPr lang="es-ES_tradnl" dirty="0" smtClean="0">
                <a:latin typeface="Times New Roman" panose="02020603050405020304" pitchFamily="18" charset="0"/>
                <a:cs typeface="Times New Roman" panose="02020603050405020304" pitchFamily="18" charset="0"/>
              </a:rPr>
              <a:t>Aún hoy, los libros de Elena de White siguen ayudando a las personas a encontrar al Salvador, a aceptar su perdón, a compartir esas bendiciones con los demás y a vivir en la expectativa del cumplimiento de la promesa del pronto regreso de Cristo.</a:t>
            </a:r>
          </a:p>
          <a:p>
            <a:pPr marL="274320" indent="-274320">
              <a:buFont typeface="Wingdings"/>
              <a:buChar char=""/>
              <a:defRPr/>
            </a:pPr>
            <a:endParaRPr lang="es-ES_tradnl"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1525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p:cNvSpPr>
            <a:spLocks noGrp="1"/>
          </p:cNvSpPr>
          <p:nvPr>
            <p:ph type="title"/>
          </p:nvPr>
        </p:nvSpPr>
        <p:spPr>
          <a:xfrm>
            <a:off x="1981200" y="274638"/>
            <a:ext cx="7467600" cy="538162"/>
          </a:xfrm>
        </p:spPr>
        <p:txBody>
          <a:bodyPr>
            <a:normAutofit fontScale="90000"/>
          </a:bodyPr>
          <a:lstStyle/>
          <a:p>
            <a:pPr algn="ctr">
              <a:defRPr/>
            </a:pPr>
            <a:r>
              <a:rPr lang="es-ES_tradnl" dirty="0" smtClean="0">
                <a:latin typeface="Times New Roman" panose="02020603050405020304" pitchFamily="18" charset="0"/>
                <a:cs typeface="Times New Roman" panose="02020603050405020304" pitchFamily="18" charset="0"/>
              </a:rPr>
              <a:t>¿Qué creen?</a:t>
            </a:r>
            <a:endParaRPr lang="es-ES_tradnl" dirty="0">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981200" y="1033463"/>
            <a:ext cx="7467600" cy="5440362"/>
          </a:xfrm>
        </p:spPr>
        <p:txBody>
          <a:bodyPr>
            <a:normAutofit fontScale="85000" lnSpcReduction="20000"/>
          </a:bodyPr>
          <a:lstStyle/>
          <a:p>
            <a:pPr marL="457200" indent="-457200">
              <a:buNone/>
              <a:defRPr/>
            </a:pPr>
            <a:r>
              <a:rPr lang="es-MX" dirty="0" smtClean="0">
                <a:latin typeface="Times New Roman" panose="02020603050405020304" pitchFamily="18" charset="0"/>
                <a:cs typeface="Times New Roman" panose="02020603050405020304" pitchFamily="18" charset="0"/>
              </a:rPr>
              <a:t>28 creencias fundamentales que sostiene la Iglesia Adventista del Séptimo Día:</a:t>
            </a:r>
          </a:p>
          <a:p>
            <a:pPr marL="457200" indent="-457200">
              <a:buNone/>
              <a:defRPr/>
            </a:pPr>
            <a:endParaRPr lang="es-MX" dirty="0" smtClean="0">
              <a:latin typeface="Times New Roman" panose="02020603050405020304" pitchFamily="18" charset="0"/>
              <a:cs typeface="Times New Roman" panose="02020603050405020304" pitchFamily="18" charset="0"/>
            </a:endParaRP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Las Santas escrituras</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trinidad.</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Dios Padre</a:t>
            </a:r>
            <a:r>
              <a:rPr lang="es-ES_tradnl" dirty="0" smtClean="0">
                <a:latin typeface="Times New Roman" panose="02020603050405020304" pitchFamily="18" charset="0"/>
                <a:cs typeface="Times New Roman" panose="02020603050405020304" pitchFamily="18" charset="0"/>
              </a:rPr>
              <a:t>.</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Dios hijo.</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Dios Espíritu Santo.</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creación.</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naturaleza del hombre.</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El gran conflicto.</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Vida, muerte y resurrección de Cristo.</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experiencia de Salvación.</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iglesia.</a:t>
            </a:r>
            <a:r>
              <a:rPr lang="es-ES_tradnl"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627023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1981200" y="474663"/>
            <a:ext cx="7467600" cy="5999162"/>
          </a:xfrm>
        </p:spPr>
        <p:txBody>
          <a:bodyPr>
            <a:normAutofit fontScale="77500" lnSpcReduction="20000"/>
          </a:bodyPr>
          <a:lstStyle/>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El remanente y su misión</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Unidad en el cuerpo de Cristo</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El bautismo</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cena del Señor</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Dones y ministerios espirituales</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El don de la profecía</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ley de Dios</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El sábado</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mayordomía</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Conducta cristiana</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Matrimonio y familia</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El ministerio de Cristo en el santuario celestial</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segunda venida de Cristo</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Muerte y resurrección</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El milenio y el fin del pecado</a:t>
            </a:r>
            <a:r>
              <a:rPr lang="es-ES_tradnl" dirty="0" smtClean="0">
                <a:latin typeface="Times New Roman" panose="02020603050405020304" pitchFamily="18" charset="0"/>
                <a:cs typeface="Times New Roman" panose="02020603050405020304" pitchFamily="18" charset="0"/>
              </a:rPr>
              <a:t> </a:t>
            </a:r>
          </a:p>
          <a:p>
            <a:pPr marL="457200" indent="-457200">
              <a:buFont typeface="Wingdings" charset="2"/>
              <a:buChar char="§"/>
              <a:defRPr/>
            </a:pPr>
            <a:r>
              <a:rPr lang="es-MX" b="1" dirty="0" smtClean="0">
                <a:latin typeface="Times New Roman" panose="02020603050405020304" pitchFamily="18" charset="0"/>
                <a:cs typeface="Times New Roman" panose="02020603050405020304" pitchFamily="18" charset="0"/>
              </a:rPr>
              <a:t>La nueva tierra</a:t>
            </a:r>
            <a:r>
              <a:rPr lang="es-ES_tradnl" dirty="0" smtClean="0">
                <a:latin typeface="Times New Roman" panose="02020603050405020304" pitchFamily="18" charset="0"/>
                <a:cs typeface="Times New Roman" panose="02020603050405020304" pitchFamily="18" charset="0"/>
              </a:rPr>
              <a:t>  </a:t>
            </a:r>
          </a:p>
          <a:p>
            <a:pPr marL="457200" indent="-457200">
              <a:buNone/>
              <a:defRPr/>
            </a:pPr>
            <a:endParaRPr lang="es-ES_tradn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88993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Oremos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1784362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3918330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a16="http://schemas.microsoft.com/office/drawing/2014/main" xmlns="" id="{8BEF7796-7E48-0A4F-A211-7BF9B11D8E3D}"/>
              </a:ext>
            </a:extLst>
          </p:cNvPr>
          <p:cNvSpPr/>
          <p:nvPr/>
        </p:nvSpPr>
        <p:spPr>
          <a:xfrm>
            <a:off x="3097517" y="1959418"/>
            <a:ext cx="5996966" cy="3416320"/>
          </a:xfrm>
          <a:prstGeom prst="rect">
            <a:avLst/>
          </a:prstGeom>
        </p:spPr>
        <p:txBody>
          <a:bodyPr wrap="square">
            <a:spAutoFit/>
          </a:bodyPr>
          <a:lstStyle/>
          <a:p>
            <a:pPr algn="ctr"/>
            <a:r>
              <a:rPr kumimoji="0" lang="en-US" sz="2400" b="1" i="0" u="none" strike="noStrike" kern="1200" cap="none" spc="0" normalizeH="0" baseline="0" noProof="0" dirty="0" err="1" smtClean="0">
                <a:ln>
                  <a:noFill/>
                </a:ln>
                <a:solidFill>
                  <a:schemeClr val="bg1"/>
                </a:solidFill>
                <a:effectLst/>
                <a:uLnTx/>
                <a:uFillTx/>
                <a:latin typeface="Calibri" panose="020F0502020204030204" pitchFamily="34" charset="0"/>
                <a:ea typeface="+mn-ea"/>
                <a:cs typeface="+mn-cs"/>
              </a:rPr>
              <a:t>Gálatas</a:t>
            </a:r>
            <a:r>
              <a:rPr kumimoji="0" lang="en-US" sz="2400" b="1" i="0" u="none" strike="noStrike" kern="1200" cap="none" spc="0" normalizeH="0" baseline="0" noProof="0" dirty="0" smtClean="0">
                <a:ln>
                  <a:noFill/>
                </a:ln>
                <a:solidFill>
                  <a:schemeClr val="bg1"/>
                </a:solidFill>
                <a:effectLst/>
                <a:uLnTx/>
                <a:uFillTx/>
                <a:latin typeface="Calibri" panose="020F0502020204030204" pitchFamily="34" charset="0"/>
                <a:ea typeface="+mn-ea"/>
                <a:cs typeface="+mn-cs"/>
              </a:rPr>
              <a:t> 3. </a:t>
            </a:r>
            <a:r>
              <a:rPr kumimoji="0" lang="en-US" sz="2400" b="1" i="0" u="none" strike="noStrike" kern="1200" cap="none" spc="0" normalizeH="0" baseline="0" noProof="0" smtClean="0">
                <a:ln>
                  <a:noFill/>
                </a:ln>
                <a:solidFill>
                  <a:schemeClr val="bg1"/>
                </a:solidFill>
                <a:effectLst/>
                <a:uLnTx/>
                <a:uFillTx/>
                <a:latin typeface="Calibri" panose="020F0502020204030204" pitchFamily="34" charset="0"/>
                <a:ea typeface="+mn-ea"/>
                <a:cs typeface="+mn-cs"/>
              </a:rPr>
              <a:t>10-11 </a:t>
            </a:r>
            <a:r>
              <a:rPr kumimoji="0" lang="en-US" sz="2400" b="1" i="0" u="none" strike="noStrike" kern="1200" cap="none" spc="0" normalizeH="0" baseline="0" noProof="0" dirty="0" smtClean="0">
                <a:ln>
                  <a:noFill/>
                </a:ln>
                <a:solidFill>
                  <a:schemeClr val="bg1"/>
                </a:solidFill>
                <a:effectLst/>
                <a:uLnTx/>
                <a:uFillTx/>
                <a:latin typeface="Calibri" panose="020F0502020204030204" pitchFamily="34" charset="0"/>
                <a:ea typeface="+mn-ea"/>
                <a:cs typeface="+mn-cs"/>
              </a:rPr>
              <a:t>(RVR1960</a:t>
            </a: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a:t>
            </a:r>
          </a:p>
          <a:p>
            <a:r>
              <a:rPr lang="en-US" sz="2400" b="1" baseline="30000" dirty="0" smtClean="0">
                <a:solidFill>
                  <a:schemeClr val="bg1"/>
                </a:solidFill>
              </a:rPr>
              <a:t>10</a:t>
            </a:r>
            <a:r>
              <a:rPr lang="en-US" sz="2400" b="1" baseline="30000" dirty="0">
                <a:solidFill>
                  <a:schemeClr val="bg1"/>
                </a:solidFill>
              </a:rPr>
              <a:t> </a:t>
            </a:r>
            <a:r>
              <a:rPr lang="en-US" sz="2400" dirty="0" err="1" smtClean="0">
                <a:solidFill>
                  <a:schemeClr val="bg1"/>
                </a:solidFill>
              </a:rPr>
              <a:t>Porque</a:t>
            </a:r>
            <a:r>
              <a:rPr lang="en-US" sz="2400" dirty="0" smtClean="0">
                <a:solidFill>
                  <a:schemeClr val="bg1"/>
                </a:solidFill>
              </a:rPr>
              <a:t> </a:t>
            </a:r>
            <a:r>
              <a:rPr lang="en-US" sz="2400" dirty="0" err="1" smtClean="0">
                <a:solidFill>
                  <a:schemeClr val="bg1"/>
                </a:solidFill>
              </a:rPr>
              <a:t>todos</a:t>
            </a:r>
            <a:r>
              <a:rPr lang="en-US" sz="2400" dirty="0" smtClean="0">
                <a:solidFill>
                  <a:schemeClr val="bg1"/>
                </a:solidFill>
              </a:rPr>
              <a:t> </a:t>
            </a:r>
            <a:r>
              <a:rPr lang="en-US" sz="2400" dirty="0" err="1" smtClean="0">
                <a:solidFill>
                  <a:schemeClr val="bg1"/>
                </a:solidFill>
              </a:rPr>
              <a:t>los</a:t>
            </a:r>
            <a:r>
              <a:rPr lang="en-US" sz="2400" dirty="0" smtClean="0">
                <a:solidFill>
                  <a:schemeClr val="bg1"/>
                </a:solidFill>
              </a:rPr>
              <a:t> que </a:t>
            </a:r>
            <a:r>
              <a:rPr lang="en-US" sz="2400" dirty="0" err="1" smtClean="0">
                <a:solidFill>
                  <a:schemeClr val="bg1"/>
                </a:solidFill>
              </a:rPr>
              <a:t>dependen</a:t>
            </a:r>
            <a:r>
              <a:rPr lang="en-US" sz="2400" dirty="0" smtClean="0">
                <a:solidFill>
                  <a:schemeClr val="bg1"/>
                </a:solidFill>
              </a:rPr>
              <a:t> de las </a:t>
            </a:r>
            <a:r>
              <a:rPr lang="en-US" sz="2400" dirty="0" err="1" smtClean="0">
                <a:solidFill>
                  <a:schemeClr val="bg1"/>
                </a:solidFill>
              </a:rPr>
              <a:t>obras</a:t>
            </a:r>
            <a:r>
              <a:rPr lang="en-US" sz="2400" dirty="0" smtClean="0">
                <a:solidFill>
                  <a:schemeClr val="bg1"/>
                </a:solidFill>
              </a:rPr>
              <a:t> de la ley </a:t>
            </a:r>
            <a:r>
              <a:rPr lang="en-US" sz="2400" dirty="0" err="1" smtClean="0">
                <a:solidFill>
                  <a:schemeClr val="bg1"/>
                </a:solidFill>
              </a:rPr>
              <a:t>están</a:t>
            </a:r>
            <a:r>
              <a:rPr lang="en-US" sz="2400" dirty="0" smtClean="0">
                <a:solidFill>
                  <a:schemeClr val="bg1"/>
                </a:solidFill>
              </a:rPr>
              <a:t> </a:t>
            </a:r>
            <a:r>
              <a:rPr lang="en-US" sz="2400" dirty="0" err="1" smtClean="0">
                <a:solidFill>
                  <a:schemeClr val="bg1"/>
                </a:solidFill>
              </a:rPr>
              <a:t>bajo</a:t>
            </a:r>
            <a:r>
              <a:rPr lang="en-US" sz="2400" dirty="0" smtClean="0">
                <a:solidFill>
                  <a:schemeClr val="bg1"/>
                </a:solidFill>
              </a:rPr>
              <a:t> </a:t>
            </a:r>
            <a:r>
              <a:rPr lang="en-US" sz="2400" dirty="0" err="1" smtClean="0">
                <a:solidFill>
                  <a:schemeClr val="bg1"/>
                </a:solidFill>
              </a:rPr>
              <a:t>maldición</a:t>
            </a:r>
            <a:r>
              <a:rPr lang="en-US" sz="2400" dirty="0" smtClean="0">
                <a:solidFill>
                  <a:schemeClr val="bg1"/>
                </a:solidFill>
              </a:rPr>
              <a:t>, </a:t>
            </a:r>
            <a:r>
              <a:rPr lang="en-US" sz="2400" dirty="0" err="1" smtClean="0">
                <a:solidFill>
                  <a:schemeClr val="bg1"/>
                </a:solidFill>
              </a:rPr>
              <a:t>pues</a:t>
            </a:r>
            <a:r>
              <a:rPr lang="en-US" sz="2400" dirty="0" smtClean="0">
                <a:solidFill>
                  <a:schemeClr val="bg1"/>
                </a:solidFill>
              </a:rPr>
              <a:t> </a:t>
            </a:r>
            <a:r>
              <a:rPr lang="en-US" sz="2400" dirty="0" err="1" smtClean="0">
                <a:solidFill>
                  <a:schemeClr val="bg1"/>
                </a:solidFill>
              </a:rPr>
              <a:t>escrito</a:t>
            </a:r>
            <a:r>
              <a:rPr lang="en-US" sz="2400" dirty="0" smtClean="0">
                <a:solidFill>
                  <a:schemeClr val="bg1"/>
                </a:solidFill>
              </a:rPr>
              <a:t> </a:t>
            </a:r>
            <a:r>
              <a:rPr lang="en-US" sz="2400" dirty="0" err="1" smtClean="0">
                <a:solidFill>
                  <a:schemeClr val="bg1"/>
                </a:solidFill>
              </a:rPr>
              <a:t>está</a:t>
            </a:r>
            <a:r>
              <a:rPr lang="en-US" sz="2400" dirty="0" smtClean="0">
                <a:solidFill>
                  <a:schemeClr val="bg1"/>
                </a:solidFill>
              </a:rPr>
              <a:t>: </a:t>
            </a:r>
            <a:r>
              <a:rPr lang="en-US" sz="2400" dirty="0" err="1" smtClean="0">
                <a:solidFill>
                  <a:schemeClr val="bg1"/>
                </a:solidFill>
              </a:rPr>
              <a:t>Maldito</a:t>
            </a:r>
            <a:r>
              <a:rPr lang="en-US" sz="2400" dirty="0" smtClean="0">
                <a:solidFill>
                  <a:schemeClr val="bg1"/>
                </a:solidFill>
              </a:rPr>
              <a:t> </a:t>
            </a:r>
            <a:r>
              <a:rPr lang="en-US" sz="2400" dirty="0" err="1" smtClean="0">
                <a:solidFill>
                  <a:schemeClr val="bg1"/>
                </a:solidFill>
              </a:rPr>
              <a:t>todo</a:t>
            </a:r>
            <a:r>
              <a:rPr lang="en-US" sz="2400" dirty="0" smtClean="0">
                <a:solidFill>
                  <a:schemeClr val="bg1"/>
                </a:solidFill>
              </a:rPr>
              <a:t> </a:t>
            </a:r>
            <a:r>
              <a:rPr lang="en-US" sz="2400" dirty="0" err="1" smtClean="0">
                <a:solidFill>
                  <a:schemeClr val="bg1"/>
                </a:solidFill>
              </a:rPr>
              <a:t>aquel</a:t>
            </a:r>
            <a:r>
              <a:rPr lang="en-US" sz="2400" dirty="0" smtClean="0">
                <a:solidFill>
                  <a:schemeClr val="bg1"/>
                </a:solidFill>
              </a:rPr>
              <a:t> que no </a:t>
            </a:r>
            <a:r>
              <a:rPr lang="en-US" sz="2400" dirty="0" err="1" smtClean="0">
                <a:solidFill>
                  <a:schemeClr val="bg1"/>
                </a:solidFill>
              </a:rPr>
              <a:t>permaneciere</a:t>
            </a:r>
            <a:r>
              <a:rPr lang="en-US" sz="2400" dirty="0" smtClean="0">
                <a:solidFill>
                  <a:schemeClr val="bg1"/>
                </a:solidFill>
              </a:rPr>
              <a:t> </a:t>
            </a:r>
            <a:r>
              <a:rPr lang="en-US" sz="2400" dirty="0" err="1" smtClean="0">
                <a:solidFill>
                  <a:schemeClr val="bg1"/>
                </a:solidFill>
              </a:rPr>
              <a:t>en</a:t>
            </a:r>
            <a:r>
              <a:rPr lang="en-US" sz="2400" dirty="0" smtClean="0">
                <a:solidFill>
                  <a:schemeClr val="bg1"/>
                </a:solidFill>
              </a:rPr>
              <a:t> </a:t>
            </a:r>
            <a:r>
              <a:rPr lang="en-US" sz="2400" dirty="0" err="1" smtClean="0">
                <a:solidFill>
                  <a:schemeClr val="bg1"/>
                </a:solidFill>
              </a:rPr>
              <a:t>todas</a:t>
            </a:r>
            <a:r>
              <a:rPr lang="en-US" sz="2400" dirty="0" smtClean="0">
                <a:solidFill>
                  <a:schemeClr val="bg1"/>
                </a:solidFill>
              </a:rPr>
              <a:t> las </a:t>
            </a:r>
            <a:r>
              <a:rPr lang="en-US" sz="2400" dirty="0" err="1" smtClean="0">
                <a:solidFill>
                  <a:schemeClr val="bg1"/>
                </a:solidFill>
              </a:rPr>
              <a:t>cosas</a:t>
            </a:r>
            <a:r>
              <a:rPr lang="en-US" sz="2400" dirty="0" smtClean="0">
                <a:solidFill>
                  <a:schemeClr val="bg1"/>
                </a:solidFill>
              </a:rPr>
              <a:t> </a:t>
            </a:r>
            <a:r>
              <a:rPr lang="en-US" sz="2400" dirty="0" err="1" smtClean="0">
                <a:solidFill>
                  <a:schemeClr val="bg1"/>
                </a:solidFill>
              </a:rPr>
              <a:t>escritas</a:t>
            </a:r>
            <a:r>
              <a:rPr lang="en-US" sz="2400" dirty="0" smtClean="0">
                <a:solidFill>
                  <a:schemeClr val="bg1"/>
                </a:solidFill>
              </a:rPr>
              <a:t> </a:t>
            </a:r>
            <a:r>
              <a:rPr lang="en-US" sz="2400" dirty="0" err="1" smtClean="0">
                <a:solidFill>
                  <a:schemeClr val="bg1"/>
                </a:solidFill>
              </a:rPr>
              <a:t>en</a:t>
            </a:r>
            <a:r>
              <a:rPr lang="en-US" sz="2400" dirty="0" smtClean="0">
                <a:solidFill>
                  <a:schemeClr val="bg1"/>
                </a:solidFill>
              </a:rPr>
              <a:t> el </a:t>
            </a:r>
            <a:r>
              <a:rPr lang="en-US" sz="2400" dirty="0" err="1" smtClean="0">
                <a:solidFill>
                  <a:schemeClr val="bg1"/>
                </a:solidFill>
              </a:rPr>
              <a:t>libro</a:t>
            </a:r>
            <a:r>
              <a:rPr lang="en-US" sz="2400" dirty="0" smtClean="0">
                <a:solidFill>
                  <a:schemeClr val="bg1"/>
                </a:solidFill>
              </a:rPr>
              <a:t> de la ley, para </a:t>
            </a:r>
            <a:r>
              <a:rPr lang="en-US" sz="2400" dirty="0" err="1" smtClean="0">
                <a:solidFill>
                  <a:schemeClr val="bg1"/>
                </a:solidFill>
              </a:rPr>
              <a:t>hacerlas</a:t>
            </a:r>
            <a:r>
              <a:rPr lang="en-US" sz="2400" dirty="0" smtClean="0">
                <a:solidFill>
                  <a:schemeClr val="bg1"/>
                </a:solidFill>
              </a:rPr>
              <a:t>.</a:t>
            </a:r>
            <a:endParaRPr lang="en-US" sz="2400" dirty="0">
              <a:solidFill>
                <a:schemeClr val="bg1"/>
              </a:solidFill>
            </a:endParaRPr>
          </a:p>
          <a:p>
            <a:r>
              <a:rPr lang="en-US" sz="2400" b="1" baseline="30000" dirty="0" smtClean="0">
                <a:solidFill>
                  <a:schemeClr val="bg1"/>
                </a:solidFill>
              </a:rPr>
              <a:t>11</a:t>
            </a:r>
            <a:r>
              <a:rPr lang="en-US" sz="2400" b="1" baseline="30000" dirty="0">
                <a:solidFill>
                  <a:schemeClr val="bg1"/>
                </a:solidFill>
              </a:rPr>
              <a:t> </a:t>
            </a:r>
            <a:r>
              <a:rPr lang="en-US" sz="2400" dirty="0" smtClean="0">
                <a:solidFill>
                  <a:schemeClr val="bg1"/>
                </a:solidFill>
              </a:rPr>
              <a:t>Y que </a:t>
            </a:r>
            <a:r>
              <a:rPr lang="en-US" sz="2400" dirty="0" err="1" smtClean="0">
                <a:solidFill>
                  <a:schemeClr val="bg1"/>
                </a:solidFill>
              </a:rPr>
              <a:t>por</a:t>
            </a:r>
            <a:r>
              <a:rPr lang="en-US" sz="2400" dirty="0" smtClean="0">
                <a:solidFill>
                  <a:schemeClr val="bg1"/>
                </a:solidFill>
              </a:rPr>
              <a:t> la ley </a:t>
            </a:r>
            <a:r>
              <a:rPr lang="en-US" sz="2400" dirty="0" err="1" smtClean="0">
                <a:solidFill>
                  <a:schemeClr val="bg1"/>
                </a:solidFill>
              </a:rPr>
              <a:t>ninguno</a:t>
            </a:r>
            <a:r>
              <a:rPr lang="en-US" sz="2400" dirty="0" smtClean="0">
                <a:solidFill>
                  <a:schemeClr val="bg1"/>
                </a:solidFill>
              </a:rPr>
              <a:t> se </a:t>
            </a:r>
            <a:r>
              <a:rPr lang="en-US" sz="2400" dirty="0" err="1" smtClean="0">
                <a:solidFill>
                  <a:schemeClr val="bg1"/>
                </a:solidFill>
              </a:rPr>
              <a:t>justifica</a:t>
            </a:r>
            <a:r>
              <a:rPr lang="en-US" sz="2400" dirty="0" smtClean="0">
                <a:solidFill>
                  <a:schemeClr val="bg1"/>
                </a:solidFill>
              </a:rPr>
              <a:t> para con Dios, </a:t>
            </a:r>
            <a:r>
              <a:rPr lang="en-US" sz="2400" dirty="0" err="1" smtClean="0">
                <a:solidFill>
                  <a:schemeClr val="bg1"/>
                </a:solidFill>
              </a:rPr>
              <a:t>es</a:t>
            </a:r>
            <a:r>
              <a:rPr lang="en-US" sz="2400" dirty="0" smtClean="0">
                <a:solidFill>
                  <a:schemeClr val="bg1"/>
                </a:solidFill>
              </a:rPr>
              <a:t> </a:t>
            </a:r>
            <a:r>
              <a:rPr lang="en-US" sz="2400" dirty="0" err="1" smtClean="0">
                <a:solidFill>
                  <a:schemeClr val="bg1"/>
                </a:solidFill>
              </a:rPr>
              <a:t>evidente</a:t>
            </a:r>
            <a:r>
              <a:rPr lang="en-US" sz="2400" dirty="0" smtClean="0">
                <a:solidFill>
                  <a:schemeClr val="bg1"/>
                </a:solidFill>
              </a:rPr>
              <a:t>, </a:t>
            </a:r>
            <a:r>
              <a:rPr lang="en-US" sz="2400" dirty="0" err="1" smtClean="0">
                <a:solidFill>
                  <a:schemeClr val="bg1"/>
                </a:solidFill>
              </a:rPr>
              <a:t>porque</a:t>
            </a:r>
            <a:r>
              <a:rPr lang="en-US" sz="2400" dirty="0" smtClean="0">
                <a:solidFill>
                  <a:schemeClr val="bg1"/>
                </a:solidFill>
              </a:rPr>
              <a:t>: El </a:t>
            </a:r>
            <a:r>
              <a:rPr lang="en-US" sz="2400" dirty="0" err="1" smtClean="0">
                <a:solidFill>
                  <a:schemeClr val="bg1"/>
                </a:solidFill>
              </a:rPr>
              <a:t>justo</a:t>
            </a:r>
            <a:r>
              <a:rPr lang="en-US" sz="2400" dirty="0" smtClean="0">
                <a:solidFill>
                  <a:schemeClr val="bg1"/>
                </a:solidFill>
              </a:rPr>
              <a:t> </a:t>
            </a:r>
            <a:r>
              <a:rPr lang="en-US" sz="2400" dirty="0" err="1" smtClean="0">
                <a:solidFill>
                  <a:schemeClr val="bg1"/>
                </a:solidFill>
              </a:rPr>
              <a:t>por</a:t>
            </a:r>
            <a:r>
              <a:rPr lang="en-US" sz="2400" dirty="0" smtClean="0">
                <a:solidFill>
                  <a:schemeClr val="bg1"/>
                </a:solidFill>
              </a:rPr>
              <a:t> la </a:t>
            </a:r>
            <a:r>
              <a:rPr lang="en-US" sz="2400" dirty="0" err="1" smtClean="0">
                <a:solidFill>
                  <a:schemeClr val="bg1"/>
                </a:solidFill>
              </a:rPr>
              <a:t>fe</a:t>
            </a:r>
            <a:r>
              <a:rPr lang="en-US" sz="2400" dirty="0" smtClean="0">
                <a:solidFill>
                  <a:schemeClr val="bg1"/>
                </a:solidFill>
              </a:rPr>
              <a:t> </a:t>
            </a:r>
            <a:r>
              <a:rPr lang="en-US" sz="2400" dirty="0" err="1" smtClean="0">
                <a:solidFill>
                  <a:schemeClr val="bg1"/>
                </a:solidFill>
              </a:rPr>
              <a:t>vivirá</a:t>
            </a:r>
            <a:r>
              <a:rPr lang="en-US" sz="2400" dirty="0" smtClean="0">
                <a:solidFill>
                  <a:schemeClr val="bg1"/>
                </a:solidFill>
              </a:rPr>
              <a:t>;</a:t>
            </a:r>
            <a:endParaRPr lang="en-US" sz="2400" dirty="0">
              <a:solidFill>
                <a:schemeClr val="bg1"/>
              </a:solidFill>
            </a:endParaRPr>
          </a:p>
        </p:txBody>
      </p:sp>
    </p:spTree>
    <p:extLst>
      <p:ext uri="{BB962C8B-B14F-4D97-AF65-F5344CB8AC3E}">
        <p14:creationId xmlns:p14="http://schemas.microsoft.com/office/powerpoint/2010/main" val="1377946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4014497"/>
          </a:xfrm>
          <a:prstGeom prst="rect">
            <a:avLst/>
          </a:prstGeom>
        </p:spPr>
        <p:txBody>
          <a:bodyPr wrap="square">
            <a:spAutoFit/>
          </a:bodyPr>
          <a:lstStyle/>
          <a:p>
            <a:pPr algn="ctr">
              <a:lnSpc>
                <a:spcPct val="107000"/>
              </a:lnSpc>
              <a:spcBef>
                <a:spcPts val="1600"/>
              </a:spcBef>
            </a:pPr>
            <a:r>
              <a:rPr lang="es-MX" sz="11733" b="1" kern="0" dirty="0" smtClean="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Adventismo </a:t>
            </a:r>
          </a:p>
          <a:p>
            <a:pPr algn="ctr">
              <a:lnSpc>
                <a:spcPct val="107000"/>
              </a:lnSpc>
              <a:spcBef>
                <a:spcPts val="1600"/>
              </a:spcBef>
            </a:pPr>
            <a:r>
              <a:rPr lang="es-MX" sz="11733" b="1" kern="0" dirty="0" smtClean="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del séptimo día</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3835548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9218" name="Imagen 3" descr="logo_adventista_promo.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1" y="1"/>
            <a:ext cx="4638675" cy="242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arcador de contenido 5"/>
          <p:cNvSpPr>
            <a:spLocks noGrp="1"/>
          </p:cNvSpPr>
          <p:nvPr>
            <p:ph idx="1"/>
          </p:nvPr>
        </p:nvSpPr>
        <p:spPr>
          <a:xfrm>
            <a:off x="1981200" y="2422525"/>
            <a:ext cx="7467600" cy="4051300"/>
          </a:xfrm>
        </p:spPr>
        <p:txBody>
          <a:bodyPr>
            <a:normAutofit fontScale="92500" lnSpcReduction="10000"/>
          </a:bodyPr>
          <a:lstStyle/>
          <a:p>
            <a:pPr marL="274320" indent="-274320">
              <a:buNone/>
              <a:defRPr/>
            </a:pPr>
            <a:r>
              <a:rPr lang="es-ES_tradnl" dirty="0" smtClean="0">
                <a:latin typeface="Times New Roman" panose="02020603050405020304" pitchFamily="18" charset="0"/>
                <a:cs typeface="Times New Roman" panose="02020603050405020304" pitchFamily="18" charset="0"/>
              </a:rPr>
              <a:t>¿Quienes son?</a:t>
            </a:r>
            <a:r>
              <a:rPr lang="es-MX" dirty="0" smtClean="0">
                <a:latin typeface="Times New Roman" panose="02020603050405020304" pitchFamily="18" charset="0"/>
                <a:cs typeface="Times New Roman" panose="02020603050405020304" pitchFamily="18" charset="0"/>
              </a:rPr>
              <a:t> </a:t>
            </a:r>
          </a:p>
          <a:p>
            <a:pPr marL="274320" indent="-274320">
              <a:buFont typeface="Wingdings"/>
              <a:buChar char=""/>
              <a:defRPr/>
            </a:pPr>
            <a:r>
              <a:rPr lang="es-MX" dirty="0" smtClean="0">
                <a:latin typeface="Times New Roman" panose="02020603050405020304" pitchFamily="18" charset="0"/>
                <a:cs typeface="Times New Roman" panose="02020603050405020304" pitchFamily="18" charset="0"/>
              </a:rPr>
              <a:t>Esta establecida en los cinco continentes (204 países de las 229 países y áreas reconocidas por las Naciones Unidas).</a:t>
            </a:r>
          </a:p>
          <a:p>
            <a:pPr marL="274320" indent="-274320">
              <a:buFont typeface="Wingdings"/>
              <a:buChar char=""/>
              <a:defRPr/>
            </a:pPr>
            <a:r>
              <a:rPr lang="es-MX" dirty="0" smtClean="0">
                <a:latin typeface="Times New Roman" panose="02020603050405020304" pitchFamily="18" charset="0"/>
                <a:cs typeface="Times New Roman" panose="02020603050405020304" pitchFamily="18" charset="0"/>
              </a:rPr>
              <a:t>Siguen la instrucción de Jesucristo: “Id por todo el mundo y predicad el evangelio”.</a:t>
            </a:r>
          </a:p>
          <a:p>
            <a:pPr marL="274320" indent="-274320">
              <a:buFont typeface="Wingdings"/>
              <a:buChar char=""/>
              <a:defRPr/>
            </a:pPr>
            <a:r>
              <a:rPr lang="es-MX" dirty="0" smtClean="0">
                <a:latin typeface="Times New Roman" panose="02020603050405020304" pitchFamily="18" charset="0"/>
                <a:cs typeface="Times New Roman" panose="02020603050405020304" pitchFamily="18" charset="0"/>
              </a:rPr>
              <a:t>Se consideran una iglesia universal.</a:t>
            </a:r>
          </a:p>
          <a:p>
            <a:pPr marL="274320" indent="-274320">
              <a:buFont typeface="Wingdings"/>
              <a:buChar char=""/>
              <a:defRPr/>
            </a:pPr>
            <a:r>
              <a:rPr lang="es-MX" dirty="0" smtClean="0">
                <a:latin typeface="Times New Roman" panose="02020603050405020304" pitchFamily="18" charset="0"/>
                <a:cs typeface="Times New Roman" panose="02020603050405020304" pitchFamily="18" charset="0"/>
              </a:rPr>
              <a:t>Se inscribe, dentro del conjunto de iglesias cristianas históricas, en el tronco de los grupos religiosos herederos de la Reforma del siglo XVI.</a:t>
            </a:r>
          </a:p>
          <a:p>
            <a:pPr marL="274320" indent="-274320">
              <a:buFont typeface="Wingdings"/>
              <a:buChar char=""/>
              <a:defRPr/>
            </a:pPr>
            <a:endParaRPr lang="es-ES_tradnl" dirty="0" smtClean="0">
              <a:latin typeface="Times New Roman" panose="02020603050405020304" pitchFamily="18" charset="0"/>
              <a:cs typeface="Times New Roman" panose="02020603050405020304" pitchFamily="18" charset="0"/>
            </a:endParaRPr>
          </a:p>
          <a:p>
            <a:pPr marL="274320" indent="-274320">
              <a:buFont typeface="Wingdings"/>
              <a:buChar char=""/>
              <a:defRPr/>
            </a:pPr>
            <a:endParaRPr lang="es-ES_tradn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077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242" name="Marcador de contenido 2"/>
          <p:cNvSpPr>
            <a:spLocks noGrp="1"/>
          </p:cNvSpPr>
          <p:nvPr>
            <p:ph idx="1"/>
          </p:nvPr>
        </p:nvSpPr>
        <p:spPr>
          <a:xfrm>
            <a:off x="1981200" y="711201"/>
            <a:ext cx="7467600" cy="5762625"/>
          </a:xfrm>
        </p:spPr>
        <p:txBody>
          <a:bodyPr>
            <a:normAutofit lnSpcReduction="10000"/>
          </a:bodyPr>
          <a:lstStyle/>
          <a:p>
            <a:r>
              <a:rPr lang="es-MX" altLang="es-MX" dirty="0" smtClean="0">
                <a:latin typeface="Times New Roman" panose="02020603050405020304" pitchFamily="18" charset="0"/>
                <a:cs typeface="Times New Roman" panose="02020603050405020304" pitchFamily="18" charset="0"/>
              </a:rPr>
              <a:t>Se presenta como un movimiento integrador de la fe apostólica.</a:t>
            </a:r>
          </a:p>
          <a:p>
            <a:r>
              <a:rPr lang="es-MX" altLang="es-MX" dirty="0" smtClean="0">
                <a:latin typeface="Times New Roman" panose="02020603050405020304" pitchFamily="18" charset="0"/>
                <a:cs typeface="Times New Roman" panose="02020603050405020304" pitchFamily="18" charset="0"/>
              </a:rPr>
              <a:t> Su misión: Despertar las conciencias de los hombres a la promesa de nuestro Señor Jesucristo de que el momento de su segundo advenimiento está cercano. </a:t>
            </a:r>
          </a:p>
          <a:p>
            <a:r>
              <a:rPr lang="es-MX" altLang="es-MX" dirty="0" smtClean="0">
                <a:latin typeface="Times New Roman" panose="02020603050405020304" pitchFamily="18" charset="0"/>
                <a:cs typeface="Times New Roman" panose="02020603050405020304" pitchFamily="18" charset="0"/>
              </a:rPr>
              <a:t>La Iglesia Adventista, está presente desde principios del siglo XX. </a:t>
            </a:r>
          </a:p>
          <a:p>
            <a:r>
              <a:rPr lang="es-MX" altLang="es-MX" dirty="0" smtClean="0">
                <a:latin typeface="Times New Roman" panose="02020603050405020304" pitchFamily="18" charset="0"/>
                <a:cs typeface="Times New Roman" panose="02020603050405020304" pitchFamily="18" charset="0"/>
              </a:rPr>
              <a:t>Se establece primeramente en Barcelona, para ir luego extendiéndose a casi todo el territorio nacional. </a:t>
            </a:r>
          </a:p>
          <a:p>
            <a:r>
              <a:rPr lang="es-MX" altLang="es-MX" dirty="0" smtClean="0">
                <a:latin typeface="Times New Roman" panose="02020603050405020304" pitchFamily="18" charset="0"/>
                <a:cs typeface="Times New Roman" panose="02020603050405020304" pitchFamily="18" charset="0"/>
              </a:rPr>
              <a:t>Representa una comunidad de servicio y de amor, de interés y de corresponsabilidad por el mundo sufriente, por el prójimo desvalido o menesteroso.</a:t>
            </a:r>
            <a:endParaRPr lang="es-ES_tradnl" altLang="es-MX" dirty="0" smtClean="0">
              <a:latin typeface="Times New Roman" panose="02020603050405020304" pitchFamily="18" charset="0"/>
              <a:cs typeface="Times New Roman" panose="02020603050405020304" pitchFamily="18" charset="0"/>
            </a:endParaRPr>
          </a:p>
          <a:p>
            <a:endParaRPr lang="es-ES_tradnl" altLang="es-MX"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8811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266" name="Marcador de contenido 2"/>
          <p:cNvSpPr>
            <a:spLocks noGrp="1"/>
          </p:cNvSpPr>
          <p:nvPr>
            <p:ph idx="1"/>
          </p:nvPr>
        </p:nvSpPr>
        <p:spPr>
          <a:xfrm>
            <a:off x="1981200" y="406401"/>
            <a:ext cx="7467600" cy="6067425"/>
          </a:xfrm>
        </p:spPr>
        <p:txBody>
          <a:bodyPr/>
          <a:lstStyle/>
          <a:p>
            <a:r>
              <a:rPr lang="es-ES_tradnl" altLang="es-MX" dirty="0" smtClean="0">
                <a:latin typeface="Times New Roman" panose="02020603050405020304" pitchFamily="18" charset="0"/>
                <a:cs typeface="Times New Roman" panose="02020603050405020304" pitchFamily="18" charset="0"/>
              </a:rPr>
              <a:t>Su solidaridad con las victimas de contingencias dolorosa lo ven como un programa de acción organizado donde ellos procuran ablandar o quitar su dolor, brindarles apoyo y soluciones también </a:t>
            </a:r>
            <a:r>
              <a:rPr lang="es-MX" altLang="es-MX" dirty="0" smtClean="0">
                <a:latin typeface="Times New Roman" panose="02020603050405020304" pitchFamily="18" charset="0"/>
                <a:cs typeface="Times New Roman" panose="02020603050405020304" pitchFamily="18" charset="0"/>
              </a:rPr>
              <a:t>romper las cadenas del vicio y educar. </a:t>
            </a:r>
          </a:p>
          <a:p>
            <a:r>
              <a:rPr lang="es-MX" altLang="es-MX" dirty="0" smtClean="0">
                <a:latin typeface="Times New Roman" panose="02020603050405020304" pitchFamily="18" charset="0"/>
                <a:cs typeface="Times New Roman" panose="02020603050405020304" pitchFamily="18" charset="0"/>
              </a:rPr>
              <a:t>La acción social de los adventistas no se plantea como una ruptura de estructuras, sino a través de una transformación personal efectiva, que repercute en un mejoramiento general de la sociedad.</a:t>
            </a:r>
            <a:r>
              <a:rPr lang="es-ES_tradnl" altLang="es-MX" dirty="0" smtClean="0">
                <a:latin typeface="Times New Roman" panose="02020603050405020304" pitchFamily="18" charset="0"/>
                <a:cs typeface="Times New Roman" panose="02020603050405020304" pitchFamily="18" charset="0"/>
              </a:rPr>
              <a:t> </a:t>
            </a:r>
          </a:p>
        </p:txBody>
      </p:sp>
      <p:pic>
        <p:nvPicPr>
          <p:cNvPr id="4" name="Imagen 3" descr="la-segunda-venida-de-cristo.jpg"/>
          <p:cNvPicPr>
            <a:picLocks noChangeAspect="1"/>
          </p:cNvPicPr>
          <p:nvPr/>
        </p:nvPicPr>
        <p:blipFill>
          <a:blip r:embed="rId3"/>
          <a:stretch>
            <a:fillRect/>
          </a:stretch>
        </p:blipFill>
        <p:spPr>
          <a:xfrm flipH="1">
            <a:off x="7094285" y="4321704"/>
            <a:ext cx="3363044" cy="253629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585789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p:cNvSpPr>
            <a:spLocks noGrp="1"/>
          </p:cNvSpPr>
          <p:nvPr>
            <p:ph type="title"/>
          </p:nvPr>
        </p:nvSpPr>
        <p:spPr/>
        <p:txBody>
          <a:bodyPr/>
          <a:lstStyle/>
          <a:p>
            <a:pPr>
              <a:defRPr/>
            </a:pPr>
            <a:r>
              <a:rPr lang="es-ES_tradnl" dirty="0" smtClean="0">
                <a:latin typeface="Times New Roman" panose="02020603050405020304" pitchFamily="18" charset="0"/>
                <a:cs typeface="Times New Roman" panose="02020603050405020304" pitchFamily="18" charset="0"/>
              </a:rPr>
              <a:t>El origen de la iglesia adventista</a:t>
            </a:r>
            <a:endParaRPr lang="es-ES_tradnl" dirty="0">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p:txBody>
          <a:bodyPr>
            <a:normAutofit lnSpcReduction="10000"/>
          </a:bodyPr>
          <a:lstStyle/>
          <a:p>
            <a:pPr marL="274320" indent="-274320">
              <a:buFont typeface="Wingdings"/>
              <a:buChar char=""/>
              <a:defRPr/>
            </a:pPr>
            <a:r>
              <a:rPr lang="es-MX" dirty="0" smtClean="0">
                <a:latin typeface="Times New Roman" panose="02020603050405020304" pitchFamily="18" charset="0"/>
                <a:cs typeface="Times New Roman" panose="02020603050405020304" pitchFamily="18" charset="0"/>
              </a:rPr>
              <a:t>Se consideran herederos de los apóstoles en su esperanza del regreso de Jesús a esta tierra. “Vendré otra vez”, prometió Cristo (Juan 14:1-3). “Este mismo Jesús vendrá como los habéis visto ir al cielo” (Hechos1:11). </a:t>
            </a:r>
          </a:p>
          <a:p>
            <a:pPr marL="274320" indent="-274320">
              <a:buFont typeface="Wingdings"/>
              <a:buChar char=""/>
              <a:defRPr/>
            </a:pPr>
            <a:r>
              <a:rPr lang="es-MX" dirty="0" smtClean="0">
                <a:latin typeface="Times New Roman" panose="02020603050405020304" pitchFamily="18" charset="0"/>
                <a:cs typeface="Times New Roman" panose="02020603050405020304" pitchFamily="18" charset="0"/>
              </a:rPr>
              <a:t>Con el paso de los tiempos, esta doctrina se fue olvidando; aunque siempre haya habido grupos de creyentes que, desde distintas confesiones religiosas, siguiendo las enseñanzas del Evangelio, esperaban el retorno del Salvador.</a:t>
            </a:r>
          </a:p>
          <a:p>
            <a:pPr marL="274320" indent="-274320">
              <a:buFont typeface="Wingdings"/>
              <a:buChar char=""/>
              <a:defRPr/>
            </a:pPr>
            <a:r>
              <a:rPr lang="es-MX" dirty="0" smtClean="0">
                <a:latin typeface="Times New Roman" panose="02020603050405020304" pitchFamily="18" charset="0"/>
                <a:cs typeface="Times New Roman" panose="02020603050405020304" pitchFamily="18" charset="0"/>
              </a:rPr>
              <a:t>Con la Reforma, llegó un nuevo interés por la segunda venida de Cristo. Martín Lutero y la mayoría de los reformadores, tenían su confianza puesta en este acontecimiento.</a:t>
            </a:r>
            <a:endParaRPr lang="es-ES_tradnl" dirty="0" smtClean="0">
              <a:latin typeface="Times New Roman" panose="02020603050405020304" pitchFamily="18" charset="0"/>
              <a:cs typeface="Times New Roman" panose="02020603050405020304" pitchFamily="18" charset="0"/>
            </a:endParaRPr>
          </a:p>
          <a:p>
            <a:pPr marL="274320" indent="-274320">
              <a:buFont typeface="Wingdings"/>
              <a:buChar char=""/>
              <a:defRPr/>
            </a:pPr>
            <a:endParaRPr lang="es-ES_tradnl" dirty="0" smtClean="0">
              <a:latin typeface="Times New Roman" panose="02020603050405020304" pitchFamily="18" charset="0"/>
              <a:cs typeface="Times New Roman" panose="02020603050405020304" pitchFamily="18" charset="0"/>
            </a:endParaRPr>
          </a:p>
          <a:p>
            <a:pPr marL="274320" indent="-274320">
              <a:buFont typeface="Wingdings"/>
              <a:buChar char=""/>
              <a:defRPr/>
            </a:pPr>
            <a:endParaRPr lang="es-ES_tradn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32078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314" name="Marcador de contenido 2"/>
          <p:cNvSpPr>
            <a:spLocks noGrp="1"/>
          </p:cNvSpPr>
          <p:nvPr>
            <p:ph idx="1"/>
          </p:nvPr>
        </p:nvSpPr>
        <p:spPr>
          <a:xfrm>
            <a:off x="1981200" y="423863"/>
            <a:ext cx="7467600" cy="6049962"/>
          </a:xfrm>
        </p:spPr>
        <p:txBody>
          <a:bodyPr/>
          <a:lstStyle/>
          <a:p>
            <a:r>
              <a:rPr lang="es-MX" altLang="es-MX" dirty="0" smtClean="0">
                <a:latin typeface="Times New Roman" panose="02020603050405020304" pitchFamily="18" charset="0"/>
                <a:cs typeface="Times New Roman" panose="02020603050405020304" pitchFamily="18" charset="0"/>
              </a:rPr>
              <a:t>En el año 1863 nace institucionalmente la Iglesia Adventista, en torno a un ideario apostólico que había sido olvidado por otras confesiones religiosas en algunos aspectos.</a:t>
            </a:r>
            <a:endParaRPr lang="es-ES_tradnl" altLang="es-MX" dirty="0" smtClean="0">
              <a:latin typeface="Times New Roman" panose="02020603050405020304" pitchFamily="18" charset="0"/>
              <a:cs typeface="Times New Roman" panose="02020603050405020304" pitchFamily="18" charset="0"/>
            </a:endParaRPr>
          </a:p>
          <a:p>
            <a:r>
              <a:rPr lang="es-MX" altLang="es-MX" dirty="0" smtClean="0">
                <a:latin typeface="Times New Roman" panose="02020603050405020304" pitchFamily="18" charset="0"/>
                <a:cs typeface="Times New Roman" panose="02020603050405020304" pitchFamily="18" charset="0"/>
              </a:rPr>
              <a:t>El 19 de agosto de 1866 los primeros conversos europeos a la fe adventista del séptimo día, fueron bautizados en </a:t>
            </a:r>
            <a:r>
              <a:rPr lang="es-MX" altLang="es-MX" dirty="0" err="1" smtClean="0">
                <a:latin typeface="Times New Roman" panose="02020603050405020304" pitchFamily="18" charset="0"/>
                <a:cs typeface="Times New Roman" panose="02020603050405020304" pitchFamily="18" charset="0"/>
              </a:rPr>
              <a:t>Neuchatel</a:t>
            </a:r>
            <a:r>
              <a:rPr lang="es-MX" altLang="es-MX" dirty="0" smtClean="0">
                <a:latin typeface="Times New Roman" panose="02020603050405020304" pitchFamily="18" charset="0"/>
                <a:cs typeface="Times New Roman" panose="02020603050405020304" pitchFamily="18" charset="0"/>
              </a:rPr>
              <a:t> (Suiza). </a:t>
            </a:r>
          </a:p>
          <a:p>
            <a:r>
              <a:rPr lang="es-MX" altLang="es-MX" dirty="0" smtClean="0">
                <a:latin typeface="Times New Roman" panose="02020603050405020304" pitchFamily="18" charset="0"/>
                <a:cs typeface="Times New Roman" panose="02020603050405020304" pitchFamily="18" charset="0"/>
              </a:rPr>
              <a:t>En 1903, llega el adventismo a nuestro país, concretamente a Barcelona</a:t>
            </a:r>
            <a:r>
              <a:rPr lang="es-ES_tradnl" altLang="es-MX" dirty="0" smtClean="0">
                <a:latin typeface="Times New Roman" panose="02020603050405020304" pitchFamily="18" charset="0"/>
                <a:cs typeface="Times New Roman" panose="02020603050405020304" pitchFamily="18" charset="0"/>
              </a:rPr>
              <a:t>.</a:t>
            </a:r>
          </a:p>
          <a:p>
            <a:r>
              <a:rPr lang="es-MX" altLang="es-MX" dirty="0" smtClean="0">
                <a:latin typeface="Times New Roman" panose="02020603050405020304" pitchFamily="18" charset="0"/>
                <a:cs typeface="Times New Roman" panose="02020603050405020304" pitchFamily="18" charset="0"/>
              </a:rPr>
              <a:t>La Iglesia Adventista forma parte de la FEREDE (Federación Española de Entidades Religiosas Evangélicas de España) Fue creada para negociar los Acuerdos de cooperación entre el Estado y estas iglesias, firmado en Noviembre de 1992.</a:t>
            </a:r>
            <a:endParaRPr lang="es-ES_tradnl" altLang="es-MX" dirty="0" smtClean="0">
              <a:latin typeface="Times New Roman" panose="02020603050405020304" pitchFamily="18" charset="0"/>
              <a:cs typeface="Times New Roman" panose="02020603050405020304" pitchFamily="18" charset="0"/>
            </a:endParaRPr>
          </a:p>
          <a:p>
            <a:endParaRPr lang="es-ES_tradnl" altLang="es-MX" dirty="0" smtClean="0">
              <a:latin typeface="Times New Roman" panose="02020603050405020304" pitchFamily="18" charset="0"/>
              <a:cs typeface="Times New Roman" panose="02020603050405020304" pitchFamily="18" charset="0"/>
            </a:endParaRPr>
          </a:p>
          <a:p>
            <a:endParaRPr lang="es-ES_tradnl" altLang="es-MX"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5900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p:cNvSpPr>
            <a:spLocks noGrp="1"/>
          </p:cNvSpPr>
          <p:nvPr>
            <p:ph type="title"/>
          </p:nvPr>
        </p:nvSpPr>
        <p:spPr>
          <a:xfrm>
            <a:off x="1981200" y="274638"/>
            <a:ext cx="7467600" cy="639762"/>
          </a:xfrm>
        </p:spPr>
        <p:txBody>
          <a:bodyPr>
            <a:normAutofit fontScale="90000"/>
          </a:bodyPr>
          <a:lstStyle/>
          <a:p>
            <a:pPr>
              <a:defRPr/>
            </a:pPr>
            <a:r>
              <a:rPr lang="es-ES_tradnl" dirty="0" smtClean="0">
                <a:latin typeface="Times New Roman" panose="02020603050405020304" pitchFamily="18" charset="0"/>
                <a:cs typeface="Times New Roman" panose="02020603050405020304" pitchFamily="18" charset="0"/>
              </a:rPr>
              <a:t>Ellen de </a:t>
            </a:r>
            <a:r>
              <a:rPr lang="es-ES_tradnl" dirty="0" err="1" smtClean="0">
                <a:latin typeface="Times New Roman" panose="02020603050405020304" pitchFamily="18" charset="0"/>
                <a:cs typeface="Times New Roman" panose="02020603050405020304" pitchFamily="18" charset="0"/>
              </a:rPr>
              <a:t>white</a:t>
            </a:r>
            <a:endParaRPr lang="es-ES_tradnl" dirty="0">
              <a:latin typeface="Times New Roman" panose="02020603050405020304" pitchFamily="18" charset="0"/>
              <a:cs typeface="Times New Roman" panose="02020603050405020304" pitchFamily="18" charset="0"/>
            </a:endParaRPr>
          </a:p>
        </p:txBody>
      </p:sp>
      <p:sp>
        <p:nvSpPr>
          <p:cNvPr id="14339" name="Marcador de contenido 2"/>
          <p:cNvSpPr>
            <a:spLocks noGrp="1"/>
          </p:cNvSpPr>
          <p:nvPr>
            <p:ph idx="1"/>
          </p:nvPr>
        </p:nvSpPr>
        <p:spPr>
          <a:xfrm>
            <a:off x="770965" y="1189038"/>
            <a:ext cx="7467600" cy="5559425"/>
          </a:xfrm>
        </p:spPr>
        <p:txBody>
          <a:bodyPr/>
          <a:lstStyle/>
          <a:p>
            <a:r>
              <a:rPr lang="es-ES_tradnl" altLang="es-MX" dirty="0" smtClean="0">
                <a:latin typeface="Times New Roman" panose="02020603050405020304" pitchFamily="18" charset="0"/>
                <a:cs typeface="Times New Roman" panose="02020603050405020304" pitchFamily="18" charset="0"/>
              </a:rPr>
              <a:t>Ellen </a:t>
            </a:r>
            <a:r>
              <a:rPr lang="es-ES_tradnl" altLang="es-MX" dirty="0" err="1" smtClean="0">
                <a:latin typeface="Times New Roman" panose="02020603050405020304" pitchFamily="18" charset="0"/>
                <a:cs typeface="Times New Roman" panose="02020603050405020304" pitchFamily="18" charset="0"/>
              </a:rPr>
              <a:t>Gould</a:t>
            </a:r>
            <a:r>
              <a:rPr lang="es-ES_tradnl" altLang="es-MX" dirty="0" smtClean="0">
                <a:latin typeface="Times New Roman" panose="02020603050405020304" pitchFamily="18" charset="0"/>
                <a:cs typeface="Times New Roman" panose="02020603050405020304" pitchFamily="18" charset="0"/>
              </a:rPr>
              <a:t> </a:t>
            </a:r>
            <a:r>
              <a:rPr lang="es-ES_tradnl" altLang="es-MX" dirty="0" err="1" smtClean="0">
                <a:latin typeface="Times New Roman" panose="02020603050405020304" pitchFamily="18" charset="0"/>
                <a:cs typeface="Times New Roman" panose="02020603050405020304" pitchFamily="18" charset="0"/>
              </a:rPr>
              <a:t>Harmon</a:t>
            </a:r>
            <a:r>
              <a:rPr lang="es-ES_tradnl" altLang="es-MX" dirty="0" smtClean="0">
                <a:latin typeface="Times New Roman" panose="02020603050405020304" pitchFamily="18" charset="0"/>
                <a:cs typeface="Times New Roman" panose="02020603050405020304" pitchFamily="18" charset="0"/>
              </a:rPr>
              <a:t> nació el 26 de noviembre de 1827</a:t>
            </a:r>
          </a:p>
          <a:p>
            <a:r>
              <a:rPr lang="es-ES_tradnl" altLang="es-MX" dirty="0" smtClean="0">
                <a:latin typeface="Times New Roman" panose="02020603050405020304" pitchFamily="18" charset="0"/>
                <a:cs typeface="Times New Roman" panose="02020603050405020304" pitchFamily="18" charset="0"/>
              </a:rPr>
              <a:t>Elena y su familia aceptaron las interpretaciones bíblicas presentadas por el predicador bautista William Miller. </a:t>
            </a:r>
          </a:p>
          <a:p>
            <a:r>
              <a:rPr lang="es-ES_tradnl" altLang="es-MX" dirty="0" smtClean="0">
                <a:latin typeface="Times New Roman" panose="02020603050405020304" pitchFamily="18" charset="0"/>
                <a:cs typeface="Times New Roman" panose="02020603050405020304" pitchFamily="18" charset="0"/>
              </a:rPr>
              <a:t>Juntamente con Miller y otras 50.000 personas, ella pasó por lo que quedó conocido como “el gran chasco”, pues esperaban el regreso de Jesús el</a:t>
            </a:r>
          </a:p>
          <a:p>
            <a:r>
              <a:rPr lang="es-ES_tradnl" altLang="es-MX" dirty="0" smtClean="0">
                <a:latin typeface="Times New Roman" panose="02020603050405020304" pitchFamily="18" charset="0"/>
                <a:cs typeface="Times New Roman" panose="02020603050405020304" pitchFamily="18" charset="0"/>
              </a:rPr>
              <a:t> 22 de octubre de 1844, la fecha correspondiente al fin de la profecía de los 2.300 días de Daniel 8.</a:t>
            </a:r>
          </a:p>
        </p:txBody>
      </p:sp>
      <p:pic>
        <p:nvPicPr>
          <p:cNvPr id="14340" name="Imagen 3" descr="g-h55_533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737600" y="4432300"/>
            <a:ext cx="1930400" cy="242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2036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1067</Words>
  <Application>Microsoft Office PowerPoint</Application>
  <PresentationFormat>Panorámica</PresentationFormat>
  <Paragraphs>82</Paragraphs>
  <Slides>15</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15</vt:i4>
      </vt:variant>
    </vt:vector>
  </HeadingPairs>
  <TitlesOfParts>
    <vt:vector size="25" baseType="lpstr">
      <vt:lpstr>Aharoni</vt:lpstr>
      <vt:lpstr>Arial</vt:lpstr>
      <vt:lpstr>Arial Black</vt:lpstr>
      <vt:lpstr>Calibri</vt:lpstr>
      <vt:lpstr>Calibri Light</vt:lpstr>
      <vt:lpstr>Gabriola</vt:lpstr>
      <vt:lpstr>Lato</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El origen de la iglesia adventista</vt:lpstr>
      <vt:lpstr>Presentación de PowerPoint</vt:lpstr>
      <vt:lpstr>Ellen de white</vt:lpstr>
      <vt:lpstr>Presentación de PowerPoint</vt:lpstr>
      <vt:lpstr>Presentación de PowerPoint</vt:lpstr>
      <vt:lpstr>¿Qué creen?</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3</cp:revision>
  <dcterms:created xsi:type="dcterms:W3CDTF">2022-05-08T23:30:20Z</dcterms:created>
  <dcterms:modified xsi:type="dcterms:W3CDTF">2022-05-19T17:41:11Z</dcterms:modified>
</cp:coreProperties>
</file>