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80" r:id="rId11"/>
    <p:sldId id="265" r:id="rId12"/>
    <p:sldId id="266" r:id="rId13"/>
    <p:sldId id="267" r:id="rId14"/>
    <p:sldId id="268" r:id="rId15"/>
    <p:sldId id="269" r:id="rId16"/>
    <p:sldId id="270" r:id="rId17"/>
    <p:sldId id="271" r:id="rId18"/>
    <p:sldId id="272" r:id="rId19"/>
    <p:sldId id="273" r:id="rId20"/>
    <p:sldId id="274" r:id="rId21"/>
    <p:sldId id="275"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9" autoAdjust="0"/>
    <p:restoredTop sz="86390" autoAdjust="0"/>
  </p:normalViewPr>
  <p:slideViewPr>
    <p:cSldViewPr snapToGrid="0">
      <p:cViewPr varScale="1">
        <p:scale>
          <a:sx n="53" d="100"/>
          <a:sy n="53" d="100"/>
        </p:scale>
        <p:origin x="60" y="86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8/23/2017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F5ED-58EA-4D64-A389-F0BF44389F4B}"/>
              </a:ext>
            </a:extLst>
          </p:cNvPr>
          <p:cNvSpPr>
            <a:spLocks noGrp="1"/>
          </p:cNvSpPr>
          <p:nvPr>
            <p:ph type="ctrTitle"/>
          </p:nvPr>
        </p:nvSpPr>
        <p:spPr/>
        <p:txBody>
          <a:bodyPr/>
          <a:lstStyle/>
          <a:p>
            <a:r>
              <a:rPr lang="en-US" dirty="0"/>
              <a:t>Implementing SWOT pt. 1</a:t>
            </a:r>
          </a:p>
        </p:txBody>
      </p:sp>
      <p:sp>
        <p:nvSpPr>
          <p:cNvPr id="3" name="Subtitle 2">
            <a:extLst>
              <a:ext uri="{FF2B5EF4-FFF2-40B4-BE49-F238E27FC236}">
                <a16:creationId xmlns:a16="http://schemas.microsoft.com/office/drawing/2014/main" id="{EBDB96E6-E2B9-4498-8E13-48C230DD7DD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1401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F8954-CD04-4D99-8D16-0FECB490976C}"/>
              </a:ext>
            </a:extLst>
          </p:cNvPr>
          <p:cNvSpPr>
            <a:spLocks noGrp="1"/>
          </p:cNvSpPr>
          <p:nvPr>
            <p:ph type="title"/>
          </p:nvPr>
        </p:nvSpPr>
        <p:spPr/>
        <p:txBody>
          <a:bodyPr/>
          <a:lstStyle/>
          <a:p>
            <a:r>
              <a:rPr lang="en-US" b="1" dirty="0"/>
              <a:t>Define Your Company’s Strengths</a:t>
            </a:r>
          </a:p>
        </p:txBody>
      </p:sp>
      <p:sp>
        <p:nvSpPr>
          <p:cNvPr id="3" name="Content Placeholder 2">
            <a:extLst>
              <a:ext uri="{FF2B5EF4-FFF2-40B4-BE49-F238E27FC236}">
                <a16:creationId xmlns:a16="http://schemas.microsoft.com/office/drawing/2014/main" id="{A0CFF08C-67D6-4B5E-87FC-32B1F35DC104}"/>
              </a:ext>
            </a:extLst>
          </p:cNvPr>
          <p:cNvSpPr>
            <a:spLocks noGrp="1"/>
          </p:cNvSpPr>
          <p:nvPr>
            <p:ph idx="1"/>
          </p:nvPr>
        </p:nvSpPr>
        <p:spPr>
          <a:xfrm>
            <a:off x="1557195" y="2133599"/>
            <a:ext cx="10239469" cy="4348681"/>
          </a:xfrm>
        </p:spPr>
        <p:txBody>
          <a:bodyPr>
            <a:normAutofit fontScale="92500"/>
          </a:bodyPr>
          <a:lstStyle/>
          <a:p>
            <a:r>
              <a:rPr lang="en-US" sz="3200" b="1" dirty="0">
                <a:solidFill>
                  <a:schemeClr val="tx1">
                    <a:lumMod val="85000"/>
                    <a:lumOff val="15000"/>
                  </a:schemeClr>
                </a:solidFill>
              </a:rPr>
              <a:t>Financial resources.</a:t>
            </a:r>
            <a:r>
              <a:rPr lang="en-US" sz="3200" dirty="0">
                <a:solidFill>
                  <a:schemeClr val="tx1">
                    <a:lumMod val="85000"/>
                    <a:lumOff val="15000"/>
                  </a:schemeClr>
                </a:solidFill>
              </a:rPr>
              <a:t> Think of revenue streams, investments, diversified income, and grants.</a:t>
            </a:r>
          </a:p>
          <a:p>
            <a:r>
              <a:rPr lang="en-US" sz="3200" b="1" dirty="0">
                <a:solidFill>
                  <a:schemeClr val="tx1">
                    <a:lumMod val="85000"/>
                    <a:lumOff val="15000"/>
                  </a:schemeClr>
                </a:solidFill>
              </a:rPr>
              <a:t>Physical items.</a:t>
            </a:r>
            <a:r>
              <a:rPr lang="en-US" sz="3200" dirty="0">
                <a:solidFill>
                  <a:schemeClr val="tx1">
                    <a:lumMod val="85000"/>
                    <a:lumOff val="15000"/>
                  </a:schemeClr>
                </a:solidFill>
              </a:rPr>
              <a:t> Think of buildings and equipment.</a:t>
            </a:r>
          </a:p>
          <a:p>
            <a:r>
              <a:rPr lang="en-US" sz="3200" b="1" dirty="0">
                <a:solidFill>
                  <a:schemeClr val="tx1">
                    <a:lumMod val="85000"/>
                    <a:lumOff val="15000"/>
                  </a:schemeClr>
                </a:solidFill>
              </a:rPr>
              <a:t>Intellectual property.</a:t>
            </a:r>
            <a:r>
              <a:rPr lang="en-US" sz="3200" dirty="0">
                <a:solidFill>
                  <a:schemeClr val="tx1">
                    <a:lumMod val="85000"/>
                    <a:lumOff val="15000"/>
                  </a:schemeClr>
                </a:solidFill>
              </a:rPr>
              <a:t> Think of patents, copyrights, and trademarks.</a:t>
            </a:r>
          </a:p>
          <a:p>
            <a:r>
              <a:rPr lang="en-US" sz="3200" b="1" dirty="0">
                <a:solidFill>
                  <a:schemeClr val="tx1">
                    <a:lumMod val="85000"/>
                    <a:lumOff val="15000"/>
                  </a:schemeClr>
                </a:solidFill>
              </a:rPr>
              <a:t>Human resources.</a:t>
            </a:r>
            <a:r>
              <a:rPr lang="en-US" sz="3200" dirty="0">
                <a:solidFill>
                  <a:schemeClr val="tx1">
                    <a:lumMod val="85000"/>
                    <a:lumOff val="15000"/>
                  </a:schemeClr>
                </a:solidFill>
              </a:rPr>
              <a:t> Think of your employees, volunteers, mentors, and so on.</a:t>
            </a:r>
          </a:p>
          <a:p>
            <a:r>
              <a:rPr lang="en-US" sz="3200" b="1" dirty="0">
                <a:solidFill>
                  <a:schemeClr val="tx1">
                    <a:lumMod val="85000"/>
                    <a:lumOff val="15000"/>
                  </a:schemeClr>
                </a:solidFill>
              </a:rPr>
              <a:t>Key players.</a:t>
            </a:r>
            <a:r>
              <a:rPr lang="en-US" sz="3200" dirty="0">
                <a:solidFill>
                  <a:schemeClr val="tx1">
                    <a:lumMod val="85000"/>
                    <a:lumOff val="15000"/>
                  </a:schemeClr>
                </a:solidFill>
              </a:rPr>
              <a:t> Think of vital personnel to your business.</a:t>
            </a:r>
            <a:endParaRPr lang="en-US" sz="3200" dirty="0"/>
          </a:p>
        </p:txBody>
      </p:sp>
    </p:spTree>
    <p:extLst>
      <p:ext uri="{BB962C8B-B14F-4D97-AF65-F5344CB8AC3E}">
        <p14:creationId xmlns:p14="http://schemas.microsoft.com/office/powerpoint/2010/main" val="1263647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350CE-CFC5-4A65-B5EA-776C093FE448}"/>
              </a:ext>
            </a:extLst>
          </p:cNvPr>
          <p:cNvSpPr>
            <a:spLocks noGrp="1"/>
          </p:cNvSpPr>
          <p:nvPr>
            <p:ph type="title"/>
          </p:nvPr>
        </p:nvSpPr>
        <p:spPr/>
        <p:txBody>
          <a:bodyPr>
            <a:normAutofit/>
          </a:bodyPr>
          <a:lstStyle/>
          <a:p>
            <a:r>
              <a:rPr lang="en-US" b="1" dirty="0"/>
              <a:t>Define Your Company’s Strengths</a:t>
            </a:r>
            <a:endParaRPr lang="en-US" dirty="0"/>
          </a:p>
        </p:txBody>
      </p:sp>
      <p:sp>
        <p:nvSpPr>
          <p:cNvPr id="3" name="Content Placeholder 2">
            <a:extLst>
              <a:ext uri="{FF2B5EF4-FFF2-40B4-BE49-F238E27FC236}">
                <a16:creationId xmlns:a16="http://schemas.microsoft.com/office/drawing/2014/main" id="{26BA2F3C-EA1A-45C3-9134-F76F0320B8DC}"/>
              </a:ext>
            </a:extLst>
          </p:cNvPr>
          <p:cNvSpPr>
            <a:spLocks noGrp="1"/>
          </p:cNvSpPr>
          <p:nvPr>
            <p:ph idx="1"/>
          </p:nvPr>
        </p:nvSpPr>
        <p:spPr>
          <a:xfrm>
            <a:off x="1430447" y="1394234"/>
            <a:ext cx="10366217" cy="5278170"/>
          </a:xfrm>
        </p:spPr>
        <p:txBody>
          <a:bodyPr>
            <a:normAutofit/>
          </a:bodyPr>
          <a:lstStyle/>
          <a:p>
            <a:r>
              <a:rPr lang="en-US" sz="2400" b="1" dirty="0">
                <a:solidFill>
                  <a:schemeClr val="tx1">
                    <a:lumMod val="85000"/>
                    <a:lumOff val="15000"/>
                  </a:schemeClr>
                </a:solidFill>
              </a:rPr>
              <a:t>Employee programs.</a:t>
            </a:r>
            <a:r>
              <a:rPr lang="en-US" sz="2400" dirty="0">
                <a:solidFill>
                  <a:schemeClr val="tx1">
                    <a:lumMod val="85000"/>
                    <a:lumOff val="15000"/>
                  </a:schemeClr>
                </a:solidFill>
              </a:rPr>
              <a:t> Think of any programs that help your employees excel.</a:t>
            </a:r>
          </a:p>
          <a:p>
            <a:r>
              <a:rPr lang="en-US" sz="2400" b="1" dirty="0">
                <a:solidFill>
                  <a:schemeClr val="tx1">
                    <a:lumMod val="85000"/>
                    <a:lumOff val="15000"/>
                  </a:schemeClr>
                </a:solidFill>
              </a:rPr>
              <a:t>Company workflow.</a:t>
            </a:r>
            <a:r>
              <a:rPr lang="en-US" sz="2400" dirty="0">
                <a:solidFill>
                  <a:schemeClr val="tx1">
                    <a:lumMod val="85000"/>
                    <a:lumOff val="15000"/>
                  </a:schemeClr>
                </a:solidFill>
              </a:rPr>
              <a:t> Think of your work practices and how things get done.</a:t>
            </a:r>
          </a:p>
          <a:p>
            <a:r>
              <a:rPr lang="en-US" sz="2400" b="1" dirty="0">
                <a:solidFill>
                  <a:schemeClr val="tx1">
                    <a:lumMod val="85000"/>
                    <a:lumOff val="15000"/>
                  </a:schemeClr>
                </a:solidFill>
              </a:rPr>
              <a:t>Company culture.</a:t>
            </a:r>
            <a:r>
              <a:rPr lang="en-US" sz="2400" dirty="0">
                <a:solidFill>
                  <a:schemeClr val="tx1">
                    <a:lumMod val="85000"/>
                    <a:lumOff val="15000"/>
                  </a:schemeClr>
                </a:solidFill>
              </a:rPr>
              <a:t> Think of the environment that your company has created.</a:t>
            </a:r>
          </a:p>
          <a:p>
            <a:r>
              <a:rPr lang="en-US" sz="2400" b="1" dirty="0">
                <a:solidFill>
                  <a:schemeClr val="tx1">
                    <a:lumMod val="85000"/>
                    <a:lumOff val="15000"/>
                  </a:schemeClr>
                </a:solidFill>
              </a:rPr>
              <a:t>Company reputation.</a:t>
            </a:r>
            <a:r>
              <a:rPr lang="en-US" sz="2400" dirty="0">
                <a:solidFill>
                  <a:schemeClr val="tx1">
                    <a:lumMod val="85000"/>
                    <a:lumOff val="15000"/>
                  </a:schemeClr>
                </a:solidFill>
              </a:rPr>
              <a:t> Think of how your business has grown its reputation.</a:t>
            </a:r>
          </a:p>
          <a:p>
            <a:r>
              <a:rPr lang="en-US" sz="2400" b="1" dirty="0">
                <a:solidFill>
                  <a:schemeClr val="tx1">
                    <a:lumMod val="85000"/>
                    <a:lumOff val="15000"/>
                  </a:schemeClr>
                </a:solidFill>
              </a:rPr>
              <a:t>Market position.</a:t>
            </a:r>
            <a:r>
              <a:rPr lang="en-US" sz="2400" dirty="0">
                <a:solidFill>
                  <a:schemeClr val="tx1">
                    <a:lumMod val="85000"/>
                    <a:lumOff val="15000"/>
                  </a:schemeClr>
                </a:solidFill>
              </a:rPr>
              <a:t> Think of how your business is poised in the marketplace.</a:t>
            </a:r>
          </a:p>
          <a:p>
            <a:r>
              <a:rPr lang="en-US" sz="2400" b="1" dirty="0">
                <a:solidFill>
                  <a:schemeClr val="tx1">
                    <a:lumMod val="85000"/>
                    <a:lumOff val="15000"/>
                  </a:schemeClr>
                </a:solidFill>
              </a:rPr>
              <a:t>Growth potential.</a:t>
            </a:r>
            <a:r>
              <a:rPr lang="en-US" sz="2400" dirty="0">
                <a:solidFill>
                  <a:schemeClr val="tx1">
                    <a:lumMod val="85000"/>
                    <a:lumOff val="15000"/>
                  </a:schemeClr>
                </a:solidFill>
              </a:rPr>
              <a:t> Think of how your business is positioned for future growth.</a:t>
            </a:r>
            <a:endParaRPr lang="en-US" sz="2400" dirty="0"/>
          </a:p>
        </p:txBody>
      </p:sp>
    </p:spTree>
    <p:extLst>
      <p:ext uri="{BB962C8B-B14F-4D97-AF65-F5344CB8AC3E}">
        <p14:creationId xmlns:p14="http://schemas.microsoft.com/office/powerpoint/2010/main" val="2883143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13" name="Freeform 27">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4" name="Freeform 28">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5" name="Freeform 29">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6" name="Freeform 30">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7" name="Freeform 31">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8" name="Freeform 32">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9" name="Freeform 33">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20" name="Freeform 34">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21" name="Freeform 35">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2" name="Freeform 36">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3" name="Freeform 37">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4" name="Freeform 38">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26" name="Freeform 11">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67C3B023-CA9E-41E8-9152-B86A0CA54248}"/>
              </a:ext>
            </a:extLst>
          </p:cNvPr>
          <p:cNvSpPr>
            <a:spLocks noGrp="1"/>
          </p:cNvSpPr>
          <p:nvPr>
            <p:ph type="title"/>
          </p:nvPr>
        </p:nvSpPr>
        <p:spPr>
          <a:xfrm>
            <a:off x="751438" y="1093380"/>
            <a:ext cx="3871858" cy="4671240"/>
          </a:xfrm>
        </p:spPr>
        <p:txBody>
          <a:bodyPr anchor="ctr">
            <a:normAutofit/>
          </a:bodyPr>
          <a:lstStyle/>
          <a:p>
            <a:pPr algn="r"/>
            <a:r>
              <a:rPr lang="en-US" b="1" i="0" kern="1200" dirty="0">
                <a:effectLst/>
                <a:latin typeface="+mj-lt"/>
                <a:ea typeface="+mj-ea"/>
                <a:cs typeface="+mj-cs"/>
              </a:rPr>
              <a:t>Questions to ask to find your company’s strengths</a:t>
            </a:r>
          </a:p>
        </p:txBody>
      </p:sp>
      <p:sp>
        <p:nvSpPr>
          <p:cNvPr id="3" name="Content Placeholder 2">
            <a:extLst>
              <a:ext uri="{FF2B5EF4-FFF2-40B4-BE49-F238E27FC236}">
                <a16:creationId xmlns:a16="http://schemas.microsoft.com/office/drawing/2014/main" id="{EDA2CAE2-E2E7-4E56-9376-7621E53D7547}"/>
              </a:ext>
            </a:extLst>
          </p:cNvPr>
          <p:cNvSpPr>
            <a:spLocks noGrp="1"/>
          </p:cNvSpPr>
          <p:nvPr>
            <p:ph idx="1"/>
          </p:nvPr>
        </p:nvSpPr>
        <p:spPr>
          <a:xfrm>
            <a:off x="5285509" y="579422"/>
            <a:ext cx="6438729" cy="5821378"/>
          </a:xfrm>
        </p:spPr>
        <p:txBody>
          <a:bodyPr anchor="ctr">
            <a:normAutofit lnSpcReduction="10000"/>
          </a:bodyPr>
          <a:lstStyle/>
          <a:p>
            <a:r>
              <a:rPr lang="en-US" sz="3200" dirty="0"/>
              <a:t>To help you lock in on your company’s strengths, we’ve created a list of questions to help. The questions are broken up by the categories that we just went over. Keep in mind, some of these questions may not apply to your business. If that’s the case, skip the question and move on, or modify it so it does apply.</a:t>
            </a:r>
          </a:p>
        </p:txBody>
      </p:sp>
    </p:spTree>
    <p:extLst>
      <p:ext uri="{BB962C8B-B14F-4D97-AF65-F5344CB8AC3E}">
        <p14:creationId xmlns:p14="http://schemas.microsoft.com/office/powerpoint/2010/main" val="861307552"/>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00612-9F6D-484E-AE0B-FCFCCDEB82FA}"/>
              </a:ext>
            </a:extLst>
          </p:cNvPr>
          <p:cNvSpPr>
            <a:spLocks noGrp="1"/>
          </p:cNvSpPr>
          <p:nvPr>
            <p:ph type="title"/>
          </p:nvPr>
        </p:nvSpPr>
        <p:spPr>
          <a:xfrm>
            <a:off x="2656300" y="488308"/>
            <a:ext cx="8911687" cy="1280890"/>
          </a:xfrm>
        </p:spPr>
        <p:txBody>
          <a:bodyPr>
            <a:normAutofit/>
          </a:bodyPr>
          <a:lstStyle/>
          <a:p>
            <a:r>
              <a:rPr lang="en-US" dirty="0"/>
              <a:t>Questions to ask re Strengths</a:t>
            </a:r>
          </a:p>
        </p:txBody>
      </p:sp>
      <p:sp>
        <p:nvSpPr>
          <p:cNvPr id="3" name="Content Placeholder 2">
            <a:extLst>
              <a:ext uri="{FF2B5EF4-FFF2-40B4-BE49-F238E27FC236}">
                <a16:creationId xmlns:a16="http://schemas.microsoft.com/office/drawing/2014/main" id="{8571352E-AFBB-4192-B10B-2E03A91BFD52}"/>
              </a:ext>
            </a:extLst>
          </p:cNvPr>
          <p:cNvSpPr>
            <a:spLocks noGrp="1"/>
          </p:cNvSpPr>
          <p:nvPr>
            <p:ph idx="1"/>
          </p:nvPr>
        </p:nvSpPr>
        <p:spPr/>
        <p:txBody>
          <a:bodyPr>
            <a:normAutofit/>
          </a:bodyPr>
          <a:lstStyle/>
          <a:p>
            <a:r>
              <a:rPr lang="en-US" sz="3200" dirty="0">
                <a:solidFill>
                  <a:schemeClr val="tx1">
                    <a:lumMod val="85000"/>
                    <a:lumOff val="15000"/>
                  </a:schemeClr>
                </a:solidFill>
              </a:rPr>
              <a:t>You’re looking for strengths here, so if you end up with a negative response, hang on to it until tomorrow when you go over your company’s weaknesses.</a:t>
            </a:r>
          </a:p>
          <a:p>
            <a:r>
              <a:rPr lang="en-US" sz="3200" dirty="0">
                <a:solidFill>
                  <a:schemeClr val="tx1">
                    <a:lumMod val="85000"/>
                    <a:lumOff val="15000"/>
                  </a:schemeClr>
                </a:solidFill>
              </a:rPr>
              <a:t>This may seem like a lot of questions, but we wanted to give you a full list to run through to save time.</a:t>
            </a:r>
            <a:endParaRPr lang="en-US" sz="3200" dirty="0"/>
          </a:p>
        </p:txBody>
      </p:sp>
    </p:spTree>
    <p:extLst>
      <p:ext uri="{BB962C8B-B14F-4D97-AF65-F5344CB8AC3E}">
        <p14:creationId xmlns:p14="http://schemas.microsoft.com/office/powerpoint/2010/main" val="3363132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23B02-E6A0-4C96-9120-5AC2D748B87F}"/>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Starter questions:</a:t>
            </a:r>
          </a:p>
          <a:p>
            <a:endParaRPr lang="en-US" dirty="0"/>
          </a:p>
        </p:txBody>
      </p:sp>
      <p:sp>
        <p:nvSpPr>
          <p:cNvPr id="3" name="Content Placeholder 2">
            <a:extLst>
              <a:ext uri="{FF2B5EF4-FFF2-40B4-BE49-F238E27FC236}">
                <a16:creationId xmlns:a16="http://schemas.microsoft.com/office/drawing/2014/main" id="{1C587CB3-0F00-493A-BC43-463A2751DEF4}"/>
              </a:ext>
            </a:extLst>
          </p:cNvPr>
          <p:cNvSpPr>
            <a:spLocks noGrp="1"/>
          </p:cNvSpPr>
          <p:nvPr>
            <p:ph idx="1"/>
          </p:nvPr>
        </p:nvSpPr>
        <p:spPr/>
        <p:txBody>
          <a:bodyPr>
            <a:normAutofit/>
          </a:bodyPr>
          <a:lstStyle/>
          <a:p>
            <a:r>
              <a:rPr lang="en-US" sz="2800" dirty="0">
                <a:solidFill>
                  <a:schemeClr val="tx1">
                    <a:lumMod val="85000"/>
                    <a:lumOff val="15000"/>
                  </a:schemeClr>
                </a:solidFill>
              </a:rPr>
              <a:t>What do you do well?</a:t>
            </a:r>
          </a:p>
          <a:p>
            <a:r>
              <a:rPr lang="en-US" sz="2800" dirty="0">
                <a:solidFill>
                  <a:schemeClr val="tx1">
                    <a:lumMod val="85000"/>
                    <a:lumOff val="15000"/>
                  </a:schemeClr>
                </a:solidFill>
              </a:rPr>
              <a:t>What do you do that your competition can’t?</a:t>
            </a:r>
          </a:p>
          <a:p>
            <a:r>
              <a:rPr lang="en-US" sz="2800" dirty="0">
                <a:solidFill>
                  <a:schemeClr val="tx1">
                    <a:lumMod val="85000"/>
                    <a:lumOff val="15000"/>
                  </a:schemeClr>
                </a:solidFill>
              </a:rPr>
              <a:t>Why do customers come to you?</a:t>
            </a:r>
            <a:endParaRPr lang="en-US" sz="2800" dirty="0"/>
          </a:p>
        </p:txBody>
      </p:sp>
    </p:spTree>
    <p:extLst>
      <p:ext uri="{BB962C8B-B14F-4D97-AF65-F5344CB8AC3E}">
        <p14:creationId xmlns:p14="http://schemas.microsoft.com/office/powerpoint/2010/main" val="3149900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1419A-7A9D-4E71-B637-45529C83A9A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Financial:</a:t>
            </a:r>
          </a:p>
        </p:txBody>
      </p:sp>
      <p:sp>
        <p:nvSpPr>
          <p:cNvPr id="3" name="Content Placeholder 2">
            <a:extLst>
              <a:ext uri="{FF2B5EF4-FFF2-40B4-BE49-F238E27FC236}">
                <a16:creationId xmlns:a16="http://schemas.microsoft.com/office/drawing/2014/main" id="{C3FF2FFC-AB70-42D5-9C0F-8DCF0B78C3EB}"/>
              </a:ext>
            </a:extLst>
          </p:cNvPr>
          <p:cNvSpPr>
            <a:spLocks noGrp="1"/>
          </p:cNvSpPr>
          <p:nvPr>
            <p:ph idx="1"/>
          </p:nvPr>
        </p:nvSpPr>
        <p:spPr/>
        <p:txBody>
          <a:bodyPr>
            <a:normAutofit/>
          </a:bodyPr>
          <a:lstStyle/>
          <a:p>
            <a:r>
              <a:rPr lang="en-US" sz="3200" dirty="0">
                <a:solidFill>
                  <a:schemeClr val="tx1">
                    <a:lumMod val="85000"/>
                    <a:lumOff val="15000"/>
                  </a:schemeClr>
                </a:solidFill>
              </a:rPr>
              <a:t>What kind of financial resources do you have?</a:t>
            </a:r>
          </a:p>
          <a:p>
            <a:r>
              <a:rPr lang="en-US" sz="3200" dirty="0">
                <a:solidFill>
                  <a:schemeClr val="tx1">
                    <a:lumMod val="85000"/>
                    <a:lumOff val="15000"/>
                  </a:schemeClr>
                </a:solidFill>
              </a:rPr>
              <a:t>Is your revenue diversified?</a:t>
            </a:r>
          </a:p>
          <a:p>
            <a:r>
              <a:rPr lang="en-US" sz="3200" dirty="0">
                <a:solidFill>
                  <a:schemeClr val="tx1">
                    <a:lumMod val="85000"/>
                    <a:lumOff val="15000"/>
                  </a:schemeClr>
                </a:solidFill>
              </a:rPr>
              <a:t>What kind investments do you have for the future?</a:t>
            </a:r>
            <a:endParaRPr lang="en-US" sz="3200" dirty="0"/>
          </a:p>
        </p:txBody>
      </p:sp>
    </p:spTree>
    <p:extLst>
      <p:ext uri="{BB962C8B-B14F-4D97-AF65-F5344CB8AC3E}">
        <p14:creationId xmlns:p14="http://schemas.microsoft.com/office/powerpoint/2010/main" val="4044342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0DDA7-31E8-40F5-967A-EDF54E0D61CD}"/>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Physical:</a:t>
            </a:r>
          </a:p>
        </p:txBody>
      </p:sp>
      <p:sp>
        <p:nvSpPr>
          <p:cNvPr id="3" name="Content Placeholder 2">
            <a:extLst>
              <a:ext uri="{FF2B5EF4-FFF2-40B4-BE49-F238E27FC236}">
                <a16:creationId xmlns:a16="http://schemas.microsoft.com/office/drawing/2014/main" id="{A935A802-8ED3-4143-97C5-D93257125D36}"/>
              </a:ext>
            </a:extLst>
          </p:cNvPr>
          <p:cNvSpPr>
            <a:spLocks noGrp="1"/>
          </p:cNvSpPr>
          <p:nvPr>
            <p:ph idx="1"/>
          </p:nvPr>
        </p:nvSpPr>
        <p:spPr/>
        <p:txBody>
          <a:bodyPr>
            <a:normAutofit/>
          </a:bodyPr>
          <a:lstStyle/>
          <a:p>
            <a:r>
              <a:rPr lang="en-US" sz="3200" dirty="0">
                <a:solidFill>
                  <a:schemeClr val="tx1">
                    <a:lumMod val="85000"/>
                    <a:lumOff val="15000"/>
                  </a:schemeClr>
                </a:solidFill>
              </a:rPr>
              <a:t>What kind of assets do you have?</a:t>
            </a:r>
          </a:p>
          <a:p>
            <a:r>
              <a:rPr lang="en-US" sz="3200" dirty="0">
                <a:solidFill>
                  <a:schemeClr val="tx1">
                    <a:lumMod val="85000"/>
                    <a:lumOff val="15000"/>
                  </a:schemeClr>
                </a:solidFill>
              </a:rPr>
              <a:t>What are the benefits of your company’s space and building?</a:t>
            </a:r>
          </a:p>
          <a:p>
            <a:r>
              <a:rPr lang="en-US" sz="3200" dirty="0">
                <a:solidFill>
                  <a:schemeClr val="tx1">
                    <a:lumMod val="85000"/>
                    <a:lumOff val="15000"/>
                  </a:schemeClr>
                </a:solidFill>
              </a:rPr>
              <a:t>What kind of equipment do you own?</a:t>
            </a:r>
            <a:endParaRPr lang="en-US" sz="3200" dirty="0"/>
          </a:p>
        </p:txBody>
      </p:sp>
    </p:spTree>
    <p:extLst>
      <p:ext uri="{BB962C8B-B14F-4D97-AF65-F5344CB8AC3E}">
        <p14:creationId xmlns:p14="http://schemas.microsoft.com/office/powerpoint/2010/main" val="228937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A075-C789-4F8C-8B12-7A06B8D16875}"/>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Intellectual:</a:t>
            </a:r>
          </a:p>
        </p:txBody>
      </p:sp>
      <p:sp>
        <p:nvSpPr>
          <p:cNvPr id="3" name="Content Placeholder 2">
            <a:extLst>
              <a:ext uri="{FF2B5EF4-FFF2-40B4-BE49-F238E27FC236}">
                <a16:creationId xmlns:a16="http://schemas.microsoft.com/office/drawing/2014/main" id="{8A818F50-39C7-40A4-BB49-8D1B46C8D263}"/>
              </a:ext>
            </a:extLst>
          </p:cNvPr>
          <p:cNvSpPr>
            <a:spLocks noGrp="1"/>
          </p:cNvSpPr>
          <p:nvPr>
            <p:ph idx="1"/>
          </p:nvPr>
        </p:nvSpPr>
        <p:spPr/>
        <p:txBody>
          <a:bodyPr>
            <a:normAutofit/>
          </a:bodyPr>
          <a:lstStyle/>
          <a:p>
            <a:r>
              <a:rPr lang="en-US" sz="3600" dirty="0">
                <a:solidFill>
                  <a:schemeClr val="tx1">
                    <a:lumMod val="85000"/>
                    <a:lumOff val="15000"/>
                  </a:schemeClr>
                </a:solidFill>
              </a:rPr>
              <a:t>What kind of intellectual property do you have in your business? List trademarks, patents, etc.</a:t>
            </a:r>
            <a:endParaRPr lang="en-US" sz="3600" dirty="0"/>
          </a:p>
        </p:txBody>
      </p:sp>
    </p:spTree>
    <p:extLst>
      <p:ext uri="{BB962C8B-B14F-4D97-AF65-F5344CB8AC3E}">
        <p14:creationId xmlns:p14="http://schemas.microsoft.com/office/powerpoint/2010/main" val="3219836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ED403-1FB9-4748-B1E2-EB8935BF46B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Human resources:</a:t>
            </a:r>
          </a:p>
        </p:txBody>
      </p:sp>
      <p:sp>
        <p:nvSpPr>
          <p:cNvPr id="3" name="Content Placeholder 2">
            <a:extLst>
              <a:ext uri="{FF2B5EF4-FFF2-40B4-BE49-F238E27FC236}">
                <a16:creationId xmlns:a16="http://schemas.microsoft.com/office/drawing/2014/main" id="{6972BDF1-849F-4A5B-9B02-BACDF048D24B}"/>
              </a:ext>
            </a:extLst>
          </p:cNvPr>
          <p:cNvSpPr>
            <a:spLocks noGrp="1"/>
          </p:cNvSpPr>
          <p:nvPr>
            <p:ph idx="1"/>
          </p:nvPr>
        </p:nvSpPr>
        <p:spPr/>
        <p:txBody>
          <a:bodyPr>
            <a:normAutofit/>
          </a:bodyPr>
          <a:lstStyle/>
          <a:p>
            <a:r>
              <a:rPr lang="en-US" sz="3200" dirty="0">
                <a:solidFill>
                  <a:schemeClr val="tx1">
                    <a:lumMod val="85000"/>
                    <a:lumOff val="15000"/>
                  </a:schemeClr>
                </a:solidFill>
              </a:rPr>
              <a:t>What kind of human resources do you have?</a:t>
            </a:r>
          </a:p>
          <a:p>
            <a:r>
              <a:rPr lang="en-US" sz="3200" dirty="0">
                <a:solidFill>
                  <a:schemeClr val="tx1">
                    <a:lumMod val="85000"/>
                    <a:lumOff val="15000"/>
                  </a:schemeClr>
                </a:solidFill>
              </a:rPr>
              <a:t>Are there vital players in your company’s hierarchy?</a:t>
            </a:r>
          </a:p>
          <a:p>
            <a:r>
              <a:rPr lang="en-US" sz="3200" dirty="0">
                <a:solidFill>
                  <a:schemeClr val="tx1">
                    <a:lumMod val="85000"/>
                    <a:lumOff val="15000"/>
                  </a:schemeClr>
                </a:solidFill>
              </a:rPr>
              <a:t>What kind of programs do you have that improve your business and employees?</a:t>
            </a:r>
            <a:endParaRPr lang="en-US" sz="3200" dirty="0"/>
          </a:p>
        </p:txBody>
      </p:sp>
    </p:spTree>
    <p:extLst>
      <p:ext uri="{BB962C8B-B14F-4D97-AF65-F5344CB8AC3E}">
        <p14:creationId xmlns:p14="http://schemas.microsoft.com/office/powerpoint/2010/main" val="3267928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94AF6-5E09-4CF6-9ABB-67B01D8A40A8}"/>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Company workflow:</a:t>
            </a:r>
          </a:p>
        </p:txBody>
      </p:sp>
      <p:sp>
        <p:nvSpPr>
          <p:cNvPr id="3" name="Content Placeholder 2">
            <a:extLst>
              <a:ext uri="{FF2B5EF4-FFF2-40B4-BE49-F238E27FC236}">
                <a16:creationId xmlns:a16="http://schemas.microsoft.com/office/drawing/2014/main" id="{7F584469-5D29-4402-BA21-E12CB63C0397}"/>
              </a:ext>
            </a:extLst>
          </p:cNvPr>
          <p:cNvSpPr>
            <a:spLocks noGrp="1"/>
          </p:cNvSpPr>
          <p:nvPr>
            <p:ph idx="1"/>
          </p:nvPr>
        </p:nvSpPr>
        <p:spPr/>
        <p:txBody>
          <a:bodyPr>
            <a:normAutofit/>
          </a:bodyPr>
          <a:lstStyle/>
          <a:p>
            <a:r>
              <a:rPr lang="en-US" sz="3200" dirty="0">
                <a:solidFill>
                  <a:schemeClr val="tx1">
                    <a:lumMod val="85000"/>
                    <a:lumOff val="15000"/>
                  </a:schemeClr>
                </a:solidFill>
              </a:rPr>
              <a:t>What kind of processes do you have in place that makes your company efficient?</a:t>
            </a:r>
            <a:endParaRPr lang="en-US" sz="3200" dirty="0"/>
          </a:p>
        </p:txBody>
      </p:sp>
    </p:spTree>
    <p:extLst>
      <p:ext uri="{BB962C8B-B14F-4D97-AF65-F5344CB8AC3E}">
        <p14:creationId xmlns:p14="http://schemas.microsoft.com/office/powerpoint/2010/main" val="2363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6BD3C-4BBF-4035-9C7A-CD2D22CAA68A}"/>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Preparing for a SWOT analysis</a:t>
            </a:r>
          </a:p>
        </p:txBody>
      </p:sp>
      <p:sp>
        <p:nvSpPr>
          <p:cNvPr id="3" name="Content Placeholder 2">
            <a:extLst>
              <a:ext uri="{FF2B5EF4-FFF2-40B4-BE49-F238E27FC236}">
                <a16:creationId xmlns:a16="http://schemas.microsoft.com/office/drawing/2014/main" id="{8BC528D4-3467-4224-8F0C-6EE6C3EB6939}"/>
              </a:ext>
            </a:extLst>
          </p:cNvPr>
          <p:cNvSpPr>
            <a:spLocks noGrp="1"/>
          </p:cNvSpPr>
          <p:nvPr>
            <p:ph idx="1"/>
          </p:nvPr>
        </p:nvSpPr>
        <p:spPr/>
        <p:txBody>
          <a:bodyPr>
            <a:normAutofit/>
          </a:bodyPr>
          <a:lstStyle/>
          <a:p>
            <a:r>
              <a:rPr lang="en-US" sz="3200" dirty="0">
                <a:solidFill>
                  <a:schemeClr val="tx1">
                    <a:lumMod val="85000"/>
                    <a:lumOff val="15000"/>
                  </a:schemeClr>
                </a:solidFill>
              </a:rPr>
              <a:t>For starters, we need to talk about what a SWOT analysis looks like and how to go about conducting one.</a:t>
            </a:r>
            <a:endParaRPr lang="en-US" sz="3200" dirty="0"/>
          </a:p>
        </p:txBody>
      </p:sp>
    </p:spTree>
    <p:extLst>
      <p:ext uri="{BB962C8B-B14F-4D97-AF65-F5344CB8AC3E}">
        <p14:creationId xmlns:p14="http://schemas.microsoft.com/office/powerpoint/2010/main" val="42793931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E2A85-E709-465C-9D73-5AB03EEF6347}"/>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Company culture:</a:t>
            </a:r>
          </a:p>
        </p:txBody>
      </p:sp>
      <p:sp>
        <p:nvSpPr>
          <p:cNvPr id="3" name="Content Placeholder 2">
            <a:extLst>
              <a:ext uri="{FF2B5EF4-FFF2-40B4-BE49-F238E27FC236}">
                <a16:creationId xmlns:a16="http://schemas.microsoft.com/office/drawing/2014/main" id="{2CC520C5-919C-4C18-BD1C-7572C06DDD4B}"/>
              </a:ext>
            </a:extLst>
          </p:cNvPr>
          <p:cNvSpPr>
            <a:spLocks noGrp="1"/>
          </p:cNvSpPr>
          <p:nvPr>
            <p:ph idx="1"/>
          </p:nvPr>
        </p:nvSpPr>
        <p:spPr/>
        <p:txBody>
          <a:bodyPr>
            <a:normAutofit/>
          </a:bodyPr>
          <a:lstStyle/>
          <a:p>
            <a:r>
              <a:rPr lang="en-US" sz="3200" dirty="0">
                <a:solidFill>
                  <a:schemeClr val="tx1">
                    <a:lumMod val="85000"/>
                    <a:lumOff val="15000"/>
                  </a:schemeClr>
                </a:solidFill>
              </a:rPr>
              <a:t>What kind of working culture has your company created in the workplace?</a:t>
            </a:r>
            <a:endParaRPr lang="en-US" sz="3200" dirty="0"/>
          </a:p>
        </p:txBody>
      </p:sp>
    </p:spTree>
    <p:extLst>
      <p:ext uri="{BB962C8B-B14F-4D97-AF65-F5344CB8AC3E}">
        <p14:creationId xmlns:p14="http://schemas.microsoft.com/office/powerpoint/2010/main" val="2968739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A12F3-1C17-4AE1-B8C8-167C4F9B73AE}"/>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Company reputation:</a:t>
            </a:r>
          </a:p>
        </p:txBody>
      </p:sp>
      <p:sp>
        <p:nvSpPr>
          <p:cNvPr id="3" name="Content Placeholder 2">
            <a:extLst>
              <a:ext uri="{FF2B5EF4-FFF2-40B4-BE49-F238E27FC236}">
                <a16:creationId xmlns:a16="http://schemas.microsoft.com/office/drawing/2014/main" id="{6CD02240-4D3B-4A0E-96F4-298E886168B6}"/>
              </a:ext>
            </a:extLst>
          </p:cNvPr>
          <p:cNvSpPr>
            <a:spLocks noGrp="1"/>
          </p:cNvSpPr>
          <p:nvPr>
            <p:ph idx="1"/>
          </p:nvPr>
        </p:nvSpPr>
        <p:spPr/>
        <p:txBody>
          <a:bodyPr>
            <a:normAutofit/>
          </a:bodyPr>
          <a:lstStyle/>
          <a:p>
            <a:r>
              <a:rPr lang="en-US" sz="3200" dirty="0">
                <a:solidFill>
                  <a:schemeClr val="tx1">
                    <a:lumMod val="85000"/>
                    <a:lumOff val="15000"/>
                  </a:schemeClr>
                </a:solidFill>
              </a:rPr>
              <a:t>How does your clientele or community view your company?</a:t>
            </a:r>
          </a:p>
          <a:p>
            <a:r>
              <a:rPr lang="en-US" sz="3200" dirty="0">
                <a:solidFill>
                  <a:schemeClr val="tx1">
                    <a:lumMod val="85000"/>
                    <a:lumOff val="15000"/>
                  </a:schemeClr>
                </a:solidFill>
              </a:rPr>
              <a:t>How did you achieve your reputation?</a:t>
            </a:r>
            <a:endParaRPr lang="en-US" sz="3200" dirty="0"/>
          </a:p>
        </p:txBody>
      </p:sp>
    </p:spTree>
    <p:extLst>
      <p:ext uri="{BB962C8B-B14F-4D97-AF65-F5344CB8AC3E}">
        <p14:creationId xmlns:p14="http://schemas.microsoft.com/office/powerpoint/2010/main" val="953644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7AFB-C4A5-4B37-B1E7-03DC671DFAA0}"/>
              </a:ext>
            </a:extLst>
          </p:cNvPr>
          <p:cNvSpPr>
            <a:spLocks noGrp="1"/>
          </p:cNvSpPr>
          <p:nvPr>
            <p:ph type="title"/>
          </p:nvPr>
        </p:nvSpPr>
        <p:spPr/>
        <p:txBody>
          <a:bodyPr>
            <a:normAutofit fontScale="90000"/>
          </a:bodyPr>
          <a:lstStyle/>
          <a:p>
            <a:r>
              <a:rPr lang="en-US" sz="3600" b="1" i="0" kern="1200" dirty="0">
                <a:solidFill>
                  <a:schemeClr val="tx1">
                    <a:lumMod val="85000"/>
                    <a:lumOff val="15000"/>
                  </a:schemeClr>
                </a:solidFill>
                <a:effectLst/>
                <a:latin typeface="+mj-lt"/>
                <a:ea typeface="+mj-ea"/>
                <a:cs typeface="+mj-cs"/>
              </a:rPr>
              <a:t>Market position:</a:t>
            </a:r>
          </a:p>
          <a:p>
            <a:r>
              <a:rPr lang="en-US" sz="3600" b="0" i="0" kern="1200" dirty="0">
                <a:solidFill>
                  <a:schemeClr val="tx1">
                    <a:lumMod val="85000"/>
                    <a:lumOff val="15000"/>
                  </a:schemeClr>
                </a:solidFill>
                <a:effectLst/>
                <a:latin typeface="+mj-lt"/>
                <a:ea typeface="+mj-ea"/>
                <a:cs typeface="+mj-cs"/>
              </a:rPr>
              <a:t>Does your company have an edge in the marketplace that your competitor doesn’t?</a:t>
            </a:r>
          </a:p>
          <a:p>
            <a:r>
              <a:rPr lang="en-US" sz="3600" b="0" i="0" kern="1200" dirty="0">
                <a:solidFill>
                  <a:schemeClr val="tx1">
                    <a:lumMod val="85000"/>
                    <a:lumOff val="15000"/>
                  </a:schemeClr>
                </a:solidFill>
                <a:effectLst/>
                <a:latin typeface="+mj-lt"/>
                <a:ea typeface="+mj-ea"/>
                <a:cs typeface="+mj-cs"/>
              </a:rPr>
              <a:t>What plans do you have in place to improve your market position?</a:t>
            </a:r>
            <a:endParaRPr lang="en-US" dirty="0"/>
          </a:p>
        </p:txBody>
      </p:sp>
      <p:sp>
        <p:nvSpPr>
          <p:cNvPr id="3" name="Content Placeholder 2">
            <a:extLst>
              <a:ext uri="{FF2B5EF4-FFF2-40B4-BE49-F238E27FC236}">
                <a16:creationId xmlns:a16="http://schemas.microsoft.com/office/drawing/2014/main" id="{CBC7A492-A2C5-4D32-9BFD-5B9FB9E35FDA}"/>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32691527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D1BE5-3D23-4FC5-97DB-A503767F0EFE}"/>
              </a:ext>
            </a:extLst>
          </p:cNvPr>
          <p:cNvSpPr>
            <a:spLocks noGrp="1"/>
          </p:cNvSpPr>
          <p:nvPr>
            <p:ph type="title"/>
          </p:nvPr>
        </p:nvSpPr>
        <p:spPr/>
        <p:txBody>
          <a:bodyPr/>
          <a:lstStyle/>
          <a:p>
            <a:r>
              <a:rPr lang="en-US" sz="3600" b="1" i="0" kern="1200" dirty="0">
                <a:solidFill>
                  <a:schemeClr val="tx1">
                    <a:lumMod val="85000"/>
                    <a:lumOff val="15000"/>
                  </a:schemeClr>
                </a:solidFill>
                <a:effectLst/>
                <a:latin typeface="+mj-lt"/>
                <a:ea typeface="+mj-ea"/>
                <a:cs typeface="+mj-cs"/>
              </a:rPr>
              <a:t>Growth potential:</a:t>
            </a:r>
            <a:endParaRPr lang="en-US" dirty="0"/>
          </a:p>
        </p:txBody>
      </p:sp>
      <p:sp>
        <p:nvSpPr>
          <p:cNvPr id="3" name="Content Placeholder 2">
            <a:extLst>
              <a:ext uri="{FF2B5EF4-FFF2-40B4-BE49-F238E27FC236}">
                <a16:creationId xmlns:a16="http://schemas.microsoft.com/office/drawing/2014/main" id="{C60B1C6B-34BF-4221-A3BE-FDC75F4C99A5}"/>
              </a:ext>
            </a:extLst>
          </p:cNvPr>
          <p:cNvSpPr>
            <a:spLocks noGrp="1"/>
          </p:cNvSpPr>
          <p:nvPr>
            <p:ph idx="1"/>
          </p:nvPr>
        </p:nvSpPr>
        <p:spPr>
          <a:xfrm>
            <a:off x="1548143" y="1403287"/>
            <a:ext cx="10302843" cy="5205743"/>
          </a:xfrm>
        </p:spPr>
        <p:txBody>
          <a:bodyPr>
            <a:normAutofit lnSpcReduction="10000"/>
          </a:bodyPr>
          <a:lstStyle/>
          <a:p>
            <a:pPr lvl="0"/>
            <a:r>
              <a:rPr lang="en-US" sz="2000" b="0" i="0" kern="1200" dirty="0">
                <a:solidFill>
                  <a:schemeClr val="tx1">
                    <a:lumMod val="85000"/>
                    <a:lumOff val="15000"/>
                  </a:schemeClr>
                </a:solidFill>
                <a:effectLst/>
                <a:latin typeface="+mj-lt"/>
                <a:ea typeface="+mj-ea"/>
                <a:cs typeface="+mj-cs"/>
              </a:rPr>
              <a:t>What plans do you have for growth?</a:t>
            </a:r>
          </a:p>
          <a:p>
            <a:pPr lvl="0"/>
            <a:r>
              <a:rPr lang="en-US" sz="2000" b="0" i="0" kern="1200" dirty="0">
                <a:solidFill>
                  <a:schemeClr val="tx1">
                    <a:lumMod val="85000"/>
                    <a:lumOff val="15000"/>
                  </a:schemeClr>
                </a:solidFill>
                <a:effectLst/>
                <a:latin typeface="+mj-lt"/>
                <a:ea typeface="+mj-ea"/>
                <a:cs typeface="+mj-cs"/>
              </a:rPr>
              <a:t>Do you have potential to grow in certain sectors where your competitors don’t?</a:t>
            </a:r>
          </a:p>
          <a:p>
            <a:pPr lvl="0"/>
            <a:r>
              <a:rPr lang="en-US" sz="2000" b="0" i="0" kern="1200" dirty="0">
                <a:solidFill>
                  <a:schemeClr val="tx1">
                    <a:lumMod val="85000"/>
                    <a:lumOff val="15000"/>
                  </a:schemeClr>
                </a:solidFill>
                <a:effectLst/>
                <a:latin typeface="+mj-lt"/>
                <a:ea typeface="+mj-ea"/>
                <a:cs typeface="+mj-cs"/>
              </a:rPr>
              <a:t>What’s the main reason you’re able to grow?</a:t>
            </a:r>
          </a:p>
          <a:p>
            <a:pPr lvl="0"/>
            <a:r>
              <a:rPr lang="en-US" sz="2000" b="1" i="0" kern="1200" dirty="0">
                <a:solidFill>
                  <a:schemeClr val="tx1">
                    <a:lumMod val="85000"/>
                    <a:lumOff val="15000"/>
                  </a:schemeClr>
                </a:solidFill>
                <a:effectLst/>
                <a:latin typeface="+mj-lt"/>
                <a:ea typeface="+mj-ea"/>
                <a:cs typeface="+mj-cs"/>
              </a:rPr>
              <a:t>Tips to list your company’s strengths</a:t>
            </a:r>
          </a:p>
          <a:p>
            <a:pPr lvl="0"/>
            <a:r>
              <a:rPr lang="en-US" sz="2000" b="1" i="0" kern="1200" dirty="0">
                <a:solidFill>
                  <a:schemeClr val="tx1">
                    <a:lumMod val="85000"/>
                    <a:lumOff val="15000"/>
                  </a:schemeClr>
                </a:solidFill>
                <a:effectLst/>
                <a:latin typeface="+mj-lt"/>
                <a:ea typeface="+mj-ea"/>
                <a:cs typeface="+mj-cs"/>
              </a:rPr>
              <a:t>Be truthful. </a:t>
            </a:r>
            <a:r>
              <a:rPr lang="en-US" sz="2000" b="0" i="0" kern="1200" dirty="0">
                <a:solidFill>
                  <a:schemeClr val="tx1">
                    <a:lumMod val="85000"/>
                    <a:lumOff val="15000"/>
                  </a:schemeClr>
                </a:solidFill>
                <a:effectLst/>
                <a:latin typeface="+mj-lt"/>
                <a:ea typeface="+mj-ea"/>
                <a:cs typeface="+mj-cs"/>
              </a:rPr>
              <a:t>It probably goes without saying, but if you’re not truthful during this process, the entire analysis won’t be effective.</a:t>
            </a:r>
          </a:p>
          <a:p>
            <a:pPr lvl="0"/>
            <a:r>
              <a:rPr lang="en-US" sz="2000" b="1" i="0" kern="1200" dirty="0">
                <a:solidFill>
                  <a:schemeClr val="tx1">
                    <a:lumMod val="85000"/>
                    <a:lumOff val="15000"/>
                  </a:schemeClr>
                </a:solidFill>
                <a:effectLst/>
                <a:latin typeface="+mj-lt"/>
                <a:ea typeface="+mj-ea"/>
                <a:cs typeface="+mj-cs"/>
              </a:rPr>
              <a:t>Allow for feedback.</a:t>
            </a:r>
            <a:r>
              <a:rPr lang="en-US" sz="2000" b="0" i="0" kern="1200" dirty="0">
                <a:solidFill>
                  <a:schemeClr val="tx1">
                    <a:lumMod val="85000"/>
                    <a:lumOff val="15000"/>
                  </a:schemeClr>
                </a:solidFill>
                <a:effectLst/>
                <a:latin typeface="+mj-lt"/>
                <a:ea typeface="+mj-ea"/>
                <a:cs typeface="+mj-cs"/>
              </a:rPr>
              <a:t> As you’re brainstorming strengths, make sure your employees are comfortable offering their feedback. You may not agree on some strengths, but it’s best to talk them through.</a:t>
            </a:r>
          </a:p>
          <a:p>
            <a:pPr lvl="0"/>
            <a:r>
              <a:rPr lang="en-US" sz="2000" b="1" i="0" kern="1200" dirty="0">
                <a:solidFill>
                  <a:schemeClr val="tx1">
                    <a:lumMod val="85000"/>
                    <a:lumOff val="15000"/>
                  </a:schemeClr>
                </a:solidFill>
                <a:effectLst/>
                <a:latin typeface="+mj-lt"/>
                <a:ea typeface="+mj-ea"/>
                <a:cs typeface="+mj-cs"/>
              </a:rPr>
              <a:t>Stay focused. </a:t>
            </a:r>
            <a:r>
              <a:rPr lang="en-US" sz="2000" b="0" i="0" kern="1200" dirty="0">
                <a:solidFill>
                  <a:schemeClr val="tx1">
                    <a:lumMod val="85000"/>
                    <a:lumOff val="15000"/>
                  </a:schemeClr>
                </a:solidFill>
                <a:effectLst/>
                <a:latin typeface="+mj-lt"/>
                <a:ea typeface="+mj-ea"/>
                <a:cs typeface="+mj-cs"/>
              </a:rPr>
              <a:t>You want to hear many viewpoints, but when you get several people in a room, time can get away from you. Keep the group on task.</a:t>
            </a:r>
          </a:p>
          <a:p>
            <a:pPr lvl="0"/>
            <a:r>
              <a:rPr lang="en-US" sz="2000" b="1" i="0" kern="1200" dirty="0">
                <a:solidFill>
                  <a:schemeClr val="tx1">
                    <a:lumMod val="85000"/>
                    <a:lumOff val="15000"/>
                  </a:schemeClr>
                </a:solidFill>
                <a:effectLst/>
                <a:latin typeface="+mj-lt"/>
                <a:ea typeface="+mj-ea"/>
                <a:cs typeface="+mj-cs"/>
              </a:rPr>
              <a:t>Keep your list of strengths handy.</a:t>
            </a:r>
            <a:r>
              <a:rPr lang="en-US" sz="2000" b="0" i="0" kern="1200" dirty="0">
                <a:solidFill>
                  <a:schemeClr val="tx1">
                    <a:lumMod val="85000"/>
                    <a:lumOff val="15000"/>
                  </a:schemeClr>
                </a:solidFill>
                <a:effectLst/>
                <a:latin typeface="+mj-lt"/>
                <a:ea typeface="+mj-ea"/>
                <a:cs typeface="+mj-cs"/>
              </a:rPr>
              <a:t> Keep your list in an accessible spot. You’ll analyze all of the data that you collect over the next few days at the end of the week.</a:t>
            </a:r>
          </a:p>
        </p:txBody>
      </p:sp>
    </p:spTree>
    <p:extLst>
      <p:ext uri="{BB962C8B-B14F-4D97-AF65-F5344CB8AC3E}">
        <p14:creationId xmlns:p14="http://schemas.microsoft.com/office/powerpoint/2010/main" val="2383440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25E8A-4B5F-4066-8824-FD6EE7E8274C}"/>
              </a:ext>
            </a:extLst>
          </p:cNvPr>
          <p:cNvSpPr>
            <a:spLocks noGrp="1"/>
          </p:cNvSpPr>
          <p:nvPr>
            <p:ph type="title"/>
          </p:nvPr>
        </p:nvSpPr>
        <p:spPr/>
        <p:txBody>
          <a:bodyPr>
            <a:normAutofit/>
          </a:bodyPr>
          <a:lstStyle/>
          <a:p>
            <a:r>
              <a:rPr lang="en-US" dirty="0"/>
              <a:t>Understand the format</a:t>
            </a:r>
            <a:br>
              <a:rPr lang="en-US" dirty="0"/>
            </a:br>
            <a:endParaRPr lang="en-US" dirty="0"/>
          </a:p>
        </p:txBody>
      </p:sp>
      <p:sp>
        <p:nvSpPr>
          <p:cNvPr id="3" name="Content Placeholder 2">
            <a:extLst>
              <a:ext uri="{FF2B5EF4-FFF2-40B4-BE49-F238E27FC236}">
                <a16:creationId xmlns:a16="http://schemas.microsoft.com/office/drawing/2014/main" id="{F310CC5A-8D00-4958-BA13-9345C08B4979}"/>
              </a:ext>
            </a:extLst>
          </p:cNvPr>
          <p:cNvSpPr>
            <a:spLocks noGrp="1"/>
          </p:cNvSpPr>
          <p:nvPr>
            <p:ph idx="1"/>
          </p:nvPr>
        </p:nvSpPr>
        <p:spPr/>
        <p:txBody>
          <a:bodyPr>
            <a:normAutofit/>
          </a:bodyPr>
          <a:lstStyle/>
          <a:p>
            <a:r>
              <a:rPr lang="en-US" sz="3200" dirty="0">
                <a:solidFill>
                  <a:schemeClr val="tx1">
                    <a:lumMod val="85000"/>
                    <a:lumOff val="15000"/>
                  </a:schemeClr>
                </a:solidFill>
              </a:rPr>
              <a:t>A SWOT analysis is usually completed using a four-square template. There’s one box for each of the four categories: strengths, weakness, opportunities, and threats.</a:t>
            </a:r>
            <a:endParaRPr lang="en-US" sz="3200" dirty="0"/>
          </a:p>
        </p:txBody>
      </p:sp>
    </p:spTree>
    <p:extLst>
      <p:ext uri="{BB962C8B-B14F-4D97-AF65-F5344CB8AC3E}">
        <p14:creationId xmlns:p14="http://schemas.microsoft.com/office/powerpoint/2010/main" val="2986190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F7F18-B347-482D-A1FE-BDB22584B2C5}"/>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Here’s a quick glance at what a completed template looks like:</a:t>
            </a:r>
            <a:endParaRPr lang="en-US" dirty="0"/>
          </a:p>
        </p:txBody>
      </p:sp>
      <p:pic>
        <p:nvPicPr>
          <p:cNvPr id="4" name="Picture 2" descr="ExampleSWOT">
            <a:extLst>
              <a:ext uri="{FF2B5EF4-FFF2-40B4-BE49-F238E27FC236}">
                <a16:creationId xmlns:a16="http://schemas.microsoft.com/office/drawing/2014/main" id="{EBFDB64F-0F48-4E8B-9C8A-0751EF59C3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50331" y="2133600"/>
            <a:ext cx="4993164" cy="377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482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15849-486F-4411-BE6F-8E4FDC60A7E9}"/>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2. Download or create the SWOT template</a:t>
            </a:r>
          </a:p>
        </p:txBody>
      </p:sp>
      <p:sp>
        <p:nvSpPr>
          <p:cNvPr id="3" name="Content Placeholder 2">
            <a:extLst>
              <a:ext uri="{FF2B5EF4-FFF2-40B4-BE49-F238E27FC236}">
                <a16:creationId xmlns:a16="http://schemas.microsoft.com/office/drawing/2014/main" id="{02886549-F54F-4F31-9BB2-C28A2645AF92}"/>
              </a:ext>
            </a:extLst>
          </p:cNvPr>
          <p:cNvSpPr>
            <a:spLocks noGrp="1"/>
          </p:cNvSpPr>
          <p:nvPr>
            <p:ph idx="1"/>
          </p:nvPr>
        </p:nvSpPr>
        <p:spPr/>
        <p:txBody>
          <a:bodyPr>
            <a:normAutofit/>
          </a:bodyPr>
          <a:lstStyle/>
          <a:p>
            <a:r>
              <a:rPr lang="en-US" sz="3200" dirty="0">
                <a:solidFill>
                  <a:schemeClr val="tx1">
                    <a:lumMod val="85000"/>
                    <a:lumOff val="15000"/>
                  </a:schemeClr>
                </a:solidFill>
              </a:rPr>
              <a:t>We have a digital four-square template ready for you to download. You’ll want to download our SWOT template before we begin.</a:t>
            </a:r>
            <a:endParaRPr lang="en-US" sz="3200" dirty="0"/>
          </a:p>
        </p:txBody>
      </p:sp>
    </p:spTree>
    <p:extLst>
      <p:ext uri="{BB962C8B-B14F-4D97-AF65-F5344CB8AC3E}">
        <p14:creationId xmlns:p14="http://schemas.microsoft.com/office/powerpoint/2010/main" val="1183423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336B2-6410-4653-A7D2-8E0D0F8B77BF}"/>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3. Review SWOT examples</a:t>
            </a:r>
          </a:p>
        </p:txBody>
      </p:sp>
      <p:sp>
        <p:nvSpPr>
          <p:cNvPr id="3" name="Content Placeholder 2">
            <a:extLst>
              <a:ext uri="{FF2B5EF4-FFF2-40B4-BE49-F238E27FC236}">
                <a16:creationId xmlns:a16="http://schemas.microsoft.com/office/drawing/2014/main" id="{08512F33-8975-4038-87BC-DAA312DFE7A0}"/>
              </a:ext>
            </a:extLst>
          </p:cNvPr>
          <p:cNvSpPr>
            <a:spLocks noGrp="1"/>
          </p:cNvSpPr>
          <p:nvPr>
            <p:ph idx="1"/>
          </p:nvPr>
        </p:nvSpPr>
        <p:spPr>
          <a:xfrm>
            <a:off x="1846907" y="1665838"/>
            <a:ext cx="9949758" cy="4245384"/>
          </a:xfrm>
        </p:spPr>
        <p:txBody>
          <a:bodyPr>
            <a:normAutofit/>
          </a:bodyPr>
          <a:lstStyle/>
          <a:p>
            <a:r>
              <a:rPr lang="en-US" sz="3200" dirty="0">
                <a:solidFill>
                  <a:schemeClr val="tx1">
                    <a:lumMod val="85000"/>
                    <a:lumOff val="15000"/>
                  </a:schemeClr>
                </a:solidFill>
              </a:rPr>
              <a:t>Before you get started on your own SWOT analysis, it’s a good idea to review others. By taking a look at other completed reports, you’ll recognize additional areas that you should consider in your business. I recommend looking through at least three other examples. You can find numerous SWOT examples via Google search.</a:t>
            </a:r>
            <a:endParaRPr lang="en-US" sz="3200" dirty="0"/>
          </a:p>
        </p:txBody>
      </p:sp>
    </p:spTree>
    <p:extLst>
      <p:ext uri="{BB962C8B-B14F-4D97-AF65-F5344CB8AC3E}">
        <p14:creationId xmlns:p14="http://schemas.microsoft.com/office/powerpoint/2010/main" val="2897821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E51CB-907A-4ACB-9F58-32C04067BA43}"/>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4. Organize a meeting</a:t>
            </a:r>
            <a:endParaRPr lang="en-US" dirty="0"/>
          </a:p>
        </p:txBody>
      </p:sp>
      <p:sp>
        <p:nvSpPr>
          <p:cNvPr id="3" name="Content Placeholder 2">
            <a:extLst>
              <a:ext uri="{FF2B5EF4-FFF2-40B4-BE49-F238E27FC236}">
                <a16:creationId xmlns:a16="http://schemas.microsoft.com/office/drawing/2014/main" id="{50915AA2-B352-4F88-87B0-D49B91EA1D3D}"/>
              </a:ext>
            </a:extLst>
          </p:cNvPr>
          <p:cNvSpPr>
            <a:spLocks noGrp="1"/>
          </p:cNvSpPr>
          <p:nvPr>
            <p:ph idx="1"/>
          </p:nvPr>
        </p:nvSpPr>
        <p:spPr>
          <a:xfrm>
            <a:off x="1702051" y="2133600"/>
            <a:ext cx="9802561" cy="3777622"/>
          </a:xfrm>
        </p:spPr>
        <p:txBody>
          <a:bodyPr>
            <a:normAutofit fontScale="77500" lnSpcReduction="20000"/>
          </a:bodyPr>
          <a:lstStyle/>
          <a:p>
            <a:pPr lvl="0"/>
            <a:r>
              <a:rPr lang="en-US" sz="3600" b="0" i="0" kern="1200" dirty="0">
                <a:solidFill>
                  <a:schemeClr val="tx1">
                    <a:lumMod val="85000"/>
                    <a:lumOff val="15000"/>
                  </a:schemeClr>
                </a:solidFill>
                <a:effectLst/>
                <a:latin typeface="+mj-lt"/>
                <a:ea typeface="+mj-ea"/>
                <a:cs typeface="+mj-cs"/>
              </a:rPr>
              <a:t>To conduct a thorough SWOT analysis, it’s always a good idea to bring in several people from your company or organization. </a:t>
            </a:r>
          </a:p>
          <a:p>
            <a:pPr lvl="0"/>
            <a:r>
              <a:rPr lang="en-US" sz="3600" b="0" i="0" kern="1200" dirty="0">
                <a:solidFill>
                  <a:schemeClr val="tx1">
                    <a:lumMod val="85000"/>
                    <a:lumOff val="15000"/>
                  </a:schemeClr>
                </a:solidFill>
                <a:effectLst/>
                <a:latin typeface="+mj-lt"/>
                <a:ea typeface="+mj-ea"/>
                <a:cs typeface="+mj-cs"/>
              </a:rPr>
              <a:t>Organize a 30 minute meeting each morning this week where you and your staff can talk about the company. </a:t>
            </a:r>
          </a:p>
          <a:p>
            <a:pPr lvl="0"/>
            <a:r>
              <a:rPr lang="en-US" sz="3600" b="0" i="0" kern="1200" dirty="0">
                <a:solidFill>
                  <a:schemeClr val="tx1">
                    <a:lumMod val="85000"/>
                    <a:lumOff val="15000"/>
                  </a:schemeClr>
                </a:solidFill>
                <a:effectLst/>
                <a:latin typeface="+mj-lt"/>
                <a:ea typeface="+mj-ea"/>
                <a:cs typeface="+mj-cs"/>
              </a:rPr>
              <a:t>You should invite employees from every level and from every department. The more perspectives that you have while </a:t>
            </a:r>
            <a:r>
              <a:rPr lang="en-US" sz="3600" b="0" i="0" u="none" strike="noStrike" kern="1200" dirty="0">
                <a:solidFill>
                  <a:schemeClr val="tx1">
                    <a:lumMod val="85000"/>
                    <a:lumOff val="15000"/>
                  </a:schemeClr>
                </a:solidFill>
                <a:effectLst/>
                <a:latin typeface="+mj-lt"/>
                <a:ea typeface="+mj-ea"/>
                <a:cs typeface="+mj-cs"/>
              </a:rPr>
              <a:t>conducting a SWOT analysis</a:t>
            </a:r>
            <a:r>
              <a:rPr lang="en-US" sz="3600" b="0" i="0" kern="1200" dirty="0">
                <a:solidFill>
                  <a:schemeClr val="tx1">
                    <a:lumMod val="85000"/>
                    <a:lumOff val="15000"/>
                  </a:schemeClr>
                </a:solidFill>
                <a:effectLst/>
                <a:latin typeface="+mj-lt"/>
                <a:ea typeface="+mj-ea"/>
                <a:cs typeface="+mj-cs"/>
              </a:rPr>
              <a:t>, the better the final evaluation will be.</a:t>
            </a:r>
            <a:endParaRPr lang="en-US" dirty="0"/>
          </a:p>
        </p:txBody>
      </p:sp>
    </p:spTree>
    <p:extLst>
      <p:ext uri="{BB962C8B-B14F-4D97-AF65-F5344CB8AC3E}">
        <p14:creationId xmlns:p14="http://schemas.microsoft.com/office/powerpoint/2010/main" val="1293210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BBC40-7908-4CB6-983C-7C140CE29086}"/>
              </a:ext>
            </a:extLst>
          </p:cNvPr>
          <p:cNvSpPr>
            <a:spLocks noGrp="1"/>
          </p:cNvSpPr>
          <p:nvPr>
            <p:ph type="title"/>
          </p:nvPr>
        </p:nvSpPr>
        <p:spPr/>
        <p:txBody>
          <a:bodyPr>
            <a:normAutofit/>
          </a:bodyPr>
          <a:lstStyle/>
          <a:p>
            <a:r>
              <a:rPr lang="en-US" sz="3600" b="0" i="0" kern="1200" dirty="0">
                <a:solidFill>
                  <a:schemeClr val="tx1">
                    <a:lumMod val="85000"/>
                    <a:lumOff val="15000"/>
                  </a:schemeClr>
                </a:solidFill>
                <a:effectLst/>
                <a:latin typeface="+mj-lt"/>
                <a:ea typeface="+mj-ea"/>
                <a:cs typeface="+mj-cs"/>
              </a:rPr>
              <a:t>5. Write down bullet points</a:t>
            </a:r>
          </a:p>
        </p:txBody>
      </p:sp>
      <p:sp>
        <p:nvSpPr>
          <p:cNvPr id="3" name="Content Placeholder 2">
            <a:extLst>
              <a:ext uri="{FF2B5EF4-FFF2-40B4-BE49-F238E27FC236}">
                <a16:creationId xmlns:a16="http://schemas.microsoft.com/office/drawing/2014/main" id="{203AA4DD-1084-4D4E-9278-CB0105C746C9}"/>
              </a:ext>
            </a:extLst>
          </p:cNvPr>
          <p:cNvSpPr>
            <a:spLocks noGrp="1"/>
          </p:cNvSpPr>
          <p:nvPr>
            <p:ph idx="1"/>
          </p:nvPr>
        </p:nvSpPr>
        <p:spPr/>
        <p:txBody>
          <a:bodyPr>
            <a:normAutofit/>
          </a:bodyPr>
          <a:lstStyle/>
          <a:p>
            <a:r>
              <a:rPr lang="en-US" sz="3200" dirty="0">
                <a:solidFill>
                  <a:schemeClr val="tx1">
                    <a:lumMod val="85000"/>
                    <a:lumOff val="15000"/>
                  </a:schemeClr>
                </a:solidFill>
              </a:rPr>
              <a:t>During your brainstorming session, you’ll ask each person to supply one bullet point for the category they are working on. </a:t>
            </a:r>
          </a:p>
          <a:p>
            <a:r>
              <a:rPr lang="en-US" sz="3200" dirty="0">
                <a:solidFill>
                  <a:schemeClr val="tx1">
                    <a:lumMod val="85000"/>
                    <a:lumOff val="15000"/>
                  </a:schemeClr>
                </a:solidFill>
              </a:rPr>
              <a:t>For today, each person will supply one strength of the company. Make sure one person is responsible for writing down all of the strengths mentioned.</a:t>
            </a:r>
            <a:endParaRPr lang="en-US" sz="3200" dirty="0"/>
          </a:p>
        </p:txBody>
      </p:sp>
    </p:spTree>
    <p:extLst>
      <p:ext uri="{BB962C8B-B14F-4D97-AF65-F5344CB8AC3E}">
        <p14:creationId xmlns:p14="http://schemas.microsoft.com/office/powerpoint/2010/main" val="188362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E5650-0C49-40F4-B20C-03310376C471}"/>
              </a:ext>
            </a:extLst>
          </p:cNvPr>
          <p:cNvSpPr>
            <a:spLocks noGrp="1"/>
          </p:cNvSpPr>
          <p:nvPr>
            <p:ph type="title"/>
          </p:nvPr>
        </p:nvSpPr>
        <p:spPr/>
        <p:txBody>
          <a:bodyPr>
            <a:normAutofit/>
          </a:bodyPr>
          <a:lstStyle/>
          <a:p>
            <a:r>
              <a:rPr lang="en-US" sz="3600" b="1" i="0" kern="1200" dirty="0">
                <a:solidFill>
                  <a:schemeClr val="tx1">
                    <a:lumMod val="85000"/>
                    <a:lumOff val="15000"/>
                  </a:schemeClr>
                </a:solidFill>
                <a:effectLst/>
                <a:latin typeface="+mj-lt"/>
                <a:ea typeface="+mj-ea"/>
                <a:cs typeface="+mj-cs"/>
              </a:rPr>
              <a:t>How to define your company’s strengths</a:t>
            </a:r>
          </a:p>
        </p:txBody>
      </p:sp>
      <p:sp>
        <p:nvSpPr>
          <p:cNvPr id="3" name="Content Placeholder 2">
            <a:extLst>
              <a:ext uri="{FF2B5EF4-FFF2-40B4-BE49-F238E27FC236}">
                <a16:creationId xmlns:a16="http://schemas.microsoft.com/office/drawing/2014/main" id="{946CEA5C-A9B6-4CB6-B36D-D9DFD07E828A}"/>
              </a:ext>
            </a:extLst>
          </p:cNvPr>
          <p:cNvSpPr>
            <a:spLocks noGrp="1"/>
          </p:cNvSpPr>
          <p:nvPr>
            <p:ph idx="1"/>
          </p:nvPr>
        </p:nvSpPr>
        <p:spPr>
          <a:xfrm>
            <a:off x="2181885" y="2133600"/>
            <a:ext cx="9442765" cy="3777622"/>
          </a:xfrm>
        </p:spPr>
        <p:txBody>
          <a:bodyPr>
            <a:normAutofit/>
          </a:bodyPr>
          <a:lstStyle/>
          <a:p>
            <a:r>
              <a:rPr lang="en-US" sz="3200" dirty="0">
                <a:solidFill>
                  <a:schemeClr val="tx1">
                    <a:lumMod val="85000"/>
                    <a:lumOff val="15000"/>
                  </a:schemeClr>
                </a:solidFill>
              </a:rPr>
              <a:t>Before you start listing your strengths, let’s define the parameters a bit. Strengths are positive internal factors that are within your control. Think of the experience and resources that are available to your business. Here are a few categories to think about:</a:t>
            </a:r>
          </a:p>
          <a:p>
            <a:endParaRPr lang="en-US" sz="2400" dirty="0"/>
          </a:p>
        </p:txBody>
      </p:sp>
    </p:spTree>
    <p:extLst>
      <p:ext uri="{BB962C8B-B14F-4D97-AF65-F5344CB8AC3E}">
        <p14:creationId xmlns:p14="http://schemas.microsoft.com/office/powerpoint/2010/main" val="13894459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TotalTime>
  <Words>746</Words>
  <Application>Microsoft Office PowerPoint</Application>
  <PresentationFormat>Widescreen</PresentationFormat>
  <Paragraphs>74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Century Gothic</vt:lpstr>
      <vt:lpstr>Wingdings 3</vt:lpstr>
      <vt:lpstr>Wisp</vt:lpstr>
      <vt:lpstr>Implementing SWOT pt. 1</vt:lpstr>
      <vt:lpstr>Preparing for a SWOT analysis</vt:lpstr>
      <vt:lpstr>Understand the format </vt:lpstr>
      <vt:lpstr>Here’s a quick glance at what a completed template looks like:</vt:lpstr>
      <vt:lpstr>2. Download or create the SWOT template</vt:lpstr>
      <vt:lpstr>3. Review SWOT examples</vt:lpstr>
      <vt:lpstr>4. Organize a meeting</vt:lpstr>
      <vt:lpstr>5. Write down bullet points</vt:lpstr>
      <vt:lpstr>How to define your company’s strengths</vt:lpstr>
      <vt:lpstr>Define Your Company’s Strengths</vt:lpstr>
      <vt:lpstr>Define Your Company’s Strengths</vt:lpstr>
      <vt:lpstr>Questions to ask to find your company’s strengths</vt:lpstr>
      <vt:lpstr>Questions to ask re Strengths</vt:lpstr>
      <vt:lpstr>Starter questions: </vt:lpstr>
      <vt:lpstr>Financial:</vt:lpstr>
      <vt:lpstr>Physical:</vt:lpstr>
      <vt:lpstr>Intellectual:</vt:lpstr>
      <vt:lpstr>Human resources:</vt:lpstr>
      <vt:lpstr>Company workflow:</vt:lpstr>
      <vt:lpstr>Company culture:</vt:lpstr>
      <vt:lpstr>Company reputation:</vt:lpstr>
      <vt:lpstr>Market position: Does your company have an edge in the marketplace that your competitor doesn’t? What plans do you have in place to improve your market position?</vt:lpstr>
      <vt:lpstr>Growth potential: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SWOT pt. 1</dc:title>
  <dc:creator>Tom Tubergen</dc:creator>
  <cp:lastModifiedBy>Tom Tubergen</cp:lastModifiedBy>
  <cp:revision>7</cp:revision>
  <dcterms:created xsi:type="dcterms:W3CDTF">2017-08-17T14:09:04Z</dcterms:created>
  <dcterms:modified xsi:type="dcterms:W3CDTF">2017-08-23T18:12:50Z</dcterms:modified>
</cp:coreProperties>
</file>