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0" r:id="rId2"/>
    <p:sldId id="272" r:id="rId3"/>
    <p:sldId id="271" r:id="rId4"/>
    <p:sldId id="270" r:id="rId5"/>
    <p:sldId id="263" r:id="rId6"/>
    <p:sldId id="275" r:id="rId7"/>
    <p:sldId id="274" r:id="rId8"/>
    <p:sldId id="273" r:id="rId9"/>
    <p:sldId id="269" r:id="rId10"/>
    <p:sldId id="278" r:id="rId11"/>
    <p:sldId id="277" r:id="rId12"/>
    <p:sldId id="276" r:id="rId13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36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06C30-F9DC-4DCD-8DD8-1F3CC6A6C320}" type="datetimeFigureOut">
              <a:rPr lang="uk-UA" smtClean="0"/>
              <a:t>08.12.2022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A50CF-B997-4102-BC8C-8737F3A5DE41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2280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9A50CF-B997-4102-BC8C-8737F3A5DE41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170166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9A50CF-B997-4102-BC8C-8737F3A5DE41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280460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99A50CF-B997-4102-BC8C-8737F3A5DE41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847569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513B-C1AB-4B9D-930D-1C8525D160F8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234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513B-C1AB-4B9D-930D-1C8525D160F8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8786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513B-C1AB-4B9D-930D-1C8525D160F8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95195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513B-C1AB-4B9D-930D-1C8525D160F8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33360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513B-C1AB-4B9D-930D-1C8525D160F8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609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513B-C1AB-4B9D-930D-1C8525D160F8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5955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513B-C1AB-4B9D-930D-1C8525D160F8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4599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513B-C1AB-4B9D-930D-1C8525D160F8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2916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513B-C1AB-4B9D-930D-1C8525D160F8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927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513B-C1AB-4B9D-930D-1C8525D160F8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537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7513B-C1AB-4B9D-930D-1C8525D160F8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13617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7513B-C1AB-4B9D-930D-1C8525D160F8}" type="datetimeFigureOut">
              <a:rPr lang="ru-RU" smtClean="0"/>
              <a:t>08.12.2022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E22CF9-6595-4158-B733-F88F2F69560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7719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r>
              <a:rPr lang="uk" i="1" dirty="0"/>
              <a:t>Аргументи на захист можливості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348880"/>
            <a:ext cx="8064896" cy="4509120"/>
          </a:xfrm>
        </p:spPr>
        <p:txBody>
          <a:bodyPr>
            <a:normAutofit fontScale="700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" b="1" i="1" dirty="0">
                <a:solidFill>
                  <a:schemeClr val="tx1"/>
                </a:solidFill>
              </a:rPr>
              <a:t>Чудеса підтверджено історично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uk" i="1" dirty="0">
                <a:solidFill>
                  <a:schemeClr val="tx1"/>
                </a:solidFill>
              </a:rPr>
              <a:t>Багато чудес було здійснено </a:t>
            </a:r>
            <a:r>
              <a:rPr lang="ru-RU" i="1" dirty="0" err="1">
                <a:solidFill>
                  <a:schemeClr val="tx1"/>
                </a:solidFill>
              </a:rPr>
              <a:t>привселюдно</a:t>
            </a:r>
            <a:r>
              <a:rPr lang="ru-RU" i="1" dirty="0">
                <a:solidFill>
                  <a:schemeClr val="tx1"/>
                </a:solidFill>
              </a:rPr>
              <a:t>                                              </a:t>
            </a:r>
            <a:r>
              <a:rPr lang="uk" i="1" dirty="0">
                <a:solidFill>
                  <a:schemeClr val="tx1"/>
                </a:solidFill>
              </a:rPr>
              <a:t> (насичення 5 000 чоловік).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lvl="1" algn="l"/>
            <a:endParaRPr lang="ru-RU" i="1" dirty="0"/>
          </a:p>
          <a:p>
            <a:pPr lvl="1" algn="l"/>
            <a:endParaRPr lang="ru-RU" i="1" dirty="0"/>
          </a:p>
          <a:p>
            <a:pPr lvl="1" algn="l"/>
            <a:endParaRPr lang="ru-RU" i="1" dirty="0"/>
          </a:p>
          <a:p>
            <a:pPr lvl="1" algn="l"/>
            <a:endParaRPr lang="ru-RU" i="1" dirty="0"/>
          </a:p>
          <a:p>
            <a:pPr lvl="1" algn="l"/>
            <a:endParaRPr lang="ru-RU" i="1" dirty="0"/>
          </a:p>
          <a:p>
            <a:pPr lvl="1" algn="l"/>
            <a:endParaRPr lang="ru-RU" i="1" dirty="0"/>
          </a:p>
          <a:p>
            <a:pPr lvl="1" algn="l"/>
            <a:endParaRPr lang="ru-RU" i="1" dirty="0"/>
          </a:p>
          <a:p>
            <a:pPr lvl="1" algn="l"/>
            <a:br>
              <a:rPr lang="ru-RU" i="1" dirty="0"/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584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pPr lvl="0"/>
            <a:r>
              <a:rPr lang="uk" i="1" dirty="0"/>
              <a:t>Аргументи на захист можливості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348880"/>
            <a:ext cx="8640960" cy="4392488"/>
          </a:xfrm>
        </p:spPr>
        <p:txBody>
          <a:bodyPr>
            <a:normAutofit fontScale="25000" lnSpcReduction="20000"/>
          </a:bodyPr>
          <a:lstStyle/>
          <a:p>
            <a:pPr marL="742950" lvl="0" indent="-742950" algn="l">
              <a:buFont typeface="+mj-lt"/>
              <a:buAutoNum type="alphaLcParenR"/>
            </a:pPr>
            <a:endParaRPr lang="ru-RU" sz="9600" dirty="0">
              <a:solidFill>
                <a:schemeClr val="tx1"/>
              </a:solidFill>
            </a:endParaRPr>
          </a:p>
          <a:p>
            <a:pPr marL="1200150" lvl="1" indent="-742950" algn="l">
              <a:buFont typeface="+mj-lt"/>
              <a:buAutoNum type="alphaLcParenR"/>
            </a:pPr>
            <a:r>
              <a:rPr lang="uk" sz="9600" i="1" dirty="0">
                <a:solidFill>
                  <a:schemeClr val="tx1"/>
                </a:solidFill>
              </a:rPr>
              <a:t>Існування всесвіту підтверджує наявність Особистісної Досконалої істоти.</a:t>
            </a:r>
          </a:p>
          <a:p>
            <a:pPr marL="1200150" lvl="1" indent="-742950" algn="l">
              <a:buFont typeface="+mj-lt"/>
              <a:buAutoNum type="alphaLcParenR"/>
            </a:pPr>
            <a:endParaRPr lang="en-US" sz="9600" i="1" dirty="0">
              <a:solidFill>
                <a:schemeClr val="tx1"/>
              </a:solidFill>
            </a:endParaRPr>
          </a:p>
          <a:p>
            <a:pPr marL="1200150" lvl="1" indent="-742950" algn="l">
              <a:buFont typeface="+mj-lt"/>
              <a:buAutoNum type="alphaLcParenR"/>
            </a:pPr>
            <a:r>
              <a:rPr lang="uk" sz="9600" i="1" dirty="0">
                <a:solidFill>
                  <a:schemeClr val="tx1"/>
                </a:solidFill>
              </a:rPr>
              <a:t>Така Істота, будучи Творцем і Законодавцем, може творити вільно згідно зі Своєю волею.</a:t>
            </a:r>
            <a:br>
              <a:rPr lang="ru-RU" sz="9600" i="1" dirty="0">
                <a:solidFill>
                  <a:schemeClr val="tx1"/>
                </a:solidFill>
              </a:rPr>
            </a:br>
            <a:endParaRPr lang="en-US" sz="9600" dirty="0">
              <a:solidFill>
                <a:schemeClr val="tx1"/>
              </a:solidFill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 lvl="2" algn="l"/>
            <a:br>
              <a:rPr lang="ru-RU" sz="3800" i="1" dirty="0">
                <a:solidFill>
                  <a:schemeClr val="tx1"/>
                </a:solidFill>
              </a:rPr>
            </a:br>
            <a:br>
              <a:rPr lang="ru-RU" i="1" dirty="0"/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50348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pPr lvl="0"/>
            <a:r>
              <a:rPr lang="uk" i="1" dirty="0"/>
              <a:t>Аргументи на захист можливості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348880"/>
            <a:ext cx="8640960" cy="4392488"/>
          </a:xfrm>
        </p:spPr>
        <p:txBody>
          <a:bodyPr>
            <a:normAutofit fontScale="25000" lnSpcReduction="20000"/>
          </a:bodyPr>
          <a:lstStyle/>
          <a:p>
            <a:pPr marL="742950" lvl="0" indent="-742950" algn="l">
              <a:buFont typeface="+mj-lt"/>
              <a:buAutoNum type="alphaLcParenR"/>
            </a:pPr>
            <a:endParaRPr lang="ru-RU" sz="9600" dirty="0">
              <a:solidFill>
                <a:schemeClr val="tx1"/>
              </a:solidFill>
            </a:endParaRPr>
          </a:p>
          <a:p>
            <a:pPr marL="1200150" lvl="1" indent="-742950" algn="l">
              <a:buFont typeface="+mj-lt"/>
              <a:buAutoNum type="alphaLcParenR"/>
            </a:pPr>
            <a:r>
              <a:rPr lang="uk" sz="9600" i="1" dirty="0">
                <a:solidFill>
                  <a:schemeClr val="tx1"/>
                </a:solidFill>
              </a:rPr>
              <a:t>Існування всесвіту підтверджує наявність Особистісної Досконалої істоти.</a:t>
            </a:r>
          </a:p>
          <a:p>
            <a:pPr marL="1200150" lvl="1" indent="-742950" algn="l">
              <a:buFont typeface="+mj-lt"/>
              <a:buAutoNum type="alphaLcParenR"/>
            </a:pPr>
            <a:endParaRPr lang="en-US" sz="9600" i="1" dirty="0">
              <a:solidFill>
                <a:schemeClr val="tx1"/>
              </a:solidFill>
            </a:endParaRPr>
          </a:p>
          <a:p>
            <a:pPr marL="1200150" lvl="1" indent="-742950" algn="l">
              <a:buFont typeface="+mj-lt"/>
              <a:buAutoNum type="alphaLcParenR"/>
            </a:pPr>
            <a:r>
              <a:rPr lang="uk" sz="9600" i="1" dirty="0">
                <a:solidFill>
                  <a:schemeClr val="tx1"/>
                </a:solidFill>
              </a:rPr>
              <a:t>Така Істота, будучи Творцем і Законодавцем, може творити вільно згідно зі Своєю волею.</a:t>
            </a:r>
            <a:br>
              <a:rPr lang="ru-RU" sz="9600" i="1" dirty="0">
                <a:solidFill>
                  <a:schemeClr val="tx1"/>
                </a:solidFill>
              </a:rPr>
            </a:br>
            <a:endParaRPr lang="en-US" sz="9600" dirty="0">
              <a:solidFill>
                <a:schemeClr val="tx1"/>
              </a:solidFill>
            </a:endParaRPr>
          </a:p>
          <a:p>
            <a:pPr marL="1200150" lvl="1" indent="-742950" algn="l">
              <a:buFont typeface="+mj-lt"/>
              <a:buAutoNum type="alphaLcParenR"/>
            </a:pPr>
            <a:r>
              <a:rPr lang="uk" sz="9600" i="1" dirty="0">
                <a:solidFill>
                  <a:schemeClr val="tx1"/>
                </a:solidFill>
              </a:rPr>
              <a:t>Отже, надприродні втручання в природний хід подій можливі.</a:t>
            </a:r>
            <a:br>
              <a:rPr lang="ru-RU" sz="9600" i="1" dirty="0">
                <a:solidFill>
                  <a:schemeClr val="tx1"/>
                </a:solidFill>
              </a:rPr>
            </a:br>
            <a:endParaRPr lang="en-US" sz="9600" dirty="0">
              <a:solidFill>
                <a:schemeClr val="tx1"/>
              </a:solidFill>
            </a:endParaRPr>
          </a:p>
          <a:p>
            <a:endParaRPr lang="ru-RU" dirty="0"/>
          </a:p>
          <a:p>
            <a:pPr lvl="2" algn="l"/>
            <a:br>
              <a:rPr lang="ru-RU" sz="3800" i="1" dirty="0">
                <a:solidFill>
                  <a:schemeClr val="tx1"/>
                </a:solidFill>
              </a:rPr>
            </a:br>
            <a:br>
              <a:rPr lang="ru-RU" i="1" dirty="0"/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677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pPr lvl="0"/>
            <a:r>
              <a:rPr lang="uk" i="1" dirty="0"/>
              <a:t>Аргументи на захист можливості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348880"/>
            <a:ext cx="8640960" cy="4392488"/>
          </a:xfrm>
        </p:spPr>
        <p:txBody>
          <a:bodyPr>
            <a:normAutofit fontScale="25000" lnSpcReduction="20000"/>
          </a:bodyPr>
          <a:lstStyle/>
          <a:p>
            <a:pPr marL="742950" lvl="0" indent="-742950" algn="l">
              <a:buFont typeface="+mj-lt"/>
              <a:buAutoNum type="alphaLcParenR"/>
            </a:pPr>
            <a:endParaRPr lang="ru-RU" sz="9600" dirty="0">
              <a:solidFill>
                <a:schemeClr val="tx1"/>
              </a:solidFill>
            </a:endParaRPr>
          </a:p>
          <a:p>
            <a:pPr marL="1200150" lvl="1" indent="-742950" algn="l">
              <a:buFont typeface="+mj-lt"/>
              <a:buAutoNum type="alphaLcParenR"/>
            </a:pPr>
            <a:r>
              <a:rPr lang="uk" sz="9600" i="1" dirty="0">
                <a:solidFill>
                  <a:schemeClr val="tx1"/>
                </a:solidFill>
              </a:rPr>
              <a:t>Існування всесвіту підтверджує наявність Особистісної Досконалої істоти.</a:t>
            </a:r>
          </a:p>
          <a:p>
            <a:pPr lvl="1" algn="l"/>
            <a:endParaRPr lang="en-US" sz="9600" i="1" dirty="0">
              <a:solidFill>
                <a:schemeClr val="tx1"/>
              </a:solidFill>
            </a:endParaRPr>
          </a:p>
          <a:p>
            <a:pPr marL="1200150" lvl="1" indent="-742950" algn="l">
              <a:buFont typeface="+mj-lt"/>
              <a:buAutoNum type="alphaLcParenR"/>
            </a:pPr>
            <a:r>
              <a:rPr lang="uk" sz="9600" i="1" dirty="0">
                <a:solidFill>
                  <a:schemeClr val="tx1"/>
                </a:solidFill>
              </a:rPr>
              <a:t>Така Істота, будучи Творцем і Законодавцем, може творити вільно згідно зі Своєю волею.</a:t>
            </a:r>
            <a:br>
              <a:rPr lang="ru-RU" sz="9600" i="1" dirty="0">
                <a:solidFill>
                  <a:schemeClr val="tx1"/>
                </a:solidFill>
              </a:rPr>
            </a:br>
            <a:endParaRPr lang="en-US" sz="9600" dirty="0">
              <a:solidFill>
                <a:schemeClr val="tx1"/>
              </a:solidFill>
            </a:endParaRPr>
          </a:p>
          <a:p>
            <a:pPr marL="1200150" lvl="1" indent="-742950" algn="l">
              <a:buFont typeface="+mj-lt"/>
              <a:buAutoNum type="alphaLcParenR"/>
            </a:pPr>
            <a:r>
              <a:rPr lang="uk" sz="9600" i="1" dirty="0">
                <a:solidFill>
                  <a:schemeClr val="tx1"/>
                </a:solidFill>
              </a:rPr>
              <a:t>Отже, надприродні втручання в природний хід подій можливі.</a:t>
            </a:r>
            <a:br>
              <a:rPr lang="ru-RU" sz="9600" i="1" dirty="0">
                <a:solidFill>
                  <a:schemeClr val="tx1"/>
                </a:solidFill>
              </a:rPr>
            </a:br>
            <a:endParaRPr lang="en-US" sz="9600" dirty="0">
              <a:solidFill>
                <a:schemeClr val="tx1"/>
              </a:solidFill>
            </a:endParaRPr>
          </a:p>
          <a:p>
            <a:pPr marL="1200150" lvl="1" indent="-742950" algn="l">
              <a:buFont typeface="+mj-lt"/>
              <a:buAutoNum type="alphaLcParenR"/>
            </a:pPr>
            <a:r>
              <a:rPr lang="uk" sz="9600" i="1" dirty="0">
                <a:solidFill>
                  <a:schemeClr val="tx1"/>
                </a:solidFill>
              </a:rPr>
              <a:t>Отже, чуда можливі і їх потрібно доводити чи спростовувати історично і юридично.</a:t>
            </a:r>
            <a:endParaRPr lang="ru-RU" sz="9600" dirty="0">
              <a:solidFill>
                <a:schemeClr val="tx1"/>
              </a:solidFill>
            </a:endParaRPr>
          </a:p>
          <a:p>
            <a:endParaRPr lang="ru-RU" dirty="0"/>
          </a:p>
          <a:p>
            <a:pPr lvl="2" algn="l"/>
            <a:br>
              <a:rPr lang="ru-RU" sz="3800" i="1" dirty="0">
                <a:solidFill>
                  <a:schemeClr val="tx1"/>
                </a:solidFill>
              </a:rPr>
            </a:br>
            <a:br>
              <a:rPr lang="ru-RU" i="1" dirty="0"/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615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r>
              <a:rPr lang="uk" i="1" dirty="0"/>
              <a:t>Аргументи на захист можливості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348880"/>
            <a:ext cx="8064896" cy="4509120"/>
          </a:xfrm>
        </p:spPr>
        <p:txBody>
          <a:bodyPr>
            <a:normAutofit fontScale="700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" b="1" i="1" dirty="0">
                <a:solidFill>
                  <a:schemeClr val="tx1"/>
                </a:solidFill>
              </a:rPr>
              <a:t>Чудеса підтверджено історично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uk" i="1" dirty="0">
                <a:solidFill>
                  <a:schemeClr val="tx1"/>
                </a:solidFill>
              </a:rPr>
              <a:t>Багато чудес було здійснено </a:t>
            </a:r>
            <a:r>
              <a:rPr lang="ru-RU" i="1" dirty="0" err="1">
                <a:solidFill>
                  <a:schemeClr val="tx1"/>
                </a:solidFill>
              </a:rPr>
              <a:t>привселюдно</a:t>
            </a:r>
            <a:r>
              <a:rPr lang="ru-RU" i="1" dirty="0">
                <a:solidFill>
                  <a:schemeClr val="tx1"/>
                </a:solidFill>
              </a:rPr>
              <a:t>                                              </a:t>
            </a:r>
            <a:r>
              <a:rPr lang="uk" i="1" dirty="0">
                <a:solidFill>
                  <a:schemeClr val="tx1"/>
                </a:solidFill>
              </a:rPr>
              <a:t> (насичення 5 000 чоловік).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uk" i="1" dirty="0">
                <a:solidFill>
                  <a:schemeClr val="tx1"/>
                </a:solidFill>
              </a:rPr>
              <a:t>Деякі чуда було зроблено в присутності тих, </a:t>
            </a:r>
            <a:r>
              <a:rPr lang="uk-UA" i="1" dirty="0">
                <a:solidFill>
                  <a:schemeClr val="tx1"/>
                </a:solidFill>
              </a:rPr>
              <a:t>хто не вірив у можливість цих чудес                                                                                  </a:t>
            </a:r>
            <a:r>
              <a:rPr lang="uk" i="1" dirty="0">
                <a:solidFill>
                  <a:schemeClr val="tx1"/>
                </a:solidFill>
              </a:rPr>
              <a:t> (Матвія 9: 1-9 - </a:t>
            </a:r>
            <a:r>
              <a:rPr lang="uk-UA" sz="2900" i="1" dirty="0">
                <a:solidFill>
                  <a:schemeClr val="tx1"/>
                </a:solidFill>
              </a:rPr>
              <a:t>про </a:t>
            </a:r>
            <a:r>
              <a:rPr lang="uk-UA" sz="2900" i="1" dirty="0" err="1">
                <a:solidFill>
                  <a:schemeClr val="tx1"/>
                </a:solidFill>
              </a:rPr>
              <a:t>уздоровлення</a:t>
            </a:r>
            <a:r>
              <a:rPr lang="uk-UA" sz="2900" i="1" dirty="0">
                <a:solidFill>
                  <a:schemeClr val="tx1"/>
                </a:solidFill>
              </a:rPr>
              <a:t> слабого</a:t>
            </a:r>
            <a:r>
              <a:rPr lang="uk" i="1" dirty="0">
                <a:solidFill>
                  <a:schemeClr val="tx1"/>
                </a:solidFill>
              </a:rPr>
              <a:t>).</a:t>
            </a:r>
            <a:br>
              <a:rPr lang="ru-RU" i="1" dirty="0">
                <a:solidFill>
                  <a:schemeClr val="tx1"/>
                </a:solidFill>
              </a:rPr>
            </a:br>
            <a:endParaRPr lang="en-US" i="1" dirty="0">
              <a:solidFill>
                <a:schemeClr val="tx1"/>
              </a:solidFill>
            </a:endParaRPr>
          </a:p>
          <a:p>
            <a:pPr lvl="1" algn="l"/>
            <a:endParaRPr lang="ru-RU" i="1" dirty="0"/>
          </a:p>
          <a:p>
            <a:pPr lvl="1" algn="l"/>
            <a:endParaRPr lang="ru-RU" i="1" dirty="0"/>
          </a:p>
          <a:p>
            <a:pPr lvl="1" algn="l"/>
            <a:endParaRPr lang="ru-RU" i="1" dirty="0"/>
          </a:p>
          <a:p>
            <a:pPr lvl="1" algn="l"/>
            <a:endParaRPr lang="ru-RU" i="1" dirty="0"/>
          </a:p>
          <a:p>
            <a:pPr lvl="1" algn="l"/>
            <a:br>
              <a:rPr lang="ru-RU" i="1" dirty="0"/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108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r>
              <a:rPr lang="uk" i="1" dirty="0"/>
              <a:t>Аргументи на захист можливості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348880"/>
            <a:ext cx="8064896" cy="4509120"/>
          </a:xfrm>
        </p:spPr>
        <p:txBody>
          <a:bodyPr>
            <a:normAutofit fontScale="700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" b="1" i="1" dirty="0">
                <a:solidFill>
                  <a:schemeClr val="tx1"/>
                </a:solidFill>
              </a:rPr>
              <a:t>Чудеса підтверджено історично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uk" i="1" dirty="0">
                <a:solidFill>
                  <a:schemeClr val="tx1"/>
                </a:solidFill>
              </a:rPr>
              <a:t>Багато чудес було здійснено </a:t>
            </a:r>
            <a:r>
              <a:rPr lang="ru-RU" i="1" dirty="0" err="1">
                <a:solidFill>
                  <a:schemeClr val="tx1"/>
                </a:solidFill>
              </a:rPr>
              <a:t>привселюдно</a:t>
            </a:r>
            <a:r>
              <a:rPr lang="ru-RU" i="1" dirty="0">
                <a:solidFill>
                  <a:schemeClr val="tx1"/>
                </a:solidFill>
              </a:rPr>
              <a:t>                                              </a:t>
            </a:r>
            <a:r>
              <a:rPr lang="uk" i="1" dirty="0">
                <a:solidFill>
                  <a:schemeClr val="tx1"/>
                </a:solidFill>
              </a:rPr>
              <a:t> (насичення 5 000 чоловік).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uk" i="1" dirty="0">
                <a:solidFill>
                  <a:schemeClr val="tx1"/>
                </a:solidFill>
              </a:rPr>
              <a:t>Деякі чуда було зроблено в присутності тих, </a:t>
            </a:r>
            <a:r>
              <a:rPr lang="uk-UA" i="1" dirty="0">
                <a:solidFill>
                  <a:schemeClr val="tx1"/>
                </a:solidFill>
              </a:rPr>
              <a:t>хто не вірив у можливість цих чудес                                                                                  </a:t>
            </a:r>
            <a:r>
              <a:rPr lang="uk" i="1" dirty="0">
                <a:solidFill>
                  <a:schemeClr val="tx1"/>
                </a:solidFill>
              </a:rPr>
              <a:t> (Матвія 9: 1-9 - </a:t>
            </a:r>
            <a:r>
              <a:rPr lang="uk-UA" sz="2900" i="1" dirty="0">
                <a:solidFill>
                  <a:schemeClr val="tx1"/>
                </a:solidFill>
              </a:rPr>
              <a:t>про </a:t>
            </a:r>
            <a:r>
              <a:rPr lang="uk-UA" sz="2900" i="1" dirty="0" err="1">
                <a:solidFill>
                  <a:schemeClr val="tx1"/>
                </a:solidFill>
              </a:rPr>
              <a:t>уздоровлення</a:t>
            </a:r>
            <a:r>
              <a:rPr lang="uk-UA" sz="2900" i="1" dirty="0">
                <a:solidFill>
                  <a:schemeClr val="tx1"/>
                </a:solidFill>
              </a:rPr>
              <a:t> слабого</a:t>
            </a:r>
            <a:r>
              <a:rPr lang="uk" i="1" dirty="0">
                <a:solidFill>
                  <a:schemeClr val="tx1"/>
                </a:solidFill>
              </a:rPr>
              <a:t>).</a:t>
            </a:r>
            <a:br>
              <a:rPr lang="ru-RU" i="1" dirty="0">
                <a:solidFill>
                  <a:schemeClr val="tx1"/>
                </a:solidFill>
              </a:rPr>
            </a:br>
            <a:endParaRPr lang="en-US" i="1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uk" i="1" dirty="0">
                <a:solidFill>
                  <a:schemeClr val="tx1"/>
                </a:solidFill>
              </a:rPr>
              <a:t>Ісус Христос творив чудеса протягом тривалого проміжку часу і наказував різним силам.</a:t>
            </a:r>
          </a:p>
          <a:p>
            <a:pPr lvl="1" algn="l"/>
            <a:endParaRPr lang="ru-RU" i="1" dirty="0"/>
          </a:p>
          <a:p>
            <a:pPr lvl="1" algn="l"/>
            <a:endParaRPr lang="ru-RU" i="1" dirty="0"/>
          </a:p>
          <a:p>
            <a:pPr lvl="1" algn="l"/>
            <a:br>
              <a:rPr lang="ru-RU" i="1" dirty="0"/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471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r>
              <a:rPr lang="uk" i="1" dirty="0"/>
              <a:t>Аргументи на захист можливості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3568" y="2348880"/>
            <a:ext cx="8064896" cy="4509120"/>
          </a:xfrm>
        </p:spPr>
        <p:txBody>
          <a:bodyPr>
            <a:normAutofit fontScale="70000" lnSpcReduction="2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" b="1" i="1" dirty="0">
                <a:solidFill>
                  <a:schemeClr val="tx1"/>
                </a:solidFill>
              </a:rPr>
              <a:t>Чудеса підтверджено історично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uk" i="1" dirty="0">
                <a:solidFill>
                  <a:schemeClr val="tx1"/>
                </a:solidFill>
              </a:rPr>
              <a:t>Багато чудес було здійснено </a:t>
            </a:r>
            <a:r>
              <a:rPr lang="ru-RU" i="1" dirty="0" err="1">
                <a:solidFill>
                  <a:schemeClr val="tx1"/>
                </a:solidFill>
              </a:rPr>
              <a:t>привселюдно</a:t>
            </a:r>
            <a:r>
              <a:rPr lang="ru-RU" i="1" dirty="0">
                <a:solidFill>
                  <a:schemeClr val="tx1"/>
                </a:solidFill>
              </a:rPr>
              <a:t>                                              </a:t>
            </a:r>
            <a:r>
              <a:rPr lang="uk" i="1" dirty="0">
                <a:solidFill>
                  <a:schemeClr val="tx1"/>
                </a:solidFill>
              </a:rPr>
              <a:t> (насичення 5 000 чоловік).</a:t>
            </a:r>
            <a:br>
              <a:rPr lang="ru-RU" i="1" dirty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uk" i="1" dirty="0">
                <a:solidFill>
                  <a:schemeClr val="tx1"/>
                </a:solidFill>
              </a:rPr>
              <a:t>Деякі чуда було зроблено в присутності тих, </a:t>
            </a:r>
            <a:r>
              <a:rPr lang="uk-UA" i="1" dirty="0">
                <a:solidFill>
                  <a:schemeClr val="tx1"/>
                </a:solidFill>
              </a:rPr>
              <a:t>хто не вірив у можливість цих чудес                                                                                  </a:t>
            </a:r>
            <a:r>
              <a:rPr lang="uk" i="1" dirty="0">
                <a:solidFill>
                  <a:schemeClr val="tx1"/>
                </a:solidFill>
              </a:rPr>
              <a:t> (Матвія 9: 1-9 - </a:t>
            </a:r>
            <a:r>
              <a:rPr lang="uk-UA" sz="2900" i="1" dirty="0">
                <a:solidFill>
                  <a:schemeClr val="tx1"/>
                </a:solidFill>
              </a:rPr>
              <a:t>про </a:t>
            </a:r>
            <a:r>
              <a:rPr lang="uk-UA" sz="2900" i="1" dirty="0" err="1">
                <a:solidFill>
                  <a:schemeClr val="tx1"/>
                </a:solidFill>
              </a:rPr>
              <a:t>уздоровлення</a:t>
            </a:r>
            <a:r>
              <a:rPr lang="uk-UA" sz="2900" i="1" dirty="0">
                <a:solidFill>
                  <a:schemeClr val="tx1"/>
                </a:solidFill>
              </a:rPr>
              <a:t> слабого</a:t>
            </a:r>
            <a:r>
              <a:rPr lang="uk" i="1" dirty="0">
                <a:solidFill>
                  <a:schemeClr val="tx1"/>
                </a:solidFill>
              </a:rPr>
              <a:t>).</a:t>
            </a:r>
            <a:br>
              <a:rPr lang="ru-RU" i="1" dirty="0">
                <a:solidFill>
                  <a:schemeClr val="tx1"/>
                </a:solidFill>
              </a:rPr>
            </a:br>
            <a:endParaRPr lang="en-US" i="1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uk" i="1" dirty="0">
                <a:solidFill>
                  <a:schemeClr val="tx1"/>
                </a:solidFill>
              </a:rPr>
              <a:t>Ісус Христос творив чудеса протягом тривалого проміжку часу і наказував різним силам.</a:t>
            </a:r>
          </a:p>
          <a:p>
            <a:pPr marL="971550" lvl="1" indent="-514350" algn="l">
              <a:buFont typeface="+mj-lt"/>
              <a:buAutoNum type="alphaLcParenR"/>
            </a:pPr>
            <a:endParaRPr lang="en-US" i="1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uk" i="1" dirty="0">
                <a:solidFill>
                  <a:schemeClr val="tx1"/>
                </a:solidFill>
              </a:rPr>
              <a:t>Є свідчення уздоровленних                          </a:t>
            </a:r>
          </a:p>
          <a:p>
            <a:pPr lvl="1" algn="l"/>
            <a:r>
              <a:rPr lang="uk" i="1" dirty="0">
                <a:solidFill>
                  <a:schemeClr val="tx1"/>
                </a:solidFill>
              </a:rPr>
              <a:t>          (сліпонароджений - Івана 9).</a:t>
            </a:r>
            <a:br>
              <a:rPr lang="ru-RU" i="1" dirty="0"/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83874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pPr lvl="0"/>
            <a:r>
              <a:rPr lang="uk" i="1" dirty="0"/>
              <a:t>Аргументи на захист можливості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348880"/>
            <a:ext cx="8640960" cy="4392488"/>
          </a:xfrm>
        </p:spPr>
        <p:txBody>
          <a:bodyPr>
            <a:normAutofit fontScale="55000" lnSpcReduction="20000"/>
          </a:bodyPr>
          <a:lstStyle/>
          <a:p>
            <a:pPr lvl="0" algn="l"/>
            <a:endParaRPr lang="ru-RU" sz="37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uk" sz="5500" i="1" dirty="0">
                <a:solidFill>
                  <a:schemeClr val="tx1"/>
                </a:solidFill>
              </a:rPr>
              <a:t>Існування всесвіту підтверджує наявність Особистісної Досконалої Істоти :</a:t>
            </a:r>
          </a:p>
          <a:p>
            <a:pPr lvl="1" algn="l"/>
            <a:endParaRPr lang="en-US" sz="37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uk" sz="3700" i="1" dirty="0">
                <a:solidFill>
                  <a:schemeClr val="tx1"/>
                </a:solidFill>
              </a:rPr>
              <a:t>Другий закон термодинаміки (принцип ентропії).</a:t>
            </a:r>
            <a:br>
              <a:rPr lang="ru-RU" sz="3700" i="1" dirty="0">
                <a:solidFill>
                  <a:schemeClr val="tx1"/>
                </a:solidFill>
              </a:rPr>
            </a:br>
            <a:endParaRPr lang="ru-RU" sz="3700" dirty="0">
              <a:solidFill>
                <a:schemeClr val="tx1"/>
              </a:solidFill>
            </a:endParaRPr>
          </a:p>
          <a:p>
            <a:pPr marL="1828800" lvl="3" indent="-457200" algn="l">
              <a:buFont typeface="+mj-lt"/>
              <a:buAutoNum type="arabicPeriod"/>
            </a:pPr>
            <a:r>
              <a:rPr lang="uk" sz="3700" i="1" dirty="0">
                <a:solidFill>
                  <a:schemeClr val="tx1"/>
                </a:solidFill>
              </a:rPr>
              <a:t>Всесвіт з кожним днем стає менш організованим і рухається до хаосу.</a:t>
            </a:r>
            <a:endParaRPr lang="ru-RU" sz="3700" dirty="0">
              <a:solidFill>
                <a:schemeClr val="tx1"/>
              </a:solidFill>
            </a:endParaRPr>
          </a:p>
          <a:p>
            <a:pPr marL="1828800" lvl="3" indent="-457200" algn="l">
              <a:buFont typeface="+mj-lt"/>
              <a:buAutoNum type="arabicPeriod"/>
            </a:pPr>
            <a:r>
              <a:rPr lang="uk-UA" sz="3600" i="1" dirty="0">
                <a:solidFill>
                  <a:schemeClr val="tx1"/>
                </a:solidFill>
              </a:rPr>
              <a:t>Корисна енергія вивільнюється, розсіюється і не організовується до свого первісного стану. </a:t>
            </a:r>
          </a:p>
          <a:p>
            <a:pPr marL="1828800" lvl="3" indent="-457200" algn="l">
              <a:buFont typeface="+mj-lt"/>
              <a:buAutoNum type="arabicPeriod"/>
            </a:pPr>
            <a:r>
              <a:rPr lang="uk" sz="3600" i="1" dirty="0">
                <a:solidFill>
                  <a:schemeClr val="tx1"/>
                </a:solidFill>
              </a:rPr>
              <a:t>Все </a:t>
            </a:r>
            <a:r>
              <a:rPr lang="uk" sz="3700" i="1" dirty="0">
                <a:solidFill>
                  <a:schemeClr val="tx1"/>
                </a:solidFill>
              </a:rPr>
              <a:t>навколо нас зазнає ерозії, руйнування.</a:t>
            </a:r>
            <a:br>
              <a:rPr lang="ru-RU" sz="3700" i="1" dirty="0"/>
            </a:br>
            <a:endParaRPr lang="ru-RU" sz="3700" dirty="0"/>
          </a:p>
          <a:p>
            <a:pPr lvl="0" algn="l"/>
            <a:br>
              <a:rPr lang="ru-RU" i="1" dirty="0"/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513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pPr lvl="0"/>
            <a:r>
              <a:rPr lang="uk" i="1" dirty="0"/>
              <a:t>Аргументи на захист можливості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348880"/>
            <a:ext cx="8640960" cy="4392488"/>
          </a:xfrm>
        </p:spPr>
        <p:txBody>
          <a:bodyPr>
            <a:normAutofit fontScale="47500" lnSpcReduction="20000"/>
          </a:bodyPr>
          <a:lstStyle/>
          <a:p>
            <a:pPr lvl="0" algn="l"/>
            <a:endParaRPr lang="ru-RU" sz="37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uk" sz="5500" i="1" dirty="0">
                <a:solidFill>
                  <a:schemeClr val="tx1"/>
                </a:solidFill>
              </a:rPr>
              <a:t>Існування всесвіту підтверджує наявність Особистісної Досконалої істоти :</a:t>
            </a:r>
          </a:p>
          <a:p>
            <a:pPr lvl="1" algn="l"/>
            <a:endParaRPr lang="en-US" sz="37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uk" sz="3800" i="1" dirty="0">
                <a:solidFill>
                  <a:schemeClr val="tx1"/>
                </a:solidFill>
              </a:rPr>
              <a:t>Другий закон термодинаміки (принцип ентропії).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uk" sz="3800" i="1" dirty="0">
                <a:solidFill>
                  <a:schemeClr val="tx1"/>
                </a:solidFill>
              </a:rPr>
              <a:t>Всесвіт колись прийде до стану повного хаосу. Теплова смерть всесвіту.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endParaRPr lang="uk" sz="38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endParaRPr lang="uk" sz="38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endParaRPr lang="ru-RU" sz="3800" i="1" dirty="0">
              <a:solidFill>
                <a:schemeClr val="tx1"/>
              </a:solidFill>
            </a:endParaRPr>
          </a:p>
          <a:p>
            <a:pPr lvl="2" algn="l"/>
            <a:br>
              <a:rPr lang="ru-RU" sz="3800" i="1" dirty="0">
                <a:solidFill>
                  <a:schemeClr val="tx1"/>
                </a:solidFill>
              </a:rPr>
            </a:br>
            <a:endParaRPr lang="ru-RU" sz="38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endParaRPr lang="ru-RU" sz="38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endParaRPr lang="ru-RU" sz="38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endParaRPr lang="ru-RU" sz="38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endParaRPr lang="en-US" sz="3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5536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pPr lvl="0"/>
            <a:r>
              <a:rPr lang="uk" i="1" dirty="0"/>
              <a:t>Аргументи на захист можливості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348880"/>
            <a:ext cx="8640960" cy="4392488"/>
          </a:xfrm>
        </p:spPr>
        <p:txBody>
          <a:bodyPr>
            <a:normAutofit fontScale="47500" lnSpcReduction="20000"/>
          </a:bodyPr>
          <a:lstStyle/>
          <a:p>
            <a:pPr lvl="0" algn="l"/>
            <a:endParaRPr lang="ru-RU" sz="37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uk" sz="5500" i="1" dirty="0">
                <a:solidFill>
                  <a:schemeClr val="tx1"/>
                </a:solidFill>
              </a:rPr>
              <a:t>Існування всесвіту підтверджує наявність Особистісної Досконалої істоти :</a:t>
            </a:r>
          </a:p>
          <a:p>
            <a:pPr lvl="1" algn="l"/>
            <a:endParaRPr lang="en-US" sz="37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uk" sz="3800" i="1" dirty="0">
                <a:solidFill>
                  <a:schemeClr val="tx1"/>
                </a:solidFill>
              </a:rPr>
              <a:t>Другий закон термодинаміки (принцип ентропії).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uk" sz="3800" i="1" dirty="0">
                <a:solidFill>
                  <a:schemeClr val="tx1"/>
                </a:solidFill>
              </a:rPr>
              <a:t>Всесвіт колись прийде до стану повного хаосу. Теплова смерть всесвіту.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uk" sz="3800" i="1" dirty="0">
                <a:solidFill>
                  <a:schemeClr val="tx1"/>
                </a:solidFill>
              </a:rPr>
              <a:t>Всесвіт мав початок (інакше він би вже досяг стану теплової смерті). Всесвіт не існував вічно.</a:t>
            </a:r>
          </a:p>
          <a:p>
            <a:pPr marL="1428750" lvl="2" indent="-514350" algn="l">
              <a:buFont typeface="+mj-lt"/>
              <a:buAutoNum type="romanLcPeriod"/>
            </a:pPr>
            <a:endParaRPr lang="uk" sz="38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endParaRPr lang="uk" sz="38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endParaRPr lang="ru-RU" sz="3800" i="1" dirty="0">
              <a:solidFill>
                <a:schemeClr val="tx1"/>
              </a:solidFill>
            </a:endParaRPr>
          </a:p>
          <a:p>
            <a:pPr lvl="2" algn="l"/>
            <a:br>
              <a:rPr lang="ru-RU" sz="3800" i="1" dirty="0">
                <a:solidFill>
                  <a:schemeClr val="tx1"/>
                </a:solidFill>
              </a:rPr>
            </a:br>
            <a:endParaRPr lang="ru-RU" sz="38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endParaRPr lang="ru-RU" sz="38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endParaRPr lang="ru-RU" sz="38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endParaRPr lang="ru-RU" sz="38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endParaRPr lang="en-US" sz="3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3327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pPr lvl="0"/>
            <a:r>
              <a:rPr lang="uk" i="1" dirty="0"/>
              <a:t>Аргументи на захист можливості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348880"/>
            <a:ext cx="8640960" cy="4392488"/>
          </a:xfrm>
        </p:spPr>
        <p:txBody>
          <a:bodyPr>
            <a:normAutofit fontScale="47500" lnSpcReduction="20000"/>
          </a:bodyPr>
          <a:lstStyle/>
          <a:p>
            <a:pPr lvl="0" algn="l"/>
            <a:endParaRPr lang="ru-RU" sz="37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lphaLcParenR"/>
            </a:pPr>
            <a:r>
              <a:rPr lang="uk" sz="5500" i="1" dirty="0">
                <a:solidFill>
                  <a:schemeClr val="tx1"/>
                </a:solidFill>
              </a:rPr>
              <a:t>Існування всесвіту підтверджує наявність Особистісної Досконалої істоти :</a:t>
            </a:r>
          </a:p>
          <a:p>
            <a:pPr lvl="1" algn="l"/>
            <a:endParaRPr lang="en-US" sz="3700" i="1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uk" sz="3800" i="1" dirty="0">
                <a:solidFill>
                  <a:schemeClr val="tx1"/>
                </a:solidFill>
              </a:rPr>
              <a:t>Другий закон термодинаміки (принцип ентропії).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uk" sz="3800" i="1" dirty="0">
                <a:solidFill>
                  <a:schemeClr val="tx1"/>
                </a:solidFill>
              </a:rPr>
              <a:t>Всесвіт колись прийде до стану повного хаосу. Теплова смерть всесвіту.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ru-RU" sz="38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uk" sz="3800" i="1" dirty="0">
                <a:solidFill>
                  <a:schemeClr val="tx1"/>
                </a:solidFill>
              </a:rPr>
              <a:t>Всесвіт мав початок (інакше він би вже досяг стану теплової смерті). Всесвіт не існував вічно.</a:t>
            </a:r>
            <a:br>
              <a:rPr lang="ru-RU" sz="3800" i="1" dirty="0">
                <a:solidFill>
                  <a:schemeClr val="tx1"/>
                </a:solidFill>
              </a:rPr>
            </a:br>
            <a:endParaRPr lang="en-US" sz="3800" dirty="0">
              <a:solidFill>
                <a:schemeClr val="tx1"/>
              </a:solidFill>
            </a:endParaRPr>
          </a:p>
          <a:p>
            <a:pPr marL="1428750" lvl="2" indent="-514350" algn="l">
              <a:buFont typeface="+mj-lt"/>
              <a:buAutoNum type="romanLcPeriod"/>
            </a:pPr>
            <a:r>
              <a:rPr lang="uk" sz="3800" i="1" dirty="0">
                <a:solidFill>
                  <a:schemeClr val="tx1"/>
                </a:solidFill>
              </a:rPr>
              <a:t>Твердження про створення виглядає більш логічно, аніж твердження про вічне існування всесвіту.</a:t>
            </a:r>
            <a:br>
              <a:rPr lang="ru-RU" sz="3800" i="1" dirty="0">
                <a:solidFill>
                  <a:schemeClr val="tx1"/>
                </a:solidFill>
              </a:rPr>
            </a:br>
            <a:br>
              <a:rPr lang="ru-RU" i="1" dirty="0"/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48535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188640"/>
            <a:ext cx="8784976" cy="1470025"/>
          </a:xfrm>
        </p:spPr>
        <p:txBody>
          <a:bodyPr/>
          <a:lstStyle/>
          <a:p>
            <a:pPr lvl="0"/>
            <a:r>
              <a:rPr lang="uk" i="1" dirty="0"/>
              <a:t>Аргументи на захист можливості чудес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2348880"/>
            <a:ext cx="8640960" cy="4392488"/>
          </a:xfrm>
        </p:spPr>
        <p:txBody>
          <a:bodyPr>
            <a:normAutofit fontScale="25000" lnSpcReduction="20000"/>
          </a:bodyPr>
          <a:lstStyle/>
          <a:p>
            <a:pPr marL="742950" lvl="0" indent="-742950" algn="l">
              <a:buFont typeface="+mj-lt"/>
              <a:buAutoNum type="alphaLcParenR"/>
            </a:pPr>
            <a:endParaRPr lang="ru-RU" sz="9600" dirty="0">
              <a:solidFill>
                <a:schemeClr val="tx1"/>
              </a:solidFill>
            </a:endParaRPr>
          </a:p>
          <a:p>
            <a:pPr marL="1200150" lvl="1" indent="-742950" algn="l">
              <a:buFont typeface="+mj-lt"/>
              <a:buAutoNum type="alphaLcParenR"/>
            </a:pPr>
            <a:r>
              <a:rPr lang="uk" sz="9600" i="1" dirty="0">
                <a:solidFill>
                  <a:schemeClr val="tx1"/>
                </a:solidFill>
              </a:rPr>
              <a:t>Існування всесвіту підтверджує наявність Особистісної Досконалої істоти.</a:t>
            </a:r>
          </a:p>
          <a:p>
            <a:pPr marL="1200150" lvl="1" indent="-742950" algn="l">
              <a:buFont typeface="+mj-lt"/>
              <a:buAutoNum type="alphaLcParenR"/>
            </a:pPr>
            <a:endParaRPr lang="uk" sz="9600" i="1" dirty="0">
              <a:solidFill>
                <a:schemeClr val="tx1"/>
              </a:solidFill>
            </a:endParaRPr>
          </a:p>
          <a:p>
            <a:pPr marL="1200150" lvl="1" indent="-742950" algn="l">
              <a:buFont typeface="+mj-lt"/>
              <a:buAutoNum type="alphaLcParenR"/>
            </a:pPr>
            <a:endParaRPr lang="en-US" sz="9600" i="1" dirty="0">
              <a:solidFill>
                <a:schemeClr val="tx1"/>
              </a:solidFill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pPr lvl="2" algn="l"/>
            <a:br>
              <a:rPr lang="ru-RU" sz="3800" i="1" dirty="0">
                <a:solidFill>
                  <a:schemeClr val="tx1"/>
                </a:solidFill>
              </a:rPr>
            </a:br>
            <a:br>
              <a:rPr lang="ru-RU" i="1" dirty="0"/>
            </a:b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898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565</Words>
  <Application>Microsoft Office PowerPoint</Application>
  <PresentationFormat>Экран (4:3)</PresentationFormat>
  <Paragraphs>125</Paragraphs>
  <Slides>12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Тема Office</vt:lpstr>
      <vt:lpstr>Аргументи на захист можливості чудес</vt:lpstr>
      <vt:lpstr>Аргументи на захист можливості чудес</vt:lpstr>
      <vt:lpstr>Аргументи на захист можливості чудес</vt:lpstr>
      <vt:lpstr>Аргументи на захист можливості чудес</vt:lpstr>
      <vt:lpstr>Аргументи на захист можливості чудес</vt:lpstr>
      <vt:lpstr>Аргументи на захист можливості чудес</vt:lpstr>
      <vt:lpstr>Аргументи на захист можливості чудес</vt:lpstr>
      <vt:lpstr>Аргументи на захист можливості чудес</vt:lpstr>
      <vt:lpstr>Аргументи на захист можливості чудес</vt:lpstr>
      <vt:lpstr>Аргументи на захист можливості чудес</vt:lpstr>
      <vt:lpstr>Аргументи на захист можливості чудес</vt:lpstr>
      <vt:lpstr>Аргументи на захист можливості чудес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Аргументы в защиту возможности чудес</dc:title>
  <dc:creator>Admin</dc:creator>
  <cp:lastModifiedBy>Ruslan Lvov</cp:lastModifiedBy>
  <cp:revision>7</cp:revision>
  <dcterms:created xsi:type="dcterms:W3CDTF">2020-07-22T18:54:39Z</dcterms:created>
  <dcterms:modified xsi:type="dcterms:W3CDTF">2022-12-08T20:17:06Z</dcterms:modified>
</cp:coreProperties>
</file>