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79" r:id="rId4"/>
    <p:sldId id="291" r:id="rId5"/>
    <p:sldId id="280" r:id="rId6"/>
    <p:sldId id="292" r:id="rId7"/>
    <p:sldId id="293" r:id="rId8"/>
    <p:sldId id="294" r:id="rId9"/>
    <p:sldId id="289" r:id="rId10"/>
    <p:sldId id="282" r:id="rId11"/>
    <p:sldId id="290" r:id="rId12"/>
  </p:sldIdLst>
  <p:sldSz cx="9144000" cy="5143500" type="screen16x9"/>
  <p:notesSz cx="6858000" cy="9144000"/>
  <p:embeddedFontLst>
    <p:embeddedFont>
      <p:font typeface="Roboto Slab" charset="0"/>
      <p:regular r:id="rId14"/>
      <p:bold r:id="rId15"/>
    </p:embeddedFont>
    <p:embeddedFont>
      <p:font typeface="Impact" pitchFamily="34" charset="0"/>
      <p:regular r:id="rId16"/>
    </p:embeddedFont>
    <p:embeddedFont>
      <p:font typeface="Nixie One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  <p:sldLayoutId id="214748366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importancia de las Escrituras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426968" y="699542"/>
            <a:ext cx="4608512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457200" lvl="1" indent="0" algn="ctr">
              <a:buNone/>
            </a:pPr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Léala en Privado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Escriba notas de sermones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Estúdiela en grupo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Compártala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Patrick Fore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https://unsplash.com/photos/b_SHPU5M3nk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VIII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artículo “Saturado del Evangelio: Una característica de un creyente sano” (32-36) en la revista 9Marcas: Volvamos al evangelio, edición 5. (4 págs.) 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Meditación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en las Escrituras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VIII: Preparación para el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23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Pero persiste tú en lo que has aprendido y te persuadiste, sabiendo de quién has </a:t>
            </a:r>
            <a:r>
              <a:rPr lang="es-MX" dirty="0" smtClean="0">
                <a:latin typeface="Calibri" pitchFamily="34" charset="0"/>
              </a:rPr>
              <a:t>aprendido; </a:t>
            </a:r>
            <a:r>
              <a:rPr lang="es-MX" dirty="0">
                <a:latin typeface="Calibri" pitchFamily="34" charset="0"/>
              </a:rPr>
              <a:t>y que desde la niñez has sabido las Sagradas Escrituras, las cuales te pueden hacer sabio para la salvación por la fe que es en Cristo </a:t>
            </a:r>
            <a:r>
              <a:rPr lang="es-MX" dirty="0" smtClean="0">
                <a:latin typeface="Calibri" pitchFamily="34" charset="0"/>
              </a:rPr>
              <a:t>Jesús. Toda </a:t>
            </a:r>
            <a:r>
              <a:rPr lang="es-MX" dirty="0">
                <a:latin typeface="Calibri" pitchFamily="34" charset="0"/>
              </a:rPr>
              <a:t>la Escritura es inspirada por Dios, y útil para enseñar, para redargüir, para corregir, para instruir en </a:t>
            </a:r>
            <a:r>
              <a:rPr lang="es-MX" dirty="0" smtClean="0">
                <a:latin typeface="Calibri" pitchFamily="34" charset="0"/>
              </a:rPr>
              <a:t>justicia, </a:t>
            </a:r>
            <a:r>
              <a:rPr lang="es-MX" dirty="0">
                <a:latin typeface="Calibri" pitchFamily="34" charset="0"/>
              </a:rPr>
              <a:t>a fin de que el hombre de Dios sea perfecto, enteramente preparado para toda buena obra.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2° </a:t>
            </a: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Timoteo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3:14-17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Escritura y la vida devocional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76006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30" name="Google Shape;203;p21"/>
          <p:cNvSpPr txBox="1">
            <a:spLocks/>
          </p:cNvSpPr>
          <p:nvPr/>
        </p:nvSpPr>
        <p:spPr>
          <a:xfrm>
            <a:off x="6567999" y="3916992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4. Receptor</a:t>
            </a:r>
          </a:p>
        </p:txBody>
      </p:sp>
      <p:sp>
        <p:nvSpPr>
          <p:cNvPr id="32" name="Google Shape;203;p21"/>
          <p:cNvSpPr txBox="1">
            <a:spLocks/>
          </p:cNvSpPr>
          <p:nvPr/>
        </p:nvSpPr>
        <p:spPr>
          <a:xfrm>
            <a:off x="3629847" y="3916992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5. Respuesta</a:t>
            </a:r>
          </a:p>
        </p:txBody>
      </p:sp>
      <p:grpSp>
        <p:nvGrpSpPr>
          <p:cNvPr id="38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3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20;p49"/>
          <p:cNvGrpSpPr/>
          <p:nvPr/>
        </p:nvGrpSpPr>
        <p:grpSpPr>
          <a:xfrm>
            <a:off x="3203848" y="3540463"/>
            <a:ext cx="3246409" cy="757176"/>
            <a:chOff x="302889" y="1066800"/>
            <a:chExt cx="6505573" cy="1508125"/>
          </a:xfrm>
        </p:grpSpPr>
        <p:sp>
          <p:nvSpPr>
            <p:cNvPr id="62" name="Google Shape;1621;p49"/>
            <p:cNvSpPr/>
            <p:nvPr/>
          </p:nvSpPr>
          <p:spPr>
            <a:xfrm>
              <a:off x="302889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622;p49"/>
            <p:cNvSpPr/>
            <p:nvPr/>
          </p:nvSpPr>
          <p:spPr>
            <a:xfrm>
              <a:off x="410863" y="1801811"/>
              <a:ext cx="769938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1615;p49"/>
          <p:cNvSpPr/>
          <p:nvPr/>
        </p:nvSpPr>
        <p:spPr>
          <a:xfrm>
            <a:off x="821535" y="1635646"/>
            <a:ext cx="3246409" cy="757175"/>
          </a:xfrm>
          <a:custGeom>
            <a:avLst/>
            <a:gdLst/>
            <a:ahLst/>
            <a:cxnLst/>
            <a:rect l="l" t="t" r="r" b="b"/>
            <a:pathLst>
              <a:path w="1658" h="384" extrusionOk="0">
                <a:moveTo>
                  <a:pt x="1553" y="384"/>
                </a:moveTo>
                <a:cubicBezTo>
                  <a:pt x="1556" y="384"/>
                  <a:pt x="1560" y="382"/>
                  <a:pt x="1561" y="379"/>
                </a:cubicBezTo>
                <a:cubicBezTo>
                  <a:pt x="1657" y="196"/>
                  <a:pt x="1657" y="196"/>
                  <a:pt x="1657" y="196"/>
                </a:cubicBezTo>
                <a:cubicBezTo>
                  <a:pt x="1658" y="194"/>
                  <a:pt x="1658" y="190"/>
                  <a:pt x="1657" y="187"/>
                </a:cubicBezTo>
                <a:cubicBezTo>
                  <a:pt x="1561" y="5"/>
                  <a:pt x="1561" y="5"/>
                  <a:pt x="1561" y="5"/>
                </a:cubicBezTo>
                <a:cubicBezTo>
                  <a:pt x="1560" y="2"/>
                  <a:pt x="1556" y="0"/>
                  <a:pt x="15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196" y="384"/>
                  <a:pt x="196" y="384"/>
                  <a:pt x="196" y="384"/>
                </a:cubicBezTo>
                <a:lnTo>
                  <a:pt x="1553" y="384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616;p49"/>
          <p:cNvSpPr/>
          <p:nvPr/>
        </p:nvSpPr>
        <p:spPr>
          <a:xfrm>
            <a:off x="821535" y="2004669"/>
            <a:ext cx="384214" cy="388152"/>
          </a:xfrm>
          <a:custGeom>
            <a:avLst/>
            <a:gdLst/>
            <a:ahLst/>
            <a:cxnLst/>
            <a:rect l="l" t="t" r="r" b="b"/>
            <a:pathLst>
              <a:path w="196" h="197" extrusionOk="0">
                <a:moveTo>
                  <a:pt x="94" y="9"/>
                </a:moveTo>
                <a:cubicBezTo>
                  <a:pt x="3" y="183"/>
                  <a:pt x="3" y="183"/>
                  <a:pt x="3" y="183"/>
                </a:cubicBezTo>
                <a:cubicBezTo>
                  <a:pt x="0" y="189"/>
                  <a:pt x="5" y="197"/>
                  <a:pt x="12" y="197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3"/>
                  <a:pt x="95" y="7"/>
                  <a:pt x="94" y="9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97599" y="1779662"/>
            <a:ext cx="21066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¿Qué entendí?</a:t>
            </a:r>
            <a:endParaRPr lang="es-MX" sz="2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" name="Google Shape;1618;p49"/>
          <p:cNvSpPr/>
          <p:nvPr/>
        </p:nvSpPr>
        <p:spPr>
          <a:xfrm>
            <a:off x="2117679" y="2643758"/>
            <a:ext cx="3246409" cy="757176"/>
          </a:xfrm>
          <a:custGeom>
            <a:avLst/>
            <a:gdLst/>
            <a:ahLst/>
            <a:cxnLst/>
            <a:rect l="l" t="t" r="r" b="b"/>
            <a:pathLst>
              <a:path w="1658" h="384" extrusionOk="0">
                <a:moveTo>
                  <a:pt x="1553" y="384"/>
                </a:moveTo>
                <a:cubicBezTo>
                  <a:pt x="1556" y="384"/>
                  <a:pt x="1560" y="382"/>
                  <a:pt x="1561" y="379"/>
                </a:cubicBezTo>
                <a:cubicBezTo>
                  <a:pt x="1657" y="196"/>
                  <a:pt x="1657" y="196"/>
                  <a:pt x="1657" y="196"/>
                </a:cubicBezTo>
                <a:cubicBezTo>
                  <a:pt x="1658" y="194"/>
                  <a:pt x="1658" y="190"/>
                  <a:pt x="1657" y="187"/>
                </a:cubicBezTo>
                <a:cubicBezTo>
                  <a:pt x="1561" y="5"/>
                  <a:pt x="1561" y="5"/>
                  <a:pt x="1561" y="5"/>
                </a:cubicBezTo>
                <a:cubicBezTo>
                  <a:pt x="1560" y="2"/>
                  <a:pt x="1556" y="0"/>
                  <a:pt x="15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196" y="384"/>
                  <a:pt x="196" y="384"/>
                  <a:pt x="196" y="384"/>
                </a:cubicBezTo>
                <a:lnTo>
                  <a:pt x="1553" y="384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1619;p49"/>
          <p:cNvSpPr/>
          <p:nvPr/>
        </p:nvSpPr>
        <p:spPr>
          <a:xfrm>
            <a:off x="2117679" y="3003798"/>
            <a:ext cx="384214" cy="388152"/>
          </a:xfrm>
          <a:custGeom>
            <a:avLst/>
            <a:gdLst/>
            <a:ahLst/>
            <a:cxnLst/>
            <a:rect l="l" t="t" r="r" b="b"/>
            <a:pathLst>
              <a:path w="196" h="197" extrusionOk="0">
                <a:moveTo>
                  <a:pt x="94" y="9"/>
                </a:moveTo>
                <a:cubicBezTo>
                  <a:pt x="3" y="183"/>
                  <a:pt x="3" y="183"/>
                  <a:pt x="3" y="183"/>
                </a:cubicBezTo>
                <a:cubicBezTo>
                  <a:pt x="0" y="189"/>
                  <a:pt x="5" y="197"/>
                  <a:pt x="12" y="197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3"/>
                  <a:pt x="95" y="7"/>
                  <a:pt x="94" y="9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2621901" y="2571750"/>
            <a:ext cx="24481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¿Qué me enseña </a:t>
            </a:r>
          </a:p>
          <a:p>
            <a:pPr algn="ctr"/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Sobre Dios?</a:t>
            </a:r>
            <a:endParaRPr lang="es-MX" sz="2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3496219" y="3507854"/>
            <a:ext cx="28039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¿Qué me enseña </a:t>
            </a:r>
          </a:p>
          <a:p>
            <a:pPr algn="ctr"/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sobre mi condición?</a:t>
            </a:r>
            <a:endParaRPr lang="es-MX" sz="2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4" name="Google Shape;1615;p49"/>
          <p:cNvSpPr/>
          <p:nvPr/>
        </p:nvSpPr>
        <p:spPr>
          <a:xfrm>
            <a:off x="5364088" y="4334855"/>
            <a:ext cx="3246409" cy="757175"/>
          </a:xfrm>
          <a:custGeom>
            <a:avLst/>
            <a:gdLst/>
            <a:ahLst/>
            <a:cxnLst/>
            <a:rect l="l" t="t" r="r" b="b"/>
            <a:pathLst>
              <a:path w="1658" h="384" extrusionOk="0">
                <a:moveTo>
                  <a:pt x="1553" y="384"/>
                </a:moveTo>
                <a:cubicBezTo>
                  <a:pt x="1556" y="384"/>
                  <a:pt x="1560" y="382"/>
                  <a:pt x="1561" y="379"/>
                </a:cubicBezTo>
                <a:cubicBezTo>
                  <a:pt x="1657" y="196"/>
                  <a:pt x="1657" y="196"/>
                  <a:pt x="1657" y="196"/>
                </a:cubicBezTo>
                <a:cubicBezTo>
                  <a:pt x="1658" y="194"/>
                  <a:pt x="1658" y="190"/>
                  <a:pt x="1657" y="187"/>
                </a:cubicBezTo>
                <a:cubicBezTo>
                  <a:pt x="1561" y="5"/>
                  <a:pt x="1561" y="5"/>
                  <a:pt x="1561" y="5"/>
                </a:cubicBezTo>
                <a:cubicBezTo>
                  <a:pt x="1560" y="2"/>
                  <a:pt x="1556" y="0"/>
                  <a:pt x="15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196" y="384"/>
                  <a:pt x="196" y="384"/>
                  <a:pt x="196" y="384"/>
                </a:cubicBezTo>
                <a:lnTo>
                  <a:pt x="1553" y="384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616;p49"/>
          <p:cNvSpPr/>
          <p:nvPr/>
        </p:nvSpPr>
        <p:spPr>
          <a:xfrm>
            <a:off x="5364088" y="4703878"/>
            <a:ext cx="384214" cy="388152"/>
          </a:xfrm>
          <a:custGeom>
            <a:avLst/>
            <a:gdLst/>
            <a:ahLst/>
            <a:cxnLst/>
            <a:rect l="l" t="t" r="r" b="b"/>
            <a:pathLst>
              <a:path w="196" h="197" extrusionOk="0">
                <a:moveTo>
                  <a:pt x="94" y="9"/>
                </a:moveTo>
                <a:cubicBezTo>
                  <a:pt x="3" y="183"/>
                  <a:pt x="3" y="183"/>
                  <a:pt x="3" y="183"/>
                </a:cubicBezTo>
                <a:cubicBezTo>
                  <a:pt x="0" y="189"/>
                  <a:pt x="5" y="197"/>
                  <a:pt x="12" y="197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3"/>
                  <a:pt x="95" y="7"/>
                  <a:pt x="94" y="9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5940152" y="4299942"/>
            <a:ext cx="23374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¿Cómo me lleva </a:t>
            </a:r>
            <a:b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500" dirty="0" smtClean="0">
                <a:solidFill>
                  <a:schemeClr val="bg1"/>
                </a:solidFill>
                <a:latin typeface="Calibri" pitchFamily="34" charset="0"/>
              </a:rPr>
              <a:t>a amar a Dios?</a:t>
            </a:r>
            <a:endParaRPr lang="es-MX" sz="25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Las Escrituras y el evangelismo 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783298"/>
            <a:ext cx="849694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¿Cómo se relacionan con la vida cotidiana?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¿Qué pasajes creo que pueden ser útiles en el evangelismo?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¿Cómo los puedo compartir en una conversación?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¿Cómo puedo explicarlos para que los demás los entiendan?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35283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(1) Antes de Evangelizar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3" name="Google Shape;295;p28"/>
          <p:cNvSpPr txBox="1">
            <a:spLocks noGrp="1"/>
          </p:cNvSpPr>
          <p:nvPr/>
        </p:nvSpPr>
        <p:spPr>
          <a:xfrm>
            <a:off x="1570944" y="1600511"/>
            <a:ext cx="6626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6"/>
                </a:solidFill>
                <a:latin typeface="Calibri" pitchFamily="34" charset="0"/>
              </a:rPr>
              <a:t>Lectura devociona</a:t>
            </a:r>
            <a:endParaRPr sz="7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5" name="Google Shape;297;p28"/>
          <p:cNvSpPr txBox="1">
            <a:spLocks noGrp="1"/>
          </p:cNvSpPr>
          <p:nvPr/>
        </p:nvSpPr>
        <p:spPr>
          <a:xfrm>
            <a:off x="1570944" y="4011910"/>
            <a:ext cx="7753584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 smtClean="0">
                <a:solidFill>
                  <a:schemeClr val="accent4"/>
                </a:solidFill>
                <a:latin typeface="Calibri" pitchFamily="34" charset="0"/>
              </a:rPr>
              <a:t>Memorización</a:t>
            </a:r>
            <a:endParaRPr sz="5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7" name="Google Shape;299;p28"/>
          <p:cNvSpPr txBox="1">
            <a:spLocks noGrp="1"/>
          </p:cNvSpPr>
          <p:nvPr/>
        </p:nvSpPr>
        <p:spPr>
          <a:xfrm>
            <a:off x="1570944" y="2787774"/>
            <a:ext cx="6626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5"/>
                </a:solidFill>
                <a:latin typeface="Calibri" pitchFamily="34" charset="0"/>
              </a:rPr>
              <a:t>Estudio privado </a:t>
            </a:r>
            <a:endParaRPr sz="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grpSp>
        <p:nvGrpSpPr>
          <p:cNvPr id="104" name="Google Shape;727;p48"/>
          <p:cNvGrpSpPr/>
          <p:nvPr/>
        </p:nvGrpSpPr>
        <p:grpSpPr>
          <a:xfrm>
            <a:off x="739438" y="2931589"/>
            <a:ext cx="526872" cy="648273"/>
            <a:chOff x="590250" y="244200"/>
            <a:chExt cx="407975" cy="532175"/>
          </a:xfrm>
        </p:grpSpPr>
        <p:sp>
          <p:nvSpPr>
            <p:cNvPr id="122" name="Google Shape;728;p4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29;p4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30;p4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31;p4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32;p4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33;p4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34;p4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35;p4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36;p4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37;p4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38;p4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39;p4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40;p4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41;p4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770;p48"/>
          <p:cNvGrpSpPr/>
          <p:nvPr/>
        </p:nvGrpSpPr>
        <p:grpSpPr>
          <a:xfrm>
            <a:off x="621990" y="1898161"/>
            <a:ext cx="735067" cy="545446"/>
            <a:chOff x="1934025" y="1001650"/>
            <a:chExt cx="415300" cy="355600"/>
          </a:xfrm>
        </p:grpSpPr>
        <p:sp>
          <p:nvSpPr>
            <p:cNvPr id="118" name="Google Shape;771;p4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72;p4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3;p4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4;p4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136;p48"/>
          <p:cNvGrpSpPr/>
          <p:nvPr/>
        </p:nvGrpSpPr>
        <p:grpSpPr>
          <a:xfrm>
            <a:off x="685720" y="4113210"/>
            <a:ext cx="717928" cy="618780"/>
            <a:chOff x="5233525" y="4954450"/>
            <a:chExt cx="538275" cy="516350"/>
          </a:xfrm>
        </p:grpSpPr>
        <p:sp>
          <p:nvSpPr>
            <p:cNvPr id="107" name="Google Shape;1137;p4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38;p4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39;p4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40;p48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41;p4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42;p4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43;p4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4;p48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45;p4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46;p48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47;p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35283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(2) </a:t>
            </a:r>
            <a:r>
              <a:rPr lang="es-MX" dirty="0" smtClean="0">
                <a:latin typeface="Calibri" pitchFamily="34" charset="0"/>
              </a:rPr>
              <a:t>Durante el evangelismo</a:t>
            </a:r>
            <a:r>
              <a:rPr lang="en" dirty="0" smtClean="0">
                <a:latin typeface="Calibri" pitchFamily="34" charset="0"/>
              </a:rPr>
              <a:t> 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3" name="Google Shape;295;p28"/>
          <p:cNvSpPr txBox="1">
            <a:spLocks noGrp="1"/>
          </p:cNvSpPr>
          <p:nvPr/>
        </p:nvSpPr>
        <p:spPr>
          <a:xfrm>
            <a:off x="1547664" y="1600511"/>
            <a:ext cx="792088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6"/>
                </a:solidFill>
                <a:latin typeface="Calibri" pitchFamily="34" charset="0"/>
              </a:rPr>
              <a:t>Hable de ellas</a:t>
            </a:r>
            <a:endParaRPr sz="7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5" name="Google Shape;297;p28"/>
          <p:cNvSpPr txBox="1">
            <a:spLocks noGrp="1"/>
          </p:cNvSpPr>
          <p:nvPr/>
        </p:nvSpPr>
        <p:spPr>
          <a:xfrm>
            <a:off x="1619672" y="4011910"/>
            <a:ext cx="7992888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 smtClean="0">
                <a:solidFill>
                  <a:schemeClr val="accent4"/>
                </a:solidFill>
                <a:latin typeface="Calibri" pitchFamily="34" charset="0"/>
              </a:rPr>
              <a:t>Formule aplicaciones</a:t>
            </a:r>
            <a:endParaRPr sz="5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7" name="Google Shape;299;p28"/>
          <p:cNvSpPr txBox="1">
            <a:spLocks noGrp="1"/>
          </p:cNvSpPr>
          <p:nvPr/>
        </p:nvSpPr>
        <p:spPr>
          <a:xfrm>
            <a:off x="1619672" y="2787774"/>
            <a:ext cx="66261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5"/>
                </a:solidFill>
                <a:latin typeface="Calibri" pitchFamily="34" charset="0"/>
              </a:rPr>
              <a:t>Contextualize</a:t>
            </a:r>
            <a:endParaRPr sz="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43" name="Google Shape;755;p48"/>
          <p:cNvSpPr/>
          <p:nvPr/>
        </p:nvSpPr>
        <p:spPr>
          <a:xfrm>
            <a:off x="648628" y="2859782"/>
            <a:ext cx="611004" cy="717793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777;p48"/>
          <p:cNvSpPr/>
          <p:nvPr/>
        </p:nvSpPr>
        <p:spPr>
          <a:xfrm>
            <a:off x="696314" y="1851671"/>
            <a:ext cx="491310" cy="46903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822;p48"/>
          <p:cNvGrpSpPr/>
          <p:nvPr/>
        </p:nvGrpSpPr>
        <p:grpSpPr>
          <a:xfrm>
            <a:off x="611560" y="3997668"/>
            <a:ext cx="807108" cy="734322"/>
            <a:chOff x="5961125" y="1623900"/>
            <a:chExt cx="427450" cy="448175"/>
          </a:xfrm>
        </p:grpSpPr>
        <p:sp>
          <p:nvSpPr>
            <p:cNvPr id="57" name="Google Shape;823;p4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24;p4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25;p4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26;p4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27;p4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28;p4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29;p4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37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35283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(3) Al final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3" name="Google Shape;295;p28"/>
          <p:cNvSpPr txBox="1">
            <a:spLocks noGrp="1"/>
          </p:cNvSpPr>
          <p:nvPr/>
        </p:nvSpPr>
        <p:spPr>
          <a:xfrm>
            <a:off x="1517980" y="1600511"/>
            <a:ext cx="792088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6"/>
                </a:solidFill>
                <a:latin typeface="Calibri" pitchFamily="34" charset="0"/>
              </a:rPr>
              <a:t>Invite a meditar en ellas</a:t>
            </a:r>
            <a:endParaRPr sz="7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5" name="Google Shape;297;p28"/>
          <p:cNvSpPr txBox="1">
            <a:spLocks noGrp="1"/>
          </p:cNvSpPr>
          <p:nvPr/>
        </p:nvSpPr>
        <p:spPr>
          <a:xfrm>
            <a:off x="1589988" y="4011910"/>
            <a:ext cx="7992888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 smtClean="0">
                <a:solidFill>
                  <a:schemeClr val="accent4"/>
                </a:solidFill>
                <a:latin typeface="Calibri" pitchFamily="34" charset="0"/>
              </a:rPr>
              <a:t>Enseñe a leer la Biblia</a:t>
            </a:r>
            <a:endParaRPr sz="5000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67" name="Google Shape;299;p28"/>
          <p:cNvSpPr txBox="1">
            <a:spLocks noGrp="1"/>
          </p:cNvSpPr>
          <p:nvPr/>
        </p:nvSpPr>
        <p:spPr>
          <a:xfrm>
            <a:off x="1589988" y="2787774"/>
            <a:ext cx="7056784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chemeClr val="accent5"/>
                </a:solidFill>
                <a:latin typeface="Calibri" pitchFamily="34" charset="0"/>
              </a:rPr>
              <a:t>Comparta una Biblia</a:t>
            </a:r>
            <a:endParaRPr sz="50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69" name="Google Shape;301;p28"/>
          <p:cNvSpPr/>
          <p:nvPr/>
        </p:nvSpPr>
        <p:spPr>
          <a:xfrm>
            <a:off x="683568" y="4056912"/>
            <a:ext cx="708604" cy="747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776;p48"/>
          <p:cNvSpPr/>
          <p:nvPr/>
        </p:nvSpPr>
        <p:spPr>
          <a:xfrm>
            <a:off x="539552" y="1770472"/>
            <a:ext cx="822257" cy="65726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285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70;p48"/>
          <p:cNvGrpSpPr/>
          <p:nvPr/>
        </p:nvGrpSpPr>
        <p:grpSpPr>
          <a:xfrm>
            <a:off x="621990" y="3003798"/>
            <a:ext cx="735067" cy="545446"/>
            <a:chOff x="1934025" y="1001650"/>
            <a:chExt cx="415300" cy="355600"/>
          </a:xfrm>
        </p:grpSpPr>
        <p:sp>
          <p:nvSpPr>
            <p:cNvPr id="21" name="Google Shape;771;p4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2;p4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3;p4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4;p4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43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469776" y="1203598"/>
            <a:ext cx="604644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La centralidad</a:t>
            </a:r>
            <a:b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de las Escrituras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460375" y="2868206"/>
            <a:ext cx="7529265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Ellas nos revelan a Cristo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Ellas nos enseñan lo que es pecado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Ellas nos guían a vivir bajo la Ley de Cristo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AutoShape 2" descr="Iglesia logo cristiano signo símbolos la cruz de Jes - vector de stock |  Crushpixel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2" descr="data:image/png;base64,iVBORw0KGgoAAAANSUhEUgAAARwAAACyCAMAAACnS4D4AAABLFBMVEX///8Rdq4AAAD7+/sAca8Nd6vk5OSkpKT5+fkQdrAKCgoQEBAXFxcUFBQICAgODg4cHBzy8vLd3d3q6upKSkrJycmurq4lJSW1tbVERETMzMx6enqfn583NzdYWFiQkJCNjY3V1dWFhYVfX18pKSlubm5oaGhaWlq/v78yMjJzc3Ozs7M+Pj6ZmZlPT08oKCgAaaQAd6QAba6ew9EpgrBFjr6HsMiz0OEAZKgkf7QVe7IQdbZ4r8zj7ejE3eLO5Otoo8Y3i7Ghzthvo86WxNiQs9Pc8fna5PBgoLySw9SsyNl0rsnF29+iw9pUlLdDh7hzscGoyeF4utUAY6x4osPC1uT///O91NClts1jrdKu1eEeh7KFsdwAWqZJiKvG0t2bwOGKscI7kq7Fz+49HdL1AAAV30lEQVR4nO1diXvayJIXJQmEbnHfNxgwEIxtiI8keBI7GTuxJzP2e2+S3cl7u////7DdkjgtULckkux8/GY+xwa1urrUdXR1VYth9thjjz322GOPPfbYY4899thjjz3+bjCMeDxuGILA/mhKMAREifXj+yOeLOTrxQwioprs5w86YEG0/5V6zVoqZ/wAsvr5bj47I8OCnOjm84Xkd6ImWZMxIyQF8jruXRVFTVRVAB10DVRVtf8EOZ+KfR+SMIxIEVOT1nTZ7F61fpjEYGoShzuf00ZZBj2tWxAl/JDUYqmVr5X7kUKhXyhXKrV8fdAw2Ye+Tedz30XOjBqasLi/RiNhUtOv1Cr4R7eebaQRNZomy/3dknIIoABkMWdkFbRsPpWMO01Y1qimalnVJDhdq9J3xDJUA0mJiK50vh032OftWMEIZ5oNfEXbqasgWJZps7VGEdKFeAp0ERoVV61iJCtIHSkiDJK0nbE0mt04ABl67e0NhFQaXZV36sovd1imBsWWPkin0B8RgDzpbAgXOkjAoE6sEPGDZDGIaQvrqgYpggv7aPL0lgjBXQhUXTlCYNuQOGgkOtat6SxRtYmkSyTUzUgGELUCBcFVNCFKZASFOyDJ8dlfArL0rP95wwhCQio1ErpHgxgvgaLF3a9jbObQ8CYHElSIr64vESIg0UXiS9x2I2JSopiFCPH17Jpk5EE8IGxJN9FjcjabolCqeVDmj9jsirinTYjX6uleFoDUbWHX/kUoaZAja0vFG6PUbGXWutqOPPJRl3ryzZwcZBPFYq9NanPYeceLrmMgNonaUskUk2+Wyow5ROJGdRWadlcB8KYKiXS2JGdJr2dtG7DKnYQERI2pNGSkNSjNBknajO0opm1jg1DGTAWyPYVG38xcuJUHUwYgUedU5LYPWi+sm7IUXmMcmbdYQM4fEy+KJRjQ3AqTas6bJZIjBCqL8mGG081s1X4GNBLSBuVFILoYiUiz2NMPqZqwLLP4zwYBcyj1DdMr1jOziUrVMA+9GhNIcKVVLBbJfJQ57EmzwhwCsaLkTR4afcZkDkvJHGaQaJC41K6o9To9OkfJonSdOQduCpnWeKRA7swmKUslVkggsx1Cz2IrcsVOg9IvXrLkC4rZF1rJpRnd+GKgQ3XWE8sIFKqcFZiMIhPZh623Yeo9ehbb3FlZ74ZBlrcJJ9Y3VBO0ALqSZWYTjoax6FqjI8tAHSpYuw2T1HQi32293eLnDBVQOltaUDtkQi2tA+vYlQtxqKMYyMU+VXcOt2HKDeI1wzoF6wR3AcpbLqc2HnFFeeHckwtlqCdDkdOU3a3dBHeqiwk/N1lBQ5ecxXymN+iAVmtOgb2tmHlfTB+gRtt4GYI5/aDg5x4ryEgb3GxPa5wkaHV6Gua+X0eGMH3zGUyK2yDWKj5usgqQBhu68hBUKSoeRrd4DDnChfCG+2AlEMHR4p73m6yiKYqOcuVlAZgD1SEe7IalngYSULq2q3fCbq2ui10f91hBCja4BR4c+bxHsZh31Qbwaa/6iDlBuJIWYr7pmYPdJKLk0BSfIpECXdaD23AWJeKgkAuSQLTfsA011Y9KZvDc0yXC2C8JmqIW0J51Oe1zZCZ/6WIN60BuNkWUyxUblQ41WqIvJw4jvMUpJUOBPKpOAK9K57nCTgTgnHpylJbREuUgc1zSkpcx1cTM+kcdseWbGMmvTtfdAg10aGlAz+sawPojZhsBMEf2yRwDVF9LkHUgpUMdKMiAg0vTE/0/NNWnWOVEeDaj/SBMz2wc1DLVXnxZ+dU13wrZ94PPqGpgLqCJIumu8Bw9xVp8x1YmXU30Hcir+nWVCDebyEHNHGQuzTWUocrLEQrk/FPHK9bQ92uI8yLRNiUx4rRhFEOTwTTkWWmlpQCaX43c0XwuH1qi7pOEVZRpFXLZnvt9UC1mRMwJIxxIus85HYOOUvF1h7rY8NV+DXGQ6ZjNKkp61tD0AbpgWq48yIpPoWiDLIOHbMUF6uqWoDg9WiKlpsjYE6drNyyA0hCwoVESBz7FSjg40P2Zq7oYJHPi1HGGuqYaZkPNbBgGWcIRKrRmDMLD6Ei+tE6wOqdAq3FYkOpWQ8mcOHU7pk6SlECAuqj5ad4N1FohTUGnRHO2VPXSEv4nZvMKq2k/Ic4Zurqv0aFlTYDrTmrmFCz1G5cl09epqfaEyasQRIpEl9I8rOFQ96fQV9GnfeB5VcHcTNoeX3HmmSDmBEFPU5T8NM8Fo/lsJIEyzychmmFVO6hkwCynNqCZU9dEP82DXZUbkkZnrRpWwKQC5pZObr5kCGhVk5D8rV7TlMPZjqZGJ6V2rK6r6niiZOZBVlsX+UVH8xfv7/pf/S6hCgoVOfYCqqmainPBnBQEoQoFXfW3JXfof/W7jKZKtfcuW/E+pJexzWzP3aRgVGHY7zZaHILb8GSsRTaF+9ZJmzrHtnIxmO2ExEGt+CfGv5/dkwLc1DOzXBvkhqapdPDFthQJoNl7/+wL0efGAYb/nZVCsHKF3UryFWPNskqzRJiSNrPgpUYAjk5d8/vc4753d9ZAkwxvq2BBt2xmah7YLGiif40M/i1xyV+qxjPYyfVEiCmquSnZ0swZJICctqZOFUTfKQnVABKz2nO/1CPWs7baQJ5OoLwo2jSYvJgFlJF7KDlF4agSxGpBLO07ir/F57NS1qZIHPav2A5NQ7ZoQLRYT7vsqAqpzkMAvykoGCnPG+4balkNSZYJ7xCzPYmUHZgPzzb44qAUnXoiZ04BgkiRYF94TPYWhA0FpmXyZIuErfGKitUkCXatQQ3Ug/lNcKE1ZVVJG2QlCB8lBU7l2O6wCkwdCI6Tu6Zte+pU0VhMLhmz+3VUaSGdtFWzyK+UgnBRUJetUseT4dyUep3aYCdMuVhrkVAsrVMGqbMyf43B8lYGJW+E4mCQ8pKKuAp8g1i96WXqOCqBcL+LjwRZ9w5y+b5T2SzWOvIL84PmMx3R1eaeIGWSNxtvmWWzPuvRTEXHdBslD8rLiWC0TELisJpvZrSbGuAgxIybK63mLnW+tMbR2jzkRcsbXHxYYGiqZp1vY9ZRCEU1S18740BxEk0aOVFYGqWRqUsgalitsc+rZjF6m4rqI7PABWV9OIuDDZ0c87wrOsxqdWJZcf25ubd16BoZn+VjfuKpAwBNBDhIxeeTfL0ddqkd5211LmiUpSFo0g1aRgAlsHYtUzvdaVLZc8enIshLOfXhyABxRkVS0zZsmp1rWWMb1qqCat6NuoYRYdAczAstfWBWi1iGZoeCO6zzGS/zqGusX7Q4k7fjV/OqR4fCsljFedaWcGUky9BVhmKEE/V8UMwxb1FvyWlyydqgBOwVZF9HnAFo1BaKjLV1P03VXQE7k5RVsyZSxXrbOhzAD3NmxOL+K6BIhLu5G61H2wy+hZEHBr3yiu/ELmpZiSkO40UFfTkScty0uuD/tIalWlbsachkq6zNvWZAxDq03is82z1YiBS5V99TSx7mDWsc6C2GtjLU6UazoVrlbTIQRJSdH0ksVavrkN4YJljqiZjiCGS9rAEirYMcMxuUH6wUmOZEgrnjyJtYB3l/GvJnXJ1JGh0pFMFD0jcLva7Vk38sDzWuuWZDOdspkHQF9FbEMnixQQIjO0cPI0k5zXF97sDDBkIZ+0fBHPOxCrdtuU0nJ4AuDxZc7YL4HJQVgeb8NECh3tFFTiVlG2JG5sWtCUjChpLEFk7i68zOiKtmE8+RpUxsMm14mT6I26JOPCeOL4a37vJtNo+RBsjI6Qtuh9A62ott0GY9Zqhz7yiEPbs1NWHLjbBTrAdXiW33lANZp1EfeKXmYZVIiDKo2zIctt4nadcrdwcR/9s9dk81oNr9tM+k8tSVOzKq6nU/TShalIXx4cDFfkBVbgmacwJbAD7KyV2R0z0HXweiXThVSyOnB62tykHk1BnI+SJNGKuA1NuBDZ+jaqe90qO9UIVsroa8QgmvPZO+ia0iVUZm6VIgi4Fu364j6aGezALyApYpi/URf9IKyN22zz0SXK5GEk6pQifI/E8HeE+Qfp5lFo4kAPmDKtQPfeWPFcj2HVua3wOF3JCQPG6GxUGsPP/USNUBH3sAB37EqygRZBQbSsAJI89Aeozmc7RBdn5uQrupg+prV7+mEuznxwLZAN6GOmVC6ALtLZvAbDLvqwCeKIMyE0ia5RYgW+X1+IZgE75X0SaxEsEeIOCArPcaMMNvos8W5EiY0w8me3kjCkCTulutLhNTDSQF1BnJTfpsGQGldm9CldChMNEWzVVCt9KPpFKR8gACLTJZRYXk3u0dyjUSDF0mXzoUTAOt4b0pE5q2O6mqKiTpUAbNo6VGTyMvfI6ArvUz/XovbXMn3Qq2fH8J4SLZQyuAlNgVd+qgEluqMDR0SwuwRjgci4XjO1vvxbsvHF924YASWs7VdsIetKItEo+wLquB5nZvRhuvzwj9UiEBCpC+gYKOCKsylwgxSAd6tMwmxA/r0IAEucBmOkjxNP2udNcRozI2+R1apjmMFE7TSFNG9irm24wC5Y/QkymIEPwfVOeKZMt6B9IBrfhilqZFkIlfl+OKJugUaYGFnXoUCPFyA/sGWrPtRb0amRJirArZVCDTJ7WaE+2GohLs+SBryNXN12yVMt4NTzxSBFVBPrt/nznudDLUZlR3uIpimMMiSBrIBb/xzmreZLFv9yshUZ03WN7dIkYoqKCoUA8kosemEJ/T3jI15sjQbQ3hco7dvCPSKKvYUakFFyTPHUBaho539rA65SZhxnMMfiuEvvnmvH6wLm6sK6O7Fr0akD5tFa2HM90IEMGDeJEKfhkSr2Hl4024DFEhrQCaISspQY+h3UBGQfF30upGxPOQlmDgYV1RoT8yLhK0nxPGi6JdhseNPGgSdGklFk0c6vwgAZTgDv1nTJdfg/Iu93ER/1vYDFJOg76XY4PzYoBrq1gRSVRrp9u4JqpZ8vc6Wpidt2b9QfrwYr6P8Vt0lcF6eIc7lUuDiqA1iUTxVFPLok5+zP5A8ucHLpKgMqBDfpcStTyoeAlNHnKXuaNI2KGzqzaImZP09OaBORbpc7gIaUc2ynFQZYqVUs5yWViBNh2+p3gMZuNE3UUBFV7V7Sqk6DyoPihpwmE2RZOPgiFQviun7bHg2noD7LwntKoL7n0ua9gwqDzpaRuGKpnhTqs2mSqDOttRPWmKlTfAFsD9xGzPBR6bBpVVyFY/EbDj5HQU4EvbrZY3eVjqygDZ7fC8eZWnv56WEQOZ6ETWrGQ9fkre4B9CttT1UF6wUgNdU92UMTunzUtXGwZFtiaIgWiuIKnfQMyy9rkD9PU+Sz0JrsdNsHYZqpeSu82DYre+xG2Gimo5unR923VMRr0z8EDykoS4LtFYxq5h9MKdLU2IzpPomNnqtAWms1dV9ptijI5kdrXO4EBzOSvRLmATPFRrbh0UScylagZyNtSybu3ZJDVXKtUombMy0xdndG28fsYU6gJhl0F1JFe5Mg9K9WIp7bqig5ZOZ/5XaxLd35QzKymmrp52G1TFPQqeRnrJA28sktGio12nWpuza6+Pcz9e35o0AnW5puug3E/Jy2Gp8vAOybl5NRK9CkWz9Vfr1TWCI91mjKF6A6zroMKum0umVFHrG2ZhXZmDepp8gfXstYMd93dEzJ8D3cRxH5Trmaw6zjj34nrO2xymiVeNz2e6QfKOiJmDTDdv3Ac10LbHzav+g7YGceDC4WHG/L8ZzjvcDjIva4lSpdbN52u1SqVSLvf7hUIhEomkMA4zh4eHKQvos0K/3y+Xy+i6Wi2fz3e73WazhZAmOrqMdXyaGeSeR4JHqmBS7IKmtN0YHOgDHVRRVFUVrLw+TYZZ9qMCTkAXYiwqfmWiFEXneV4AHZ85pDv25ALJmT6AhJRY+2oxKElefCq5VClFSo2e6IUyDFHRdT2dfkH0zmpn5iS99r2NrHQP0oTXbi/WFGa2AJs+QTAMIx6Ph8M4/3EB/HcYfY6+tcIjLL1ntMGwGmGviHu5eq3R9hm/i5r9H9/VHnvssccee+yxxx577LHHHnvs8f8M3B4bwfB7bAQTioZCoSjHnZ2djzje+it6ETIRxX+aP0LWb/i7qPkbH118Nf9ypUEotPj2+W0cG/xst2HQT/6cu3yFJOz1CWd9GuW50HZwiI9/f2DmhIavmTfT6THLXFkfcr+cR7e0Qex7+27XhP0IrA8aMyd6zbx7Of52yb9/xUWPkIyNjBOeG/HRIcdHQ8MhmkmhUWjEYWHiQtN3SPxO70Kh0YhDF/Ej/D3Po7nEc9GLKBflhiEu+tNMLCQFSAwQaedcCP3Cod/wtLfUA/oWSRF3YV7Gh47weNHlaBBmW1Os4jfD98wr5s0R84E74s++fLg5G/16zD083Z5H+cnkgR/dfXz7+hMfuvj6dD01nj6e3d+FHj7+59PTFRf67ekS8ex+8it3Mf7y23D6+Pnd/Zfp6IdyZAnRk9O7aYi7e+AvL+5Orx75y4fTR/7Pk+H0ZHzKndyfhE5/f0DXcY+nUW56f3p5Or3nLy3JYXBz5t9T5uqPM2Y6uUV8vfl4cnN2Z9xzwvE/Pr188+32JnTFXjO34TE3fPPt9PH95WV0PBnefHp1c3sz/GAcMyfoFrfC7TH7iXn7JHz6x5tvzE8zc7jT48ndmBuPPx3ff/p4/89f//Xlw8fr16fTN3eTr0e/X/7J3374cvf73fR2evvh/t3F+MPd+N0vJ3PmHDHjy1d/TO4nT+NvUe5rnHv56mwyHj68/683IZ4d/vHq9HLy8v3D49No9P5k9Dh5OeXHk+jNy/G74Q03ebz5jePGr4bnJ/F3Lz9Onp7+m3k8Yc62K63vB/7hePLXp9GH68l4cv3t5N/Tfz2d3v4yffryavrh+Pz33/4c3r67P45dP11P7p8ebodfRvfXx3f/Dl1ELeaEhDcce/nqt8nkl2skdcLVGTOaXEfP2ZMQN7p5+OPN6d1k+P4vxJzhzVf+7ZuhcYWZMxx/5gz+ePJ1yL8cC8MP0zefX77//PTtJWbOyU/DnLMPx+9OuKvpX8dnx28fP539en95jH7w11e3V6H7P69CjyfRd58e/vP29Jf7s0v+Lnr19n8+/xWKWswJcZ+Zt0efp0fMnfH14ih6yTBjbnLNR48ZxhhOmWubOZdP98zrER96z7x+iZhjDMe3w1c8/5753yt2aLDM4z3DsmdP3/5gHq9+IubwUWRKouihIz08io54ZGiQ7QhdhC6wXuaR6UBKOjSKYvfO8t6ORty5aVHwzIke3TCT6a/M0/2Ys9w829/hT9DciYbOTd8oGjoLmV9w59ZV+BL0UejsLHoW5U/P0SdIp309iV6dnF/9NDrHDywnkJ8YrDHmuaPV521zIGS7jfzzEZuf4o9Ntpn20f5/14R/D5jMwQ7ARYi74EPbHnh0wauVj02zxyMHacaovw2YH03Az4w9c7bg/wBNucRYT/AH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2" descr="fondo de pantalla infantil, oración, silueta hd: pantalla panorámica: alta  definición: pantalla completa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5" descr="Rodilla persona oración silueta, silueta, cristianismo, animales, texto png  | PNGWing"/>
          <p:cNvSpPr>
            <a:spLocks noChangeAspect="1" noChangeArrowheads="1"/>
          </p:cNvSpPr>
          <p:nvPr/>
        </p:nvSpPr>
        <p:spPr bwMode="auto">
          <a:xfrm>
            <a:off x="155575" y="-738188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4" name="Picture 10" descr="4,660 Hombre Leyendo La Biblia Imágenes y Fotos - 123RF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50" y="44574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6665273</TotalTime>
  <Words>373</Words>
  <Application>Microsoft Office PowerPoint</Application>
  <PresentationFormat>Presentación en pantalla (16:9)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La Meditación en las Escrituras</vt:lpstr>
      <vt:lpstr>Presentación de PowerPoint</vt:lpstr>
      <vt:lpstr>La Escritura y la vida devocional</vt:lpstr>
      <vt:lpstr>Las Escrituras y el evangelismo </vt:lpstr>
      <vt:lpstr>(1) Antes de Evangelizar</vt:lpstr>
      <vt:lpstr>(2) Durante el evangelismo </vt:lpstr>
      <vt:lpstr>(3) Al final</vt:lpstr>
      <vt:lpstr>La centralidad de las Escrituras</vt:lpstr>
      <vt:lpstr>La importancia de las Escrituras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74</cp:revision>
  <dcterms:modified xsi:type="dcterms:W3CDTF">2021-09-28T14:26:18Z</dcterms:modified>
</cp:coreProperties>
</file>