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Image"/>
          <p:cNvSpPr/>
          <p:nvPr>
            <p:ph type="pic" sz="half" idx="13"/>
          </p:nvPr>
        </p:nvSpPr>
        <p:spPr>
          <a:xfrm>
            <a:off x="1854200" y="1441449"/>
            <a:ext cx="9612314" cy="4889502"/>
          </a:xfrm>
          <a:prstGeom prst="rect">
            <a:avLst/>
          </a:prstGeom>
        </p:spPr>
        <p:txBody>
          <a:bodyPr lIns="91439" tIns="45719" rIns="91439" bIns="45719" anchor="t">
            <a:noAutofit/>
          </a:bodyPr>
          <a:lstStyle/>
          <a:p>
            <a:pPr/>
          </a:p>
        </p:txBody>
      </p:sp>
      <p:sp>
        <p:nvSpPr>
          <p:cNvPr id="118" name="Title Text"/>
          <p:cNvSpPr txBox="1"/>
          <p:nvPr>
            <p:ph type="title"/>
          </p:nvPr>
        </p:nvSpPr>
        <p:spPr>
          <a:xfrm>
            <a:off x="1079500" y="6515100"/>
            <a:ext cx="11176000" cy="1625600"/>
          </a:xfrm>
          <a:prstGeom prst="rect">
            <a:avLst/>
          </a:prstGeom>
        </p:spPr>
        <p:txBody>
          <a:bodyPr anchor="b"/>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19" name="Body Level One…"/>
          <p:cNvSpPr txBox="1"/>
          <p:nvPr>
            <p:ph type="body" sz="quarter" idx="1"/>
          </p:nvPr>
        </p:nvSpPr>
        <p:spPr>
          <a:xfrm>
            <a:off x="1079500" y="8166100"/>
            <a:ext cx="11176000" cy="1308100"/>
          </a:xfrm>
          <a:prstGeom prst="rect">
            <a:avLst/>
          </a:prstGeom>
        </p:spPr>
        <p:txBody>
          <a:bodyPr anchor="t"/>
          <a:lstStyle>
            <a:lvl1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1pPr>
            <a:lvl2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2pPr>
            <a:lvl3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3pPr>
            <a:lvl4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4pPr>
            <a:lvl5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Title Text"/>
          <p:cNvSpPr txBox="1"/>
          <p:nvPr>
            <p:ph type="title"/>
          </p:nvPr>
        </p:nvSpPr>
        <p:spPr>
          <a:xfrm>
            <a:off x="1079500" y="3416300"/>
            <a:ext cx="11176000" cy="2921000"/>
          </a:xfrm>
          <a:prstGeom prst="rect">
            <a:avLst/>
          </a:prstGeom>
        </p:spPr>
        <p:txBody>
          <a:bodyPr/>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28"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Image" descr="Image"/>
          <p:cNvPicPr>
            <a:picLocks noChangeAspect="1"/>
          </p:cNvPicPr>
          <p:nvPr>
            <p:ph type="pic" idx="13"/>
          </p:nvPr>
        </p:nvPicPr>
        <p:blipFill>
          <a:blip r:embed="rId2">
            <a:extLst/>
          </a:blip>
          <a:stretch>
            <a:fillRect/>
          </a:stretch>
        </p:blipFill>
        <p:spPr>
          <a:xfrm>
            <a:off x="1759742" y="768348"/>
            <a:ext cx="9815516" cy="5080003"/>
          </a:xfrm>
          <a:prstGeom prst="rect">
            <a:avLst/>
          </a:prstGeom>
        </p:spPr>
      </p:pic>
      <p:sp>
        <p:nvSpPr>
          <p:cNvPr id="138" name="IV. Procesos de comprensión lectora (II)"/>
          <p:cNvSpPr txBox="1"/>
          <p:nvPr>
            <p:ph type="title"/>
          </p:nvPr>
        </p:nvSpPr>
        <p:spPr>
          <a:xfrm>
            <a:off x="914400" y="6172200"/>
            <a:ext cx="11176000" cy="1625600"/>
          </a:xfrm>
          <a:prstGeom prst="rect">
            <a:avLst/>
          </a:prstGeom>
        </p:spPr>
        <p:txBody>
          <a:bodyPr/>
          <a:lstStyle>
            <a:lvl1pPr defTabSz="508254">
              <a:defRPr b="1" spc="200" sz="5000">
                <a:effectLst>
                  <a:outerShdw sx="100000" sy="100000" kx="0" ky="0" algn="b" rotWithShape="0" blurRad="25400" dist="22098" dir="16200000">
                    <a:srgbClr val="000000">
                      <a:alpha val="50000"/>
                    </a:srgbClr>
                  </a:outerShdw>
                </a:effectLst>
              </a:defRPr>
            </a:lvl1pPr>
          </a:lstStyle>
          <a:p>
            <a:pPr/>
            <a:r>
              <a:t>IV. sub-PROCESO DE COMPRENSIÓN</a:t>
            </a:r>
          </a:p>
        </p:txBody>
      </p:sp>
      <p:sp>
        <p:nvSpPr>
          <p:cNvPr id="139" name="Lección 10. Procesamiento Sintáctico"/>
          <p:cNvSpPr txBox="1"/>
          <p:nvPr>
            <p:ph type="body" sz="quarter" idx="1"/>
          </p:nvPr>
        </p:nvSpPr>
        <p:spPr>
          <a:xfrm>
            <a:off x="1079500" y="7867650"/>
            <a:ext cx="11176000" cy="1308100"/>
          </a:xfrm>
          <a:prstGeom prst="rect">
            <a:avLst/>
          </a:prstGeom>
        </p:spPr>
        <p:txBody>
          <a:bodyPr/>
          <a:lstStyle>
            <a:lvl1pPr>
              <a:defRPr b="1" spc="100">
                <a:solidFill>
                  <a:srgbClr val="D4FB79"/>
                </a:solidFill>
              </a:defRPr>
            </a:lvl1pPr>
          </a:lstStyle>
          <a:p>
            <a:pPr/>
            <a:r>
              <a:t>Lección 1. Maneras de Reconocer Significados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El reconocimiento de palabras al que se llega a través del desarrollo fonológico que permite distinguir sonidos, combinarlos en sílabas y estas en palabras, tras lo cual se busca el significado en la  memoria. En efecto, si la información recibida se considera pertinente, es retenida en la memoria."/>
          <p:cNvSpPr txBox="1"/>
          <p:nvPr/>
        </p:nvSpPr>
        <p:spPr>
          <a:xfrm>
            <a:off x="849559" y="406399"/>
            <a:ext cx="11305682" cy="830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93370" indent="-293370" algn="l" defTabSz="457200">
              <a:buSzPct val="100000"/>
              <a:buChar char="•"/>
              <a:defRPr b="0" sz="3500">
                <a:solidFill>
                  <a:srgbClr val="D4FB79"/>
                </a:solidFill>
                <a:latin typeface="Arial Black"/>
                <a:ea typeface="Arial Black"/>
                <a:cs typeface="Arial Black"/>
                <a:sym typeface="Arial Black"/>
              </a:defRPr>
            </a:pPr>
            <a:r>
              <a:t>Proceso de Comprensión de Lectura</a:t>
            </a:r>
          </a:p>
          <a:p>
            <a:pPr algn="l" defTabSz="457200">
              <a:defRPr b="0" sz="3500">
                <a:solidFill>
                  <a:srgbClr val="D4FB79"/>
                </a:solidFill>
                <a:latin typeface="Arial Black"/>
                <a:ea typeface="Arial Black"/>
                <a:cs typeface="Arial Black"/>
                <a:sym typeface="Arial Black"/>
              </a:defRPr>
            </a:pPr>
          </a:p>
          <a:p>
            <a:pPr lvl="3" marL="228599" indent="-228599" algn="l" defTabSz="457200">
              <a:buSzPct val="55000"/>
              <a:buBlip>
                <a:blip r:embed="rId2"/>
              </a:buBlip>
              <a:defRPr b="0" sz="3000">
                <a:latin typeface="Arial Black"/>
                <a:ea typeface="Arial Black"/>
                <a:cs typeface="Arial Black"/>
                <a:sym typeface="Arial Black"/>
              </a:defRPr>
            </a:pPr>
            <a:r>
              <a:t> Sub-Proceso de Leer o Lectura</a:t>
            </a:r>
          </a:p>
          <a:p>
            <a:pPr lvl="1" marL="915669" indent="-293369" algn="l" defTabSz="457200">
              <a:buSzPct val="100000"/>
              <a:buChar char="•"/>
              <a:defRPr b="0" sz="3000">
                <a:latin typeface="Arial Black"/>
                <a:ea typeface="Arial Black"/>
                <a:cs typeface="Arial Black"/>
                <a:sym typeface="Arial Black"/>
              </a:defRPr>
            </a:pPr>
            <a:r>
              <a:t> Fijando la vista</a:t>
            </a:r>
          </a:p>
          <a:p>
            <a:pPr lvl="1" marL="915669" indent="-293369" algn="l" defTabSz="457200">
              <a:buSzPct val="100000"/>
              <a:buChar char="•"/>
              <a:defRPr b="0" sz="3000">
                <a:latin typeface="Arial Black"/>
                <a:ea typeface="Arial Black"/>
                <a:cs typeface="Arial Black"/>
                <a:sym typeface="Arial Black"/>
              </a:defRPr>
            </a:pPr>
            <a:r>
              <a:t> Reconociendo patrones</a:t>
            </a:r>
          </a:p>
          <a:p>
            <a:pPr lvl="1" marL="915669" indent="-293369" algn="l" defTabSz="457200">
              <a:buSzPct val="100000"/>
              <a:buChar char="•"/>
              <a:defRPr b="0" sz="3000">
                <a:latin typeface="Arial Black"/>
                <a:ea typeface="Arial Black"/>
                <a:cs typeface="Arial Black"/>
                <a:sym typeface="Arial Black"/>
              </a:defRPr>
            </a:pPr>
            <a:r>
              <a:t> Identificando </a:t>
            </a:r>
            <a:r>
              <a:t>significados</a:t>
            </a:r>
          </a:p>
          <a:p>
            <a:pPr algn="l" defTabSz="457200">
              <a:defRPr b="0" sz="3000">
                <a:latin typeface="Arial Black"/>
                <a:ea typeface="Arial Black"/>
                <a:cs typeface="Arial Black"/>
                <a:sym typeface="Arial Black"/>
              </a:defRPr>
            </a:pPr>
          </a:p>
          <a:p>
            <a:pPr lvl="3" marL="228599" indent="-228599" algn="l" defTabSz="457200">
              <a:buSzPct val="55000"/>
              <a:buBlip>
                <a:blip r:embed="rId2"/>
              </a:buBlip>
              <a:defRPr b="0" sz="3000">
                <a:latin typeface="Arial Black"/>
                <a:ea typeface="Arial Black"/>
                <a:cs typeface="Arial Black"/>
                <a:sym typeface="Arial Black"/>
              </a:defRPr>
            </a:pPr>
            <a:r>
              <a:t> Sub-Proceso de Comprender o Comprensión  </a:t>
            </a:r>
          </a:p>
          <a:p>
            <a:pPr lvl="1" marL="915669" indent="-293369" algn="l" defTabSz="457200">
              <a:buSzPct val="100000"/>
              <a:buChar char="•"/>
              <a:defRPr b="0" sz="3000">
                <a:latin typeface="Arial Black"/>
                <a:ea typeface="Arial Black"/>
                <a:cs typeface="Arial Black"/>
                <a:sym typeface="Arial Black"/>
              </a:defRPr>
            </a:pPr>
            <a:r>
              <a:t> </a:t>
            </a:r>
            <a:r>
              <a:t>Reconociendo significados </a:t>
            </a:r>
          </a:p>
          <a:p>
            <a:pPr lvl="1" indent="622300" algn="l" defTabSz="457200">
              <a:defRPr b="0" sz="3000">
                <a:latin typeface="Arial Black"/>
                <a:ea typeface="Arial Black"/>
                <a:cs typeface="Arial Black"/>
                <a:sym typeface="Arial Black"/>
              </a:defRPr>
            </a:pPr>
            <a:r>
              <a:t>almacenados</a:t>
            </a:r>
          </a:p>
          <a:p>
            <a:pPr lvl="1" indent="622300" algn="l" defTabSz="457200">
              <a:defRPr b="0" sz="3000">
                <a:latin typeface="Arial Black"/>
                <a:ea typeface="Arial Black"/>
                <a:cs typeface="Arial Black"/>
                <a:sym typeface="Arial Black"/>
              </a:defRPr>
            </a:pPr>
            <a:r>
              <a:t>en la memoria</a:t>
            </a:r>
          </a:p>
          <a:p>
            <a:pPr algn="l" defTabSz="457200">
              <a:defRPr b="0" sz="3000">
                <a:latin typeface="Arial Black"/>
                <a:ea typeface="Arial Black"/>
                <a:cs typeface="Arial Black"/>
                <a:sym typeface="Arial Black"/>
              </a:defRPr>
            </a:pPr>
            <a:endParaRPr>
              <a:solidFill>
                <a:srgbClr val="FF2600"/>
              </a:solidFill>
            </a:endParaRPr>
          </a:p>
          <a:p>
            <a:pPr lvl="3" marL="228599" indent="-228599" algn="l" defTabSz="457200">
              <a:buSzPct val="55000"/>
              <a:buBlip>
                <a:blip r:embed="rId2"/>
              </a:buBlip>
              <a:defRPr b="0" sz="3000">
                <a:latin typeface="Arial Black"/>
                <a:ea typeface="Arial Black"/>
                <a:cs typeface="Arial Black"/>
                <a:sym typeface="Arial Black"/>
              </a:defRPr>
            </a:pPr>
            <a:r>
              <a:rPr>
                <a:solidFill>
                  <a:srgbClr val="FF2600"/>
                </a:solidFill>
              </a:rPr>
              <a:t> </a:t>
            </a:r>
            <a:r>
              <a:t>Sub-Proceso de Aprender o Aprendizaje </a:t>
            </a:r>
          </a:p>
          <a:p>
            <a:pPr lvl="1" marL="915669" indent="-293369" algn="l" defTabSz="457200">
              <a:buSzPct val="100000"/>
              <a:buChar char="•"/>
              <a:defRPr b="0" sz="3000">
                <a:latin typeface="Arial Black"/>
                <a:ea typeface="Arial Black"/>
                <a:cs typeface="Arial Black"/>
                <a:sym typeface="Arial Black"/>
              </a:defRPr>
            </a:pPr>
            <a:r>
              <a:t> </a:t>
            </a:r>
            <a:r>
              <a:t>Almacenando en memoria a corto plazo</a:t>
            </a:r>
          </a:p>
          <a:p>
            <a:pPr lvl="1" marL="915669" indent="-293369" algn="l" defTabSz="457200">
              <a:buSzPct val="100000"/>
              <a:buChar char="•"/>
              <a:defRPr b="0" sz="3000">
                <a:latin typeface="Arial Black"/>
                <a:ea typeface="Arial Black"/>
                <a:cs typeface="Arial Black"/>
                <a:sym typeface="Arial Black"/>
              </a:defRPr>
            </a:pPr>
            <a:r>
              <a:t> Almacenando en memoria a largo plazo</a:t>
            </a:r>
          </a:p>
        </p:txBody>
      </p:sp>
      <p:sp>
        <p:nvSpPr>
          <p:cNvPr id="142" name="Dingbat Check"/>
          <p:cNvSpPr/>
          <p:nvPr/>
        </p:nvSpPr>
        <p:spPr>
          <a:xfrm>
            <a:off x="7743928" y="1400895"/>
            <a:ext cx="2244946" cy="213329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12700">
            <a:miter lim="400000"/>
          </a:ln>
          <a:effectLst>
            <a:outerShdw sx="100000" sy="100000" kx="0" ky="0" algn="b" rotWithShape="0" blurRad="50800" dist="38100" dir="5400000">
              <a:srgbClr val="000000">
                <a:alpha val="40000"/>
              </a:srgbClr>
            </a:outerShdw>
          </a:effectLst>
        </p:spPr>
        <p:txBody>
          <a:bodyPr lIns="50800" tIns="50800" rIns="50800" bIns="50800" anchor="ctr"/>
          <a:lstStyle/>
          <a:p>
            <a:pPr>
              <a:defRPr b="0" sz="3600">
                <a:solidFill>
                  <a:srgbClr val="72675A"/>
                </a:solidFill>
                <a:latin typeface="Cochin"/>
                <a:ea typeface="Cochin"/>
                <a:cs typeface="Cochin"/>
                <a:sym typeface="Cochin"/>
              </a:defRPr>
            </a:pPr>
          </a:p>
        </p:txBody>
      </p:sp>
      <p:sp>
        <p:nvSpPr>
          <p:cNvPr id="143" name="Dingbat Check"/>
          <p:cNvSpPr/>
          <p:nvPr/>
        </p:nvSpPr>
        <p:spPr>
          <a:xfrm>
            <a:off x="9229828" y="4051455"/>
            <a:ext cx="2244946" cy="213329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12700">
            <a:miter lim="400000"/>
          </a:ln>
          <a:effectLst>
            <a:outerShdw sx="100000" sy="100000" kx="0" ky="0" algn="b" rotWithShape="0" blurRad="50800" dist="38100" dir="5400000">
              <a:srgbClr val="000000">
                <a:alpha val="40000"/>
              </a:srgbClr>
            </a:outerShdw>
          </a:effectLst>
        </p:spPr>
        <p:txBody>
          <a:bodyPr lIns="50800" tIns="50800" rIns="50800" bIns="50800" anchor="ctr"/>
          <a:lstStyle/>
          <a:p>
            <a:pPr>
              <a:defRPr b="0" sz="3600">
                <a:solidFill>
                  <a:srgbClr val="72675A"/>
                </a:solidFill>
                <a:latin typeface="Cochin"/>
                <a:ea typeface="Cochin"/>
                <a:cs typeface="Cochin"/>
                <a:sym typeface="Cochin"/>
              </a:defRPr>
            </a:pPr>
          </a:p>
        </p:txBody>
      </p:sp>
      <p:sp>
        <p:nvSpPr>
          <p:cNvPr id="144" name="Dingbat Check"/>
          <p:cNvSpPr/>
          <p:nvPr/>
        </p:nvSpPr>
        <p:spPr>
          <a:xfrm>
            <a:off x="10347428" y="6261255"/>
            <a:ext cx="2244946" cy="213329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12700">
            <a:miter lim="400000"/>
          </a:ln>
          <a:effectLst>
            <a:outerShdw sx="100000" sy="100000" kx="0" ky="0" algn="b" rotWithShape="0" blurRad="50800" dist="38100" dir="5400000">
              <a:srgbClr val="000000">
                <a:alpha val="40000"/>
              </a:srgbClr>
            </a:outerShdw>
          </a:effectLst>
        </p:spPr>
        <p:txBody>
          <a:bodyPr lIns="50800" tIns="50800" rIns="50800" bIns="50800" anchor="ctr"/>
          <a:lstStyle/>
          <a:p>
            <a:pPr>
              <a:defRPr b="0" sz="3600">
                <a:solidFill>
                  <a:srgbClr val="72675A"/>
                </a:solidFill>
                <a:latin typeface="Cochin"/>
                <a:ea typeface="Cochin"/>
                <a:cs typeface="Cochin"/>
                <a:sym typeface="Cochin"/>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Reconociendo patrones y significados de los datos de información almacenada.…"/>
          <p:cNvSpPr txBox="1"/>
          <p:nvPr/>
        </p:nvSpPr>
        <p:spPr>
          <a:xfrm>
            <a:off x="1081974" y="1003299"/>
            <a:ext cx="11094853" cy="756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6300">
                <a:latin typeface="Arial Black"/>
                <a:ea typeface="Arial Black"/>
                <a:cs typeface="Arial Black"/>
                <a:sym typeface="Arial Black"/>
              </a:defRPr>
            </a:pPr>
            <a:r>
              <a:rPr>
                <a:solidFill>
                  <a:srgbClr val="D4FB79"/>
                </a:solidFill>
              </a:rPr>
              <a:t>Reconociendo</a:t>
            </a:r>
            <a:r>
              <a:t> patrones y significados de los datos de información </a:t>
            </a:r>
            <a:r>
              <a:rPr>
                <a:solidFill>
                  <a:srgbClr val="D4FB79"/>
                </a:solidFill>
              </a:rPr>
              <a:t>almacenada. </a:t>
            </a:r>
            <a:endParaRPr>
              <a:solidFill>
                <a:srgbClr val="D4FB79"/>
              </a:solidFill>
            </a:endParaRPr>
          </a:p>
          <a:p>
            <a:pPr>
              <a:defRPr b="0" sz="4000">
                <a:solidFill>
                  <a:srgbClr val="FFFC79"/>
                </a:solidFill>
                <a:latin typeface="Arial Black"/>
                <a:ea typeface="Arial Black"/>
                <a:cs typeface="Arial Black"/>
                <a:sym typeface="Arial Black"/>
              </a:defRPr>
            </a:pPr>
            <a:endParaRPr>
              <a:solidFill>
                <a:srgbClr val="D4FB79"/>
              </a:solidFill>
            </a:endParaRPr>
          </a:p>
          <a:p>
            <a:pPr>
              <a:defRPr b="0" sz="4000">
                <a:solidFill>
                  <a:srgbClr val="FFFC79"/>
                </a:solidFill>
                <a:latin typeface="Arial Black"/>
                <a:ea typeface="Arial Black"/>
                <a:cs typeface="Arial Black"/>
                <a:sym typeface="Arial Black"/>
              </a:defRPr>
            </a:pPr>
            <a:r>
              <a:t>Reconociendo Patrones</a:t>
            </a:r>
            <a:endParaRPr>
              <a:solidFill>
                <a:srgbClr val="D4FB79"/>
              </a:solidFill>
            </a:endParaRPr>
          </a:p>
          <a:p>
            <a:pPr algn="l">
              <a:defRPr b="0" sz="4300">
                <a:solidFill>
                  <a:srgbClr val="FF7E79"/>
                </a:solidFill>
                <a:latin typeface="Arial Black"/>
                <a:ea typeface="Arial Black"/>
                <a:cs typeface="Arial Black"/>
                <a:sym typeface="Arial Black"/>
              </a:defRPr>
            </a:pPr>
            <a:r>
              <a:t>abcchdefghijklllmnñopqrstuvwxyz</a:t>
            </a:r>
          </a:p>
          <a:p>
            <a:pPr algn="l">
              <a:defRPr b="0" sz="4300">
                <a:solidFill>
                  <a:srgbClr val="FF7E79"/>
                </a:solidFill>
                <a:latin typeface="Arial Black"/>
                <a:ea typeface="Arial Black"/>
                <a:cs typeface="Arial Black"/>
                <a:sym typeface="Arial Black"/>
              </a:defRPr>
            </a:pPr>
            <a:r>
              <a:t>rojo verde azul amarillo negro café</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Reconociendo patrones y significados de los datos de información almacenada.…"/>
          <p:cNvSpPr txBox="1"/>
          <p:nvPr/>
        </p:nvSpPr>
        <p:spPr>
          <a:xfrm>
            <a:off x="1081974" y="1003299"/>
            <a:ext cx="11094853" cy="756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6300">
                <a:latin typeface="Arial Black"/>
                <a:ea typeface="Arial Black"/>
                <a:cs typeface="Arial Black"/>
                <a:sym typeface="Arial Black"/>
              </a:defRPr>
            </a:pPr>
            <a:r>
              <a:rPr>
                <a:solidFill>
                  <a:srgbClr val="D4FB79"/>
                </a:solidFill>
              </a:rPr>
              <a:t>Reconociendo</a:t>
            </a:r>
            <a:r>
              <a:t> patrones y significados de los datos de información </a:t>
            </a:r>
            <a:r>
              <a:rPr>
                <a:solidFill>
                  <a:srgbClr val="D4FB79"/>
                </a:solidFill>
              </a:rPr>
              <a:t>almacenada. </a:t>
            </a:r>
            <a:endParaRPr>
              <a:solidFill>
                <a:srgbClr val="D4FB79"/>
              </a:solidFill>
            </a:endParaRPr>
          </a:p>
          <a:p>
            <a:pPr>
              <a:defRPr b="0" sz="4000">
                <a:solidFill>
                  <a:srgbClr val="FFFC79"/>
                </a:solidFill>
                <a:latin typeface="Arial Black"/>
                <a:ea typeface="Arial Black"/>
                <a:cs typeface="Arial Black"/>
                <a:sym typeface="Arial Black"/>
              </a:defRPr>
            </a:pPr>
            <a:endParaRPr>
              <a:solidFill>
                <a:srgbClr val="D4FB79"/>
              </a:solidFill>
            </a:endParaRPr>
          </a:p>
          <a:p>
            <a:pPr>
              <a:defRPr b="0" sz="4000">
                <a:solidFill>
                  <a:srgbClr val="FFFC79"/>
                </a:solidFill>
                <a:latin typeface="Arial Black"/>
                <a:ea typeface="Arial Black"/>
                <a:cs typeface="Arial Black"/>
                <a:sym typeface="Arial Black"/>
              </a:defRPr>
            </a:pPr>
            <a:r>
              <a:t>Reconociendo Significados</a:t>
            </a:r>
            <a:endParaRPr>
              <a:solidFill>
                <a:srgbClr val="D4FB79"/>
              </a:solidFill>
            </a:endParaRPr>
          </a:p>
          <a:p>
            <a:pPr algn="l">
              <a:defRPr b="0" sz="4300">
                <a:solidFill>
                  <a:srgbClr val="FF7E79"/>
                </a:solidFill>
                <a:latin typeface="Arial Black"/>
                <a:ea typeface="Arial Black"/>
                <a:cs typeface="Arial Black"/>
                <a:sym typeface="Arial Black"/>
              </a:defRPr>
            </a:pPr>
            <a:r>
              <a:t>abcchdefghijklllmnñopqrstuvwxyz</a:t>
            </a:r>
          </a:p>
          <a:p>
            <a:pPr algn="l">
              <a:defRPr b="0" sz="4300">
                <a:solidFill>
                  <a:srgbClr val="FF7E79"/>
                </a:solidFill>
                <a:latin typeface="Arial Black"/>
                <a:ea typeface="Arial Black"/>
                <a:cs typeface="Arial Black"/>
                <a:sym typeface="Arial Black"/>
              </a:defRPr>
            </a:pPr>
            <a:r>
              <a:t>rojo verde azul amarillo negro café</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Reconociendo patrones y significados de los datos de información almacenada.…"/>
          <p:cNvSpPr txBox="1"/>
          <p:nvPr/>
        </p:nvSpPr>
        <p:spPr>
          <a:xfrm>
            <a:off x="1170874" y="711200"/>
            <a:ext cx="11094853" cy="833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500">
                <a:latin typeface="Arial Black"/>
                <a:ea typeface="Arial Black"/>
                <a:cs typeface="Arial Black"/>
                <a:sym typeface="Arial Black"/>
              </a:defRPr>
            </a:pPr>
            <a:r>
              <a:rPr>
                <a:solidFill>
                  <a:srgbClr val="D4FB79"/>
                </a:solidFill>
              </a:rPr>
              <a:t>Reconociendo</a:t>
            </a:r>
            <a:r>
              <a:t> patrones y significados de los datos de información </a:t>
            </a:r>
            <a:r>
              <a:rPr>
                <a:solidFill>
                  <a:srgbClr val="D4FB79"/>
                </a:solidFill>
              </a:rPr>
              <a:t>almacenada. </a:t>
            </a:r>
            <a:endParaRPr>
              <a:solidFill>
                <a:srgbClr val="D4FB79"/>
              </a:solidFill>
            </a:endParaRPr>
          </a:p>
          <a:p>
            <a:pPr>
              <a:defRPr b="0" sz="4000">
                <a:solidFill>
                  <a:srgbClr val="FFFC79"/>
                </a:solidFill>
                <a:latin typeface="Arial Black"/>
                <a:ea typeface="Arial Black"/>
                <a:cs typeface="Arial Black"/>
                <a:sym typeface="Arial Black"/>
              </a:defRPr>
            </a:pPr>
            <a:endParaRPr>
              <a:solidFill>
                <a:srgbClr val="D4FB79"/>
              </a:solidFill>
            </a:endParaRPr>
          </a:p>
          <a:p>
            <a:pPr>
              <a:defRPr b="0" sz="4000">
                <a:solidFill>
                  <a:srgbClr val="FFFC79"/>
                </a:solidFill>
                <a:latin typeface="Arial Black"/>
                <a:ea typeface="Arial Black"/>
                <a:cs typeface="Arial Black"/>
                <a:sym typeface="Arial Black"/>
              </a:defRPr>
            </a:pPr>
            <a:r>
              <a:t>Reconociendo Patrones</a:t>
            </a:r>
            <a:endParaRPr>
              <a:solidFill>
                <a:srgbClr val="D4FB79"/>
              </a:solidFill>
            </a:endParaRPr>
          </a:p>
          <a:p>
            <a:pPr algn="l">
              <a:defRPr b="0" sz="4300">
                <a:solidFill>
                  <a:srgbClr val="FF7E79"/>
                </a:solidFill>
                <a:latin typeface="Arial Black"/>
                <a:ea typeface="Arial Black"/>
                <a:cs typeface="Arial Black"/>
                <a:sym typeface="Arial Black"/>
              </a:defRPr>
            </a:pPr>
            <a:r>
              <a:t>abcchdefghijklllmnñopqrstuvwxyz</a:t>
            </a:r>
          </a:p>
          <a:p>
            <a:pPr algn="l">
              <a:defRPr b="0" sz="4300">
                <a:solidFill>
                  <a:srgbClr val="FF7E79"/>
                </a:solidFill>
                <a:latin typeface="Arial Black"/>
                <a:ea typeface="Arial Black"/>
                <a:cs typeface="Arial Black"/>
                <a:sym typeface="Arial Black"/>
              </a:defRPr>
            </a:pPr>
            <a:r>
              <a:t>rojo verde azul amarillo negro café</a:t>
            </a:r>
          </a:p>
          <a:p>
            <a:pPr>
              <a:defRPr b="0" sz="4000">
                <a:solidFill>
                  <a:srgbClr val="FFFC79"/>
                </a:solidFill>
                <a:latin typeface="Arial Black"/>
                <a:ea typeface="Arial Black"/>
                <a:cs typeface="Arial Black"/>
                <a:sym typeface="Arial Black"/>
              </a:defRPr>
            </a:pPr>
            <a:r>
              <a:t>Reconociendo Significados</a:t>
            </a:r>
            <a:endParaRPr>
              <a:solidFill>
                <a:srgbClr val="D4FB79"/>
              </a:solidFill>
            </a:endParaRPr>
          </a:p>
          <a:p>
            <a:pPr algn="l">
              <a:defRPr b="0" i="1" sz="3800">
                <a:latin typeface="Avenir Heavy"/>
                <a:ea typeface="Avenir Heavy"/>
                <a:cs typeface="Avenir Heavy"/>
                <a:sym typeface="Avenir Heavy"/>
              </a:defRPr>
            </a:pPr>
            <a:r>
              <a:t>El vestido es el rojo. Lo vestí cuando fui al parque lleno de árboles verdes. Pero cuando me senté en la banca amarilla, se manchó de un líquido negro. Luego la mancha se puso café; por eso tuve que lavarlo.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Reconociendo patrones y significados de los datos de información almacenada.…"/>
          <p:cNvSpPr txBox="1"/>
          <p:nvPr/>
        </p:nvSpPr>
        <p:spPr>
          <a:xfrm>
            <a:off x="1170874" y="711200"/>
            <a:ext cx="11094853" cy="833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500">
                <a:latin typeface="Arial Black"/>
                <a:ea typeface="Arial Black"/>
                <a:cs typeface="Arial Black"/>
                <a:sym typeface="Arial Black"/>
              </a:defRPr>
            </a:pPr>
            <a:r>
              <a:rPr>
                <a:solidFill>
                  <a:srgbClr val="D4FB79"/>
                </a:solidFill>
              </a:rPr>
              <a:t>Reconociendo</a:t>
            </a:r>
            <a:r>
              <a:t> patrones y significados de los datos de información </a:t>
            </a:r>
            <a:r>
              <a:rPr>
                <a:solidFill>
                  <a:srgbClr val="D4FB79"/>
                </a:solidFill>
              </a:rPr>
              <a:t>almacenada. </a:t>
            </a:r>
            <a:endParaRPr>
              <a:solidFill>
                <a:srgbClr val="D4FB79"/>
              </a:solidFill>
            </a:endParaRPr>
          </a:p>
          <a:p>
            <a:pPr>
              <a:defRPr b="0" sz="4000">
                <a:solidFill>
                  <a:srgbClr val="FFFC79"/>
                </a:solidFill>
                <a:latin typeface="Arial Black"/>
                <a:ea typeface="Arial Black"/>
                <a:cs typeface="Arial Black"/>
                <a:sym typeface="Arial Black"/>
              </a:defRPr>
            </a:pPr>
            <a:endParaRPr>
              <a:solidFill>
                <a:srgbClr val="D4FB79"/>
              </a:solidFill>
            </a:endParaRPr>
          </a:p>
          <a:p>
            <a:pPr>
              <a:defRPr b="0" sz="4000">
                <a:solidFill>
                  <a:srgbClr val="FFFC79"/>
                </a:solidFill>
                <a:latin typeface="Arial Black"/>
                <a:ea typeface="Arial Black"/>
                <a:cs typeface="Arial Black"/>
                <a:sym typeface="Arial Black"/>
              </a:defRPr>
            </a:pPr>
            <a:r>
              <a:t>Reconociendo Patrones</a:t>
            </a:r>
            <a:endParaRPr>
              <a:solidFill>
                <a:srgbClr val="D4FB79"/>
              </a:solidFill>
            </a:endParaRPr>
          </a:p>
          <a:p>
            <a:pPr algn="l">
              <a:defRPr b="0" sz="4300">
                <a:solidFill>
                  <a:srgbClr val="FF7E79"/>
                </a:solidFill>
                <a:latin typeface="Arial Black"/>
                <a:ea typeface="Arial Black"/>
                <a:cs typeface="Arial Black"/>
                <a:sym typeface="Arial Black"/>
              </a:defRPr>
            </a:pPr>
            <a:r>
              <a:t>abcchdefghijklllmnñopqrstuvwxyz</a:t>
            </a:r>
          </a:p>
          <a:p>
            <a:pPr algn="l">
              <a:defRPr b="0" sz="4300">
                <a:solidFill>
                  <a:srgbClr val="FF7E79"/>
                </a:solidFill>
                <a:latin typeface="Arial Black"/>
                <a:ea typeface="Arial Black"/>
                <a:cs typeface="Arial Black"/>
                <a:sym typeface="Arial Black"/>
              </a:defRPr>
            </a:pPr>
            <a:r>
              <a:t>rojo verde azul amarillo negro café</a:t>
            </a:r>
          </a:p>
          <a:p>
            <a:pPr>
              <a:defRPr b="0" sz="4000">
                <a:solidFill>
                  <a:srgbClr val="FFFC79"/>
                </a:solidFill>
                <a:latin typeface="Arial Black"/>
                <a:ea typeface="Arial Black"/>
                <a:cs typeface="Arial Black"/>
                <a:sym typeface="Arial Black"/>
              </a:defRPr>
            </a:pPr>
            <a:r>
              <a:t>Reconociendo Significados</a:t>
            </a:r>
            <a:endParaRPr>
              <a:solidFill>
                <a:srgbClr val="D4FB79"/>
              </a:solidFill>
            </a:endParaRPr>
          </a:p>
          <a:p>
            <a:pPr algn="l">
              <a:defRPr b="0" i="1" sz="3800">
                <a:latin typeface="Avenir Heavy"/>
                <a:ea typeface="Avenir Heavy"/>
                <a:cs typeface="Avenir Heavy"/>
                <a:sym typeface="Avenir Heavy"/>
              </a:defRPr>
            </a:pPr>
            <a:r>
              <a:t>El vestido es el rojo. Lo vestí cuando fui al parque lleno de árboles verdes. Pero cuando me senté en la banca amarilla, se manchó de un líquido negro. Luego la mancha se puso café; por eso tuve que lavarlo.</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Luego de reconocer las palabras, debe asociar el significado. El significado de las palabras se puede extraer del contexto a través de las reglas sintácticas que las combinan.…"/>
          <p:cNvSpPr txBox="1"/>
          <p:nvPr/>
        </p:nvSpPr>
        <p:spPr>
          <a:xfrm>
            <a:off x="2105966" y="1454149"/>
            <a:ext cx="9031886" cy="659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000">
                <a:solidFill>
                  <a:srgbClr val="FFFC79"/>
                </a:solidFill>
                <a:latin typeface="Arial Black"/>
                <a:ea typeface="Arial Black"/>
                <a:cs typeface="Arial Black"/>
                <a:sym typeface="Arial Black"/>
              </a:defRPr>
            </a:pPr>
            <a:r>
              <a:t>Reconociendo Significados</a:t>
            </a:r>
            <a:endParaRPr>
              <a:solidFill>
                <a:srgbClr val="D4FB79"/>
              </a:solidFill>
            </a:endParaRPr>
          </a:p>
          <a:p>
            <a:pPr algn="l">
              <a:defRPr b="0" i="1" sz="3000">
                <a:latin typeface="Avenir Heavy"/>
                <a:ea typeface="Avenir Heavy"/>
                <a:cs typeface="Avenir Heavy"/>
                <a:sym typeface="Avenir Heavy"/>
              </a:defRPr>
            </a:pPr>
            <a:r>
              <a:t>El vestido es el rojo. Lo vestí cuando fui al parque lleno de árboles verdes. Pero cuando me senté en la banca amarilla, se manchó de un líquido negro. Luego la mancha se puso café; por eso tuve que lavarlo.</a:t>
            </a:r>
          </a:p>
          <a:p>
            <a:pPr algn="l">
              <a:defRPr b="0" i="1" sz="3800">
                <a:latin typeface="Avenir Heavy"/>
                <a:ea typeface="Avenir Heavy"/>
                <a:cs typeface="Avenir Heavy"/>
                <a:sym typeface="Avenir Heavy"/>
              </a:defRPr>
            </a:pPr>
            <a:endParaRPr i="0" sz="2300">
              <a:latin typeface="Arial Black"/>
              <a:ea typeface="Arial Black"/>
              <a:cs typeface="Arial Black"/>
              <a:sym typeface="Arial Black"/>
            </a:endParaRPr>
          </a:p>
          <a:p>
            <a:pPr lvl="2" marL="164573" indent="-164573" algn="l" defTabSz="457200">
              <a:buSzPct val="100000"/>
              <a:buChar char="•"/>
              <a:defRPr b="0" sz="4100">
                <a:latin typeface="Arial Black"/>
                <a:ea typeface="Arial Black"/>
                <a:cs typeface="Arial Black"/>
                <a:sym typeface="Arial Black"/>
              </a:defRPr>
            </a:pPr>
            <a:r>
              <a:rPr sz="2300"/>
              <a:t> </a:t>
            </a:r>
            <a:r>
              <a:t>Hay dos maneras de reconocer </a:t>
            </a:r>
            <a:r>
              <a:rPr>
                <a:solidFill>
                  <a:srgbClr val="D4FB79"/>
                </a:solidFill>
              </a:rPr>
              <a:t>SIGNIFICADOS</a:t>
            </a:r>
            <a:r>
              <a:t>:</a:t>
            </a:r>
            <a:br/>
            <a:r>
              <a:t>1. Recocer el sintagma </a:t>
            </a:r>
          </a:p>
          <a:p>
            <a:pPr lvl="1" indent="0" algn="l" defTabSz="457200">
              <a:defRPr b="0" sz="4100">
                <a:latin typeface="Arial Black"/>
                <a:ea typeface="Arial Black"/>
                <a:cs typeface="Arial Black"/>
                <a:sym typeface="Arial Black"/>
              </a:defRPr>
            </a:pPr>
            <a:r>
              <a:t>2. Reconocer la semántica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