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44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Dominiak: “Hi, I am Professor Abigail Dominiak.”,Professor Abigail Munroe: “And I am Professor Abigail Munroe.”,Professor Abigail Dominiak: “Welcome to Topic 3 of Become a Soul Coach. In Topic 1, we asked, ‘What is a life, a soul?’ In Topic 2, we asked, ‘What is soul growth?’ Now we ask, ‘What is a Soul Coach?’”</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Munroe: “Fourth, Soul Coaching honors the person as a living soul before God. The person being coached is not a project. Not a problem to solve. Not a ministry success story. Not a set of behaviors to manage. The person is an image-bearer, fallen and loved, accountable and invited, wounded and responsible, created for life with God.”</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Dominiak: “Galatians 6:1 gives a helpful spirit for this work: ‘Brothers, even if a man is caught in some fault, you who are spiritual must restore such a one in a spirit of gentleness; looking to yourself so that you also aren’t tempted.’ Soul Coaching is gentle, humble, watchful, and restorative.”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Munroe: “A Soul Coach brings presence, not pressure. Wisdom, not control. Encouragement, not flattery. Challenge, not shame. Prayer, not performance. Biblical truth, not simplistic answers.”,Professor Abigail Dominiak: “This is why the Soul Coach must stay grounded. If the coach needs to feel powerful, needed, impressive, or always right, the conversation becomes unsafe. But when the coach stays humble before Christ, the person being coached has room to listen, reflect, repent, hope, and take ownership.”</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Munroe: “What helps? Grace-and-truth presence, permission-based conversation, careful listening, prayerful discernment, and respect for the person’s responsibility before God.”,Professor Abigail Dominiak: “What harms? Taking over, pressuring, rescuing, shaming, diagnosing, or making the coach the center of the process.”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Munroe: “A Soul Coach is a grace-and-truth guide who helps a living soul take one faithful next step under the Lordship of Jesus Christ.”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Munroe: “A Soul Coach is not a Savior. A Soul Coach is not the Holy Spirit. A Soul Coach is not a therapist, a fixer, a controller, or an answer machine. A Soul Coach is a Christian helper who guides growth conversations with humility, permission, biblical wisdom, careful listening, and grace and truth.”</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Dominiak: “That phrase matters: grace and truth. John 1:14 says of Jesus, ‘The Word became flesh, and lived among us. We saw his glory, such glory as of the one and only Son of the Father, full of grace and truth.’ Jesus is not half grace and half truth. He is full of grace and truth. Soul Coaching learns its posture from him.”</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Munroe: “Imagine a woman named Denise meets with a Soul Coach and says, ‘I am stuck. I know what I should do, but I keep avoiding it. I need someone to tell me what to do with my life.’ That is a common moment in helping conversations. The coach may feel pressure to become the expert, the rescuer, or the decision-maker.”</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Dominiak: “But a Soul Coach does not take over Denise’s life. The coach listens. The coach asks wise questions. The coach helps Denise pay attention to God, her responsibilities, her patterns, her relationships, her calling, and her next faithful step. The coach may offer Scripture, prayer, challenge, or a Christian Growth resource, but does so with permission.”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Munroe: “Soul Coaching is permission-based Christian growth coaching that helps a living soul take faithful next steps under the Lordship of Jesus Christ.”,Professor Abigail Dominiak: “That definition has several important parts. First, Soul Coaching is Christian. It does not hide Christ, replace the Gospel, or reduce the soul to self-improvement. Second, it is growth-oriented. The goal is not merely talking about life. The goal is faithful movement toward Christ-shaped growth.”</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Dominiak continues: “First, Soul Coaching is Christian. It does not hide Christ, replace the Gospel, or reduce the soul to self-improvement. Second, it is growth-oriented. The goal is not merely talking about life. The goal is faithful movement toward Christ-shaped growth.”</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Munroe: “Third, it is permission-based. A Soul Coach does not force spiritual conversations, impose advice, pressure disclosure, or manipulate decisions. A Soul Coach asks permission before offering Scripture, prayer, challenge, direction, or a resource.”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Abigail Dominiak: “A coach might say, ‘Would it be helpful to talk about this from a Christian soul growth perspective?’ Or, ‘Would you like me to mostly listen, ask questions, or offer a little direction?’ Or, ‘May I share a Scripture that comes to mind?’”</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mnt/data/a_photorealistic_cinematic_garden_scene_at_sunris_batch_4.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58368" y="713232"/>
            <a:ext cx="5257800" cy="5257800"/>
          </a:xfrm>
          <a:prstGeom prst="roundRect">
            <a:avLst>
              <a:gd name="adj" fmla="val 2261"/>
            </a:avLst>
          </a:prstGeom>
          <a:solidFill>
            <a:srgbClr val="10342C">
              <a:alpha val="87000"/>
            </a:srgbClr>
          </a:solidFill>
          <a:ln w="13970">
            <a:solidFill>
              <a:srgbClr val="DBB056">
                <a:alpha val="88000"/>
              </a:srgbClr>
            </a:solidFill>
            <a:prstDash val="solid"/>
          </a:ln>
        </p:spPr>
        <p:txBody>
          <a:bodyPr/>
          <a:lstStyle/>
          <a:p>
            <a:endParaRPr lang="en-US"/>
          </a:p>
        </p:txBody>
      </p:sp>
      <p:sp>
        <p:nvSpPr>
          <p:cNvPr id="4" name="Text 1"/>
          <p:cNvSpPr/>
          <p:nvPr/>
        </p:nvSpPr>
        <p:spPr>
          <a:xfrm>
            <a:off x="1024128" y="1005840"/>
            <a:ext cx="4389120" cy="292608"/>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BECOME A SOUL COACH · TOPIC 3</a:t>
            </a:r>
            <a:endParaRPr lang="en-US" sz="1400" dirty="0"/>
          </a:p>
        </p:txBody>
      </p:sp>
      <p:sp>
        <p:nvSpPr>
          <p:cNvPr id="5" name="Text 2"/>
          <p:cNvSpPr/>
          <p:nvPr/>
        </p:nvSpPr>
        <p:spPr>
          <a:xfrm>
            <a:off x="1024128" y="1508760"/>
            <a:ext cx="4526280" cy="1508760"/>
          </a:xfrm>
          <a:prstGeom prst="rect">
            <a:avLst/>
          </a:prstGeom>
          <a:noFill/>
          <a:ln/>
        </p:spPr>
        <p:txBody>
          <a:bodyPr wrap="square" lIns="254" tIns="254" rIns="254" bIns="254" rtlCol="0" anchor="t">
            <a:normAutofit/>
          </a:bodyPr>
          <a:lstStyle/>
          <a:p>
            <a:pPr marL="0" indent="0" algn="l">
              <a:buNone/>
            </a:pPr>
            <a:r>
              <a:rPr lang="en-US" sz="3500" b="1" dirty="0">
                <a:solidFill>
                  <a:srgbClr val="F4EEE0"/>
                </a:solidFill>
                <a:latin typeface="Aptos Display" pitchFamily="34" charset="0"/>
                <a:ea typeface="Aptos Display" pitchFamily="34" charset="-122"/>
                <a:cs typeface="Aptos Display" pitchFamily="34" charset="-120"/>
              </a:rPr>
              <a:t>What Is a Soul Coach?</a:t>
            </a:r>
            <a:endParaRPr lang="en-US" sz="3500" dirty="0"/>
          </a:p>
        </p:txBody>
      </p:sp>
      <p:sp>
        <p:nvSpPr>
          <p:cNvPr id="6" name="Text 3"/>
          <p:cNvSpPr/>
          <p:nvPr/>
        </p:nvSpPr>
        <p:spPr>
          <a:xfrm>
            <a:off x="1024128" y="3273552"/>
            <a:ext cx="4389120" cy="685800"/>
          </a:xfrm>
          <a:prstGeom prst="rect">
            <a:avLst/>
          </a:prstGeom>
          <a:noFill/>
          <a:ln/>
        </p:spPr>
        <p:txBody>
          <a:bodyPr wrap="square" lIns="254" tIns="254" rIns="254" bIns="254" rtlCol="0" anchor="t">
            <a:normAutofit/>
          </a:bodyPr>
          <a:lstStyle/>
          <a:p>
            <a:pPr marL="0" indent="0" algn="l">
              <a:buNone/>
            </a:pPr>
            <a:r>
              <a:rPr lang="en-US" sz="2400" b="1" dirty="0">
                <a:solidFill>
                  <a:srgbClr val="DBB056"/>
                </a:solidFill>
                <a:latin typeface="Aptos" pitchFamily="34" charset="0"/>
                <a:ea typeface="Aptos" pitchFamily="34" charset="-122"/>
                <a:cs typeface="Aptos" pitchFamily="34" charset="-120"/>
              </a:rPr>
              <a:t>A Grace-and-Truth Guide for Soul Growth</a:t>
            </a:r>
            <a:endParaRPr lang="en-US" sz="2400" dirty="0"/>
          </a:p>
        </p:txBody>
      </p:sp>
      <p:sp>
        <p:nvSpPr>
          <p:cNvPr id="7" name="Text 4"/>
          <p:cNvSpPr/>
          <p:nvPr/>
        </p:nvSpPr>
        <p:spPr>
          <a:xfrm>
            <a:off x="1024128" y="4407408"/>
            <a:ext cx="4297680" cy="502920"/>
          </a:xfrm>
          <a:prstGeom prst="rect">
            <a:avLst/>
          </a:prstGeom>
          <a:noFill/>
          <a:ln/>
        </p:spPr>
        <p:txBody>
          <a:bodyPr wrap="square" lIns="254" tIns="254" rIns="254" bIns="254" rtlCol="0" anchor="t">
            <a:normAutofit/>
          </a:bodyPr>
          <a:lstStyle/>
          <a:p>
            <a:pPr marL="0" indent="0" algn="l">
              <a:buNone/>
            </a:pPr>
            <a:r>
              <a:rPr lang="en-US" sz="1700" dirty="0">
                <a:solidFill>
                  <a:srgbClr val="F4EEE0"/>
                </a:solidFill>
                <a:latin typeface="Aptos" pitchFamily="34" charset="0"/>
                <a:ea typeface="Aptos" pitchFamily="34" charset="-122"/>
                <a:cs typeface="Aptos" pitchFamily="34" charset="-120"/>
              </a:rPr>
              <a:t>Professors Abigail Dominiak &amp; Abigail Munroe</a:t>
            </a:r>
            <a:endParaRPr lang="en-US" sz="1700" dirty="0"/>
          </a:p>
        </p:txBody>
      </p:sp>
      <p:sp>
        <p:nvSpPr>
          <p:cNvPr id="8" name="Text 5"/>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1</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mnt/data/a_photorealistic_cinematic_garden_scene_at_sunris_batch_4.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446520" y="749808"/>
            <a:ext cx="4983480" cy="5257800"/>
          </a:xfrm>
          <a:prstGeom prst="roundRect">
            <a:avLst>
              <a:gd name="adj" fmla="val 2385"/>
            </a:avLst>
          </a:prstGeom>
          <a:solidFill>
            <a:srgbClr val="10342C">
              <a:alpha val="87000"/>
            </a:srgbClr>
          </a:solidFill>
          <a:ln w="13970">
            <a:solidFill>
              <a:srgbClr val="DBB056">
                <a:alpha val="88000"/>
              </a:srgbClr>
            </a:solidFill>
            <a:prstDash val="solid"/>
          </a:ln>
        </p:spPr>
      </p:sp>
      <p:sp>
        <p:nvSpPr>
          <p:cNvPr id="4" name="Text 1"/>
          <p:cNvSpPr/>
          <p:nvPr/>
        </p:nvSpPr>
        <p:spPr>
          <a:xfrm>
            <a:off x="6720840" y="1024128"/>
            <a:ext cx="393192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THE PERSON BEFORE GOD</a:t>
            </a:r>
            <a:endParaRPr lang="en-US" sz="1400" dirty="0"/>
          </a:p>
        </p:txBody>
      </p:sp>
      <p:sp>
        <p:nvSpPr>
          <p:cNvPr id="5" name="Text 2"/>
          <p:cNvSpPr/>
          <p:nvPr/>
        </p:nvSpPr>
        <p:spPr>
          <a:xfrm>
            <a:off x="6720840" y="1444752"/>
            <a:ext cx="4206240" cy="822960"/>
          </a:xfrm>
          <a:prstGeom prst="rect">
            <a:avLst/>
          </a:prstGeom>
          <a:noFill/>
          <a:ln/>
        </p:spPr>
        <p:txBody>
          <a:bodyPr wrap="square" lIns="254" tIns="254" rIns="254" bIns="254" rtlCol="0" anchor="t">
            <a:normAutofit/>
          </a:bodyPr>
          <a:lstStyle/>
          <a:p>
            <a:pPr marL="0" indent="0" algn="l">
              <a:buNone/>
            </a:pPr>
            <a:r>
              <a:rPr lang="en-US" sz="3000" b="1" dirty="0">
                <a:solidFill>
                  <a:srgbClr val="F4EEE0"/>
                </a:solidFill>
                <a:latin typeface="Aptos Display" pitchFamily="34" charset="0"/>
                <a:ea typeface="Aptos Display" pitchFamily="34" charset="-122"/>
                <a:cs typeface="Aptos Display" pitchFamily="34" charset="-120"/>
              </a:rPr>
              <a:t>Not a Project. A Living Soul.</a:t>
            </a:r>
            <a:endParaRPr lang="en-US" sz="3000" dirty="0"/>
          </a:p>
        </p:txBody>
      </p:sp>
      <p:sp>
        <p:nvSpPr>
          <p:cNvPr id="6" name="Text 3"/>
          <p:cNvSpPr/>
          <p:nvPr/>
        </p:nvSpPr>
        <p:spPr>
          <a:xfrm>
            <a:off x="6739128" y="2395728"/>
            <a:ext cx="3977640" cy="2606040"/>
          </a:xfrm>
          <a:prstGeom prst="rect">
            <a:avLst/>
          </a:prstGeom>
          <a:noFill/>
          <a:ln/>
        </p:spPr>
        <p:txBody>
          <a:bodyPr wrap="square" lIns="254" tIns="254" rIns="254" bIns="254" rtlCol="0" anchor="t">
            <a:normAutofit/>
          </a:bodyPr>
          <a:lstStyle/>
          <a:p>
            <a:r>
              <a:rPr lang="en-US" sz="2000" dirty="0">
                <a:solidFill>
                  <a:srgbClr val="F4EEE0"/>
                </a:solidFill>
                <a:latin typeface="Aptos" pitchFamily="34" charset="0"/>
                <a:ea typeface="Aptos" pitchFamily="34" charset="-122"/>
                <a:cs typeface="Aptos" pitchFamily="34" charset="-120"/>
              </a:rPr>
              <a:t>Image-bearer</a:t>
            </a:r>
            <a:endParaRPr lang="en-US" sz="2000" dirty="0"/>
          </a:p>
          <a:p>
            <a:r>
              <a:rPr lang="en-US" sz="2000" dirty="0">
                <a:solidFill>
                  <a:srgbClr val="F4EEE0"/>
                </a:solidFill>
                <a:latin typeface="Aptos" pitchFamily="34" charset="0"/>
                <a:ea typeface="Aptos" pitchFamily="34" charset="-122"/>
                <a:cs typeface="Aptos" pitchFamily="34" charset="-120"/>
              </a:rPr>
              <a:t>Fallen and loved</a:t>
            </a:r>
            <a:endParaRPr lang="en-US" sz="2000" dirty="0"/>
          </a:p>
          <a:p>
            <a:r>
              <a:rPr lang="en-US" sz="2000" dirty="0">
                <a:solidFill>
                  <a:srgbClr val="F4EEE0"/>
                </a:solidFill>
                <a:latin typeface="Aptos" pitchFamily="34" charset="0"/>
                <a:ea typeface="Aptos" pitchFamily="34" charset="-122"/>
                <a:cs typeface="Aptos" pitchFamily="34" charset="-120"/>
              </a:rPr>
              <a:t>Accountable and invited</a:t>
            </a:r>
            <a:endParaRPr lang="en-US" sz="2000" dirty="0"/>
          </a:p>
          <a:p>
            <a:r>
              <a:rPr lang="en-US" sz="2000" dirty="0">
                <a:solidFill>
                  <a:srgbClr val="F4EEE0"/>
                </a:solidFill>
                <a:latin typeface="Aptos" pitchFamily="34" charset="0"/>
                <a:ea typeface="Aptos" pitchFamily="34" charset="-122"/>
                <a:cs typeface="Aptos" pitchFamily="34" charset="-120"/>
              </a:rPr>
              <a:t>Wounded and responsible</a:t>
            </a:r>
            <a:endParaRPr lang="en-US" sz="2000" dirty="0"/>
          </a:p>
          <a:p>
            <a:r>
              <a:rPr lang="en-US" sz="2000" dirty="0">
                <a:solidFill>
                  <a:srgbClr val="F4EEE0"/>
                </a:solidFill>
                <a:latin typeface="Aptos" pitchFamily="34" charset="0"/>
                <a:ea typeface="Aptos" pitchFamily="34" charset="-122"/>
                <a:cs typeface="Aptos" pitchFamily="34" charset="-120"/>
              </a:rPr>
              <a:t>Created for life with God</a:t>
            </a:r>
            <a:endParaRPr lang="en-US" sz="2000" dirty="0"/>
          </a:p>
        </p:txBody>
      </p:sp>
      <p:sp>
        <p:nvSpPr>
          <p:cNvPr id="7" name="Text 4"/>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mnt/data/a_warm_moody_still_life_scene_in_a_rustic_interio_batch_3.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749808" y="804672"/>
            <a:ext cx="5166360" cy="5166360"/>
          </a:xfrm>
          <a:prstGeom prst="roundRect">
            <a:avLst>
              <a:gd name="adj" fmla="val 2301"/>
            </a:avLst>
          </a:prstGeom>
          <a:solidFill>
            <a:srgbClr val="10342C">
              <a:alpha val="87000"/>
            </a:srgbClr>
          </a:solidFill>
          <a:ln w="13970">
            <a:solidFill>
              <a:srgbClr val="DBB056">
                <a:alpha val="88000"/>
              </a:srgbClr>
            </a:solidFill>
            <a:prstDash val="solid"/>
          </a:ln>
        </p:spPr>
      </p:sp>
      <p:sp>
        <p:nvSpPr>
          <p:cNvPr id="4" name="Text 1"/>
          <p:cNvSpPr/>
          <p:nvPr/>
        </p:nvSpPr>
        <p:spPr>
          <a:xfrm>
            <a:off x="1024128" y="1069848"/>
            <a:ext cx="374904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GALATIANS 6:1</a:t>
            </a:r>
            <a:endParaRPr lang="en-US" sz="1400" dirty="0"/>
          </a:p>
        </p:txBody>
      </p:sp>
      <p:sp>
        <p:nvSpPr>
          <p:cNvPr id="5" name="Text 2"/>
          <p:cNvSpPr/>
          <p:nvPr/>
        </p:nvSpPr>
        <p:spPr>
          <a:xfrm>
            <a:off x="1024128" y="1499616"/>
            <a:ext cx="4206240" cy="640080"/>
          </a:xfrm>
          <a:prstGeom prst="rect">
            <a:avLst/>
          </a:prstGeom>
          <a:noFill/>
          <a:ln/>
        </p:spPr>
        <p:txBody>
          <a:bodyPr wrap="square" lIns="254" tIns="254" rIns="254" bIns="254" rtlCol="0" anchor="t">
            <a:normAutofit/>
          </a:bodyPr>
          <a:lstStyle/>
          <a:p>
            <a:pPr marL="0" indent="0" algn="l">
              <a:buNone/>
            </a:pPr>
            <a:r>
              <a:rPr lang="en-US" sz="3100" b="1" dirty="0">
                <a:solidFill>
                  <a:srgbClr val="F4EEE0"/>
                </a:solidFill>
                <a:latin typeface="Aptos Display" pitchFamily="34" charset="0"/>
                <a:ea typeface="Aptos Display" pitchFamily="34" charset="-122"/>
                <a:cs typeface="Aptos Display" pitchFamily="34" charset="-120"/>
              </a:rPr>
              <a:t>Restore with Gentleness</a:t>
            </a:r>
            <a:endParaRPr lang="en-US" sz="3100" dirty="0"/>
          </a:p>
        </p:txBody>
      </p:sp>
      <p:sp>
        <p:nvSpPr>
          <p:cNvPr id="6" name="Text 3"/>
          <p:cNvSpPr/>
          <p:nvPr/>
        </p:nvSpPr>
        <p:spPr>
          <a:xfrm>
            <a:off x="1042416" y="2249424"/>
            <a:ext cx="4251960" cy="2148840"/>
          </a:xfrm>
          <a:prstGeom prst="rect">
            <a:avLst/>
          </a:prstGeom>
          <a:noFill/>
          <a:ln/>
        </p:spPr>
        <p:txBody>
          <a:bodyPr wrap="square" lIns="254" tIns="254" rIns="254" bIns="254" rtlCol="0" anchor="t">
            <a:normAutofit/>
          </a:bodyPr>
          <a:lstStyle/>
          <a:p>
            <a:pPr marL="0" indent="0">
              <a:buNone/>
            </a:pPr>
            <a:r>
              <a:rPr lang="en-US" sz="2000" dirty="0">
                <a:solidFill>
                  <a:srgbClr val="F4EEE0"/>
                </a:solidFill>
                <a:latin typeface="Aptos" pitchFamily="34" charset="0"/>
                <a:ea typeface="Aptos" pitchFamily="34" charset="-122"/>
                <a:cs typeface="Aptos" pitchFamily="34" charset="-120"/>
              </a:rPr>
              <a:t>“Brothers, even if a man is caught in some fault, you who are spiritual must restore such a one in a spirit of gentleness; looking to yourself so that you also aren’t tempted.”</a:t>
            </a:r>
            <a:endParaRPr lang="en-US" sz="2000" dirty="0"/>
          </a:p>
          <a:p>
            <a:pPr marL="0" indent="0">
              <a:buNone/>
            </a:pPr>
            <a:endParaRPr lang="en-US" sz="2000" dirty="0"/>
          </a:p>
          <a:p>
            <a:pPr marL="0" indent="0">
              <a:buNone/>
            </a:pPr>
            <a:r>
              <a:rPr lang="en-US" sz="2000" dirty="0">
                <a:solidFill>
                  <a:srgbClr val="F4EEE0"/>
                </a:solidFill>
                <a:latin typeface="Aptos" pitchFamily="34" charset="0"/>
                <a:ea typeface="Aptos" pitchFamily="34" charset="-122"/>
                <a:cs typeface="Aptos" pitchFamily="34" charset="-120"/>
              </a:rPr>
              <a:t>— World English Bible</a:t>
            </a:r>
            <a:endParaRPr lang="en-US" sz="2000" dirty="0"/>
          </a:p>
        </p:txBody>
      </p:sp>
      <p:sp>
        <p:nvSpPr>
          <p:cNvPr id="7" name="Text 4"/>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11</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mnt/data/a_warmly_lit_indoor_scene_in_a_cozy_study_or_libra_batch_1.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58368" y="777240"/>
            <a:ext cx="4983480" cy="5193792"/>
          </a:xfrm>
          <a:prstGeom prst="roundRect">
            <a:avLst>
              <a:gd name="adj" fmla="val 2385"/>
            </a:avLst>
          </a:prstGeom>
          <a:solidFill>
            <a:srgbClr val="10342C">
              <a:alpha val="87000"/>
            </a:srgbClr>
          </a:solidFill>
          <a:ln w="13970">
            <a:solidFill>
              <a:srgbClr val="DBB056">
                <a:alpha val="88000"/>
              </a:srgbClr>
            </a:solidFill>
            <a:prstDash val="solid"/>
          </a:ln>
        </p:spPr>
      </p:sp>
      <p:sp>
        <p:nvSpPr>
          <p:cNvPr id="4" name="Shape 1"/>
          <p:cNvSpPr/>
          <p:nvPr/>
        </p:nvSpPr>
        <p:spPr>
          <a:xfrm>
            <a:off x="6583680" y="777240"/>
            <a:ext cx="4983480" cy="5193792"/>
          </a:xfrm>
          <a:prstGeom prst="roundRect">
            <a:avLst>
              <a:gd name="adj" fmla="val 2385"/>
            </a:avLst>
          </a:prstGeom>
          <a:solidFill>
            <a:srgbClr val="10342C">
              <a:alpha val="87000"/>
            </a:srgbClr>
          </a:solidFill>
          <a:ln w="13970">
            <a:solidFill>
              <a:srgbClr val="DBB056">
                <a:alpha val="88000"/>
              </a:srgbClr>
            </a:solidFill>
            <a:prstDash val="solid"/>
          </a:ln>
        </p:spPr>
      </p:sp>
      <p:sp>
        <p:nvSpPr>
          <p:cNvPr id="5" name="Text 2"/>
          <p:cNvSpPr/>
          <p:nvPr/>
        </p:nvSpPr>
        <p:spPr>
          <a:xfrm>
            <a:off x="960120" y="1051560"/>
            <a:ext cx="374904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A SOUL COACH BRINGS</a:t>
            </a:r>
            <a:endParaRPr lang="en-US" sz="1400" dirty="0"/>
          </a:p>
        </p:txBody>
      </p:sp>
      <p:sp>
        <p:nvSpPr>
          <p:cNvPr id="6" name="Text 3"/>
          <p:cNvSpPr/>
          <p:nvPr/>
        </p:nvSpPr>
        <p:spPr>
          <a:xfrm>
            <a:off x="960120" y="1664208"/>
            <a:ext cx="3977640" cy="2971800"/>
          </a:xfrm>
          <a:prstGeom prst="rect">
            <a:avLst/>
          </a:prstGeom>
          <a:noFill/>
          <a:ln/>
        </p:spPr>
        <p:txBody>
          <a:bodyPr wrap="square" lIns="254" tIns="254" rIns="254" bIns="254" rtlCol="0" anchor="t">
            <a:normAutofit/>
          </a:bodyPr>
          <a:lstStyle/>
          <a:p>
            <a:r>
              <a:rPr lang="en-US" sz="2200" dirty="0">
                <a:solidFill>
                  <a:srgbClr val="F4EEE0"/>
                </a:solidFill>
                <a:latin typeface="Aptos" pitchFamily="34" charset="0"/>
                <a:ea typeface="Aptos" pitchFamily="34" charset="-122"/>
                <a:cs typeface="Aptos" pitchFamily="34" charset="-120"/>
              </a:rPr>
              <a:t>Presence, not pressure</a:t>
            </a:r>
            <a:endParaRPr lang="en-US" sz="2200" dirty="0"/>
          </a:p>
          <a:p>
            <a:r>
              <a:rPr lang="en-US" sz="2200" dirty="0">
                <a:solidFill>
                  <a:srgbClr val="F4EEE0"/>
                </a:solidFill>
                <a:latin typeface="Aptos" pitchFamily="34" charset="0"/>
                <a:ea typeface="Aptos" pitchFamily="34" charset="-122"/>
                <a:cs typeface="Aptos" pitchFamily="34" charset="-120"/>
              </a:rPr>
              <a:t>Wisdom, not control</a:t>
            </a:r>
            <a:endParaRPr lang="en-US" sz="2200" dirty="0"/>
          </a:p>
          <a:p>
            <a:r>
              <a:rPr lang="en-US" sz="2200" dirty="0">
                <a:solidFill>
                  <a:srgbClr val="F4EEE0"/>
                </a:solidFill>
                <a:latin typeface="Aptos" pitchFamily="34" charset="0"/>
                <a:ea typeface="Aptos" pitchFamily="34" charset="-122"/>
                <a:cs typeface="Aptos" pitchFamily="34" charset="-120"/>
              </a:rPr>
              <a:t>Challenge, not shame</a:t>
            </a:r>
            <a:endParaRPr lang="en-US" sz="2200" dirty="0"/>
          </a:p>
          <a:p>
            <a:r>
              <a:rPr lang="en-US" sz="2200" dirty="0">
                <a:solidFill>
                  <a:srgbClr val="F4EEE0"/>
                </a:solidFill>
                <a:latin typeface="Aptos" pitchFamily="34" charset="0"/>
                <a:ea typeface="Aptos" pitchFamily="34" charset="-122"/>
                <a:cs typeface="Aptos" pitchFamily="34" charset="-120"/>
              </a:rPr>
              <a:t>Prayer, not performance</a:t>
            </a:r>
            <a:endParaRPr lang="en-US" sz="2200" dirty="0"/>
          </a:p>
        </p:txBody>
      </p:sp>
      <p:sp>
        <p:nvSpPr>
          <p:cNvPr id="7" name="Text 4"/>
          <p:cNvSpPr/>
          <p:nvPr/>
        </p:nvSpPr>
        <p:spPr>
          <a:xfrm>
            <a:off x="6858000" y="1051560"/>
            <a:ext cx="374904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A SOUL COACH AVOIDS</a:t>
            </a:r>
            <a:endParaRPr lang="en-US" sz="1400" dirty="0"/>
          </a:p>
        </p:txBody>
      </p:sp>
      <p:sp>
        <p:nvSpPr>
          <p:cNvPr id="8" name="Text 5"/>
          <p:cNvSpPr/>
          <p:nvPr/>
        </p:nvSpPr>
        <p:spPr>
          <a:xfrm>
            <a:off x="6858000" y="1664208"/>
            <a:ext cx="3931920" cy="2971800"/>
          </a:xfrm>
          <a:prstGeom prst="rect">
            <a:avLst/>
          </a:prstGeom>
          <a:noFill/>
          <a:ln/>
        </p:spPr>
        <p:txBody>
          <a:bodyPr wrap="square" lIns="254" tIns="254" rIns="254" bIns="254" rtlCol="0" anchor="t">
            <a:normAutofit/>
          </a:bodyPr>
          <a:lstStyle/>
          <a:p>
            <a:r>
              <a:rPr lang="en-US" sz="2200" dirty="0">
                <a:solidFill>
                  <a:srgbClr val="F4EEE0"/>
                </a:solidFill>
                <a:latin typeface="Aptos" pitchFamily="34" charset="0"/>
                <a:ea typeface="Aptos" pitchFamily="34" charset="-122"/>
                <a:cs typeface="Aptos" pitchFamily="34" charset="-120"/>
              </a:rPr>
              <a:t>Needing to feel powerful</a:t>
            </a:r>
            <a:endParaRPr lang="en-US" sz="2200" dirty="0"/>
          </a:p>
          <a:p>
            <a:r>
              <a:rPr lang="en-US" sz="2200" dirty="0">
                <a:solidFill>
                  <a:srgbClr val="F4EEE0"/>
                </a:solidFill>
                <a:latin typeface="Aptos" pitchFamily="34" charset="0"/>
                <a:ea typeface="Aptos" pitchFamily="34" charset="-122"/>
                <a:cs typeface="Aptos" pitchFamily="34" charset="-120"/>
              </a:rPr>
              <a:t>Needing to be needed</a:t>
            </a:r>
            <a:endParaRPr lang="en-US" sz="2200" dirty="0"/>
          </a:p>
          <a:p>
            <a:r>
              <a:rPr lang="en-US" sz="2200" dirty="0">
                <a:solidFill>
                  <a:srgbClr val="F4EEE0"/>
                </a:solidFill>
                <a:latin typeface="Aptos" pitchFamily="34" charset="0"/>
                <a:ea typeface="Aptos" pitchFamily="34" charset="-122"/>
                <a:cs typeface="Aptos" pitchFamily="34" charset="-120"/>
              </a:rPr>
              <a:t>Being impressive or always right</a:t>
            </a:r>
            <a:endParaRPr lang="en-US" sz="2200" dirty="0"/>
          </a:p>
          <a:p>
            <a:r>
              <a:rPr lang="en-US" sz="2200" dirty="0">
                <a:solidFill>
                  <a:srgbClr val="F4EEE0"/>
                </a:solidFill>
                <a:latin typeface="Aptos" pitchFamily="34" charset="0"/>
                <a:ea typeface="Aptos" pitchFamily="34" charset="-122"/>
                <a:cs typeface="Aptos" pitchFamily="34" charset="-120"/>
              </a:rPr>
              <a:t>Making the conversation unsafe</a:t>
            </a:r>
            <a:endParaRPr lang="en-US" sz="2200" dirty="0"/>
          </a:p>
        </p:txBody>
      </p:sp>
      <p:sp>
        <p:nvSpPr>
          <p:cNvPr id="9" name="Text 6"/>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mnt/data/a_warmly_lit_indoor_scene_in_a_cozy_study_or_offic_batch_2.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58368" y="960120"/>
            <a:ext cx="4754880" cy="4709160"/>
          </a:xfrm>
          <a:prstGeom prst="roundRect">
            <a:avLst>
              <a:gd name="adj" fmla="val 2524"/>
            </a:avLst>
          </a:prstGeom>
          <a:solidFill>
            <a:srgbClr val="10342C">
              <a:alpha val="87000"/>
            </a:srgbClr>
          </a:solidFill>
          <a:ln w="13970">
            <a:solidFill>
              <a:srgbClr val="DBB056">
                <a:alpha val="88000"/>
              </a:srgbClr>
            </a:solidFill>
            <a:prstDash val="solid"/>
          </a:ln>
        </p:spPr>
      </p:sp>
      <p:sp>
        <p:nvSpPr>
          <p:cNvPr id="4" name="Shape 1"/>
          <p:cNvSpPr/>
          <p:nvPr/>
        </p:nvSpPr>
        <p:spPr>
          <a:xfrm>
            <a:off x="6766560" y="960120"/>
            <a:ext cx="4754880" cy="4709160"/>
          </a:xfrm>
          <a:prstGeom prst="roundRect">
            <a:avLst>
              <a:gd name="adj" fmla="val 2524"/>
            </a:avLst>
          </a:prstGeom>
          <a:solidFill>
            <a:srgbClr val="10342C">
              <a:alpha val="87000"/>
            </a:srgbClr>
          </a:solidFill>
          <a:ln w="13970">
            <a:solidFill>
              <a:srgbClr val="DBB056">
                <a:alpha val="88000"/>
              </a:srgbClr>
            </a:solidFill>
            <a:prstDash val="solid"/>
          </a:ln>
        </p:spPr>
      </p:sp>
      <p:sp>
        <p:nvSpPr>
          <p:cNvPr id="5" name="Text 2"/>
          <p:cNvSpPr/>
          <p:nvPr/>
        </p:nvSpPr>
        <p:spPr>
          <a:xfrm>
            <a:off x="932688" y="1243584"/>
            <a:ext cx="3749040" cy="365760"/>
          </a:xfrm>
          <a:prstGeom prst="rect">
            <a:avLst/>
          </a:prstGeom>
          <a:noFill/>
          <a:ln/>
        </p:spPr>
        <p:txBody>
          <a:bodyPr wrap="square" lIns="254" tIns="254" rIns="254" bIns="254" rtlCol="0" anchor="t">
            <a:normAutofit/>
          </a:bodyPr>
          <a:lstStyle/>
          <a:p>
            <a:pPr marL="0" indent="0" algn="l">
              <a:buNone/>
            </a:pPr>
            <a:r>
              <a:rPr lang="en-US" sz="2400" b="1" dirty="0">
                <a:solidFill>
                  <a:srgbClr val="DBB056"/>
                </a:solidFill>
                <a:latin typeface="Aptos" pitchFamily="34" charset="0"/>
                <a:ea typeface="Aptos" pitchFamily="34" charset="-122"/>
                <a:cs typeface="Aptos" pitchFamily="34" charset="-120"/>
              </a:rPr>
              <a:t>WHAT HELPS</a:t>
            </a:r>
            <a:endParaRPr lang="en-US" sz="2400" dirty="0"/>
          </a:p>
        </p:txBody>
      </p:sp>
      <p:sp>
        <p:nvSpPr>
          <p:cNvPr id="6" name="Text 3"/>
          <p:cNvSpPr/>
          <p:nvPr/>
        </p:nvSpPr>
        <p:spPr>
          <a:xfrm>
            <a:off x="932688" y="1883664"/>
            <a:ext cx="3886200" cy="2788920"/>
          </a:xfrm>
          <a:prstGeom prst="rect">
            <a:avLst/>
          </a:prstGeom>
          <a:noFill/>
          <a:ln/>
        </p:spPr>
        <p:txBody>
          <a:bodyPr wrap="square" lIns="254" tIns="254" rIns="254" bIns="254" rtlCol="0" anchor="t">
            <a:normAutofit/>
          </a:bodyPr>
          <a:lstStyle/>
          <a:p>
            <a:r>
              <a:rPr lang="en-US" sz="2100" dirty="0">
                <a:solidFill>
                  <a:srgbClr val="F4EEE0"/>
                </a:solidFill>
                <a:latin typeface="Aptos" pitchFamily="34" charset="0"/>
                <a:ea typeface="Aptos" pitchFamily="34" charset="-122"/>
                <a:cs typeface="Aptos" pitchFamily="34" charset="-120"/>
              </a:rPr>
              <a:t>Grace-and-truth presence</a:t>
            </a:r>
            <a:endParaRPr lang="en-US" sz="2100" dirty="0"/>
          </a:p>
          <a:p>
            <a:r>
              <a:rPr lang="en-US" sz="2100" dirty="0">
                <a:solidFill>
                  <a:srgbClr val="F4EEE0"/>
                </a:solidFill>
                <a:latin typeface="Aptos" pitchFamily="34" charset="0"/>
                <a:ea typeface="Aptos" pitchFamily="34" charset="-122"/>
                <a:cs typeface="Aptos" pitchFamily="34" charset="-120"/>
              </a:rPr>
              <a:t>Permission-based conversation</a:t>
            </a:r>
            <a:endParaRPr lang="en-US" sz="2100" dirty="0"/>
          </a:p>
          <a:p>
            <a:r>
              <a:rPr lang="en-US" sz="2100" dirty="0">
                <a:solidFill>
                  <a:srgbClr val="F4EEE0"/>
                </a:solidFill>
                <a:latin typeface="Aptos" pitchFamily="34" charset="0"/>
                <a:ea typeface="Aptos" pitchFamily="34" charset="-122"/>
                <a:cs typeface="Aptos" pitchFamily="34" charset="-120"/>
              </a:rPr>
              <a:t>Careful listening</a:t>
            </a:r>
            <a:endParaRPr lang="en-US" sz="2100" dirty="0"/>
          </a:p>
          <a:p>
            <a:r>
              <a:rPr lang="en-US" sz="2100" dirty="0">
                <a:solidFill>
                  <a:srgbClr val="F4EEE0"/>
                </a:solidFill>
                <a:latin typeface="Aptos" pitchFamily="34" charset="0"/>
                <a:ea typeface="Aptos" pitchFamily="34" charset="-122"/>
                <a:cs typeface="Aptos" pitchFamily="34" charset="-120"/>
              </a:rPr>
              <a:t>Prayerful discernment</a:t>
            </a:r>
            <a:endParaRPr lang="en-US" sz="2100" dirty="0"/>
          </a:p>
          <a:p>
            <a:r>
              <a:rPr lang="en-US" sz="2100" dirty="0">
                <a:solidFill>
                  <a:srgbClr val="F4EEE0"/>
                </a:solidFill>
                <a:latin typeface="Aptos" pitchFamily="34" charset="0"/>
                <a:ea typeface="Aptos" pitchFamily="34" charset="-122"/>
                <a:cs typeface="Aptos" pitchFamily="34" charset="-120"/>
              </a:rPr>
              <a:t>Respect for responsibility</a:t>
            </a:r>
            <a:endParaRPr lang="en-US" sz="2100" dirty="0"/>
          </a:p>
        </p:txBody>
      </p:sp>
      <p:sp>
        <p:nvSpPr>
          <p:cNvPr id="7" name="Text 4"/>
          <p:cNvSpPr/>
          <p:nvPr/>
        </p:nvSpPr>
        <p:spPr>
          <a:xfrm>
            <a:off x="7040880" y="1243584"/>
            <a:ext cx="3749040" cy="365760"/>
          </a:xfrm>
          <a:prstGeom prst="rect">
            <a:avLst/>
          </a:prstGeom>
          <a:noFill/>
          <a:ln/>
        </p:spPr>
        <p:txBody>
          <a:bodyPr wrap="square" lIns="254" tIns="254" rIns="254" bIns="254" rtlCol="0" anchor="t">
            <a:normAutofit/>
          </a:bodyPr>
          <a:lstStyle/>
          <a:p>
            <a:pPr marL="0" indent="0" algn="l">
              <a:buNone/>
            </a:pPr>
            <a:r>
              <a:rPr lang="en-US" sz="2400" b="1" dirty="0">
                <a:solidFill>
                  <a:srgbClr val="DBB056"/>
                </a:solidFill>
                <a:latin typeface="Aptos" pitchFamily="34" charset="0"/>
                <a:ea typeface="Aptos" pitchFamily="34" charset="-122"/>
                <a:cs typeface="Aptos" pitchFamily="34" charset="-120"/>
              </a:rPr>
              <a:t>WHAT HARMS</a:t>
            </a:r>
            <a:endParaRPr lang="en-US" sz="2400" dirty="0"/>
          </a:p>
        </p:txBody>
      </p:sp>
      <p:sp>
        <p:nvSpPr>
          <p:cNvPr id="8" name="Text 5"/>
          <p:cNvSpPr/>
          <p:nvPr/>
        </p:nvSpPr>
        <p:spPr>
          <a:xfrm>
            <a:off x="7040880" y="1883664"/>
            <a:ext cx="3886200" cy="2788920"/>
          </a:xfrm>
          <a:prstGeom prst="rect">
            <a:avLst/>
          </a:prstGeom>
          <a:noFill/>
          <a:ln/>
        </p:spPr>
        <p:txBody>
          <a:bodyPr wrap="square" lIns="254" tIns="254" rIns="254" bIns="254" rtlCol="0" anchor="t">
            <a:normAutofit/>
          </a:bodyPr>
          <a:lstStyle/>
          <a:p>
            <a:r>
              <a:rPr lang="en-US" sz="2100" dirty="0">
                <a:solidFill>
                  <a:srgbClr val="F4EEE0"/>
                </a:solidFill>
                <a:latin typeface="Aptos" pitchFamily="34" charset="0"/>
                <a:ea typeface="Aptos" pitchFamily="34" charset="-122"/>
                <a:cs typeface="Aptos" pitchFamily="34" charset="-120"/>
              </a:rPr>
              <a:t>Taking over</a:t>
            </a:r>
            <a:endParaRPr lang="en-US" sz="2100" dirty="0"/>
          </a:p>
          <a:p>
            <a:r>
              <a:rPr lang="en-US" sz="2100" dirty="0">
                <a:solidFill>
                  <a:srgbClr val="F4EEE0"/>
                </a:solidFill>
                <a:latin typeface="Aptos" pitchFamily="34" charset="0"/>
                <a:ea typeface="Aptos" pitchFamily="34" charset="-122"/>
                <a:cs typeface="Aptos" pitchFamily="34" charset="-120"/>
              </a:rPr>
              <a:t>Pressuring</a:t>
            </a:r>
            <a:endParaRPr lang="en-US" sz="2100" dirty="0"/>
          </a:p>
          <a:p>
            <a:r>
              <a:rPr lang="en-US" sz="2100" dirty="0">
                <a:solidFill>
                  <a:srgbClr val="F4EEE0"/>
                </a:solidFill>
                <a:latin typeface="Aptos" pitchFamily="34" charset="0"/>
                <a:ea typeface="Aptos" pitchFamily="34" charset="-122"/>
                <a:cs typeface="Aptos" pitchFamily="34" charset="-120"/>
              </a:rPr>
              <a:t>Rescuing</a:t>
            </a:r>
            <a:endParaRPr lang="en-US" sz="2100" dirty="0"/>
          </a:p>
          <a:p>
            <a:r>
              <a:rPr lang="en-US" sz="2100" dirty="0">
                <a:solidFill>
                  <a:srgbClr val="F4EEE0"/>
                </a:solidFill>
                <a:latin typeface="Aptos" pitchFamily="34" charset="0"/>
                <a:ea typeface="Aptos" pitchFamily="34" charset="-122"/>
                <a:cs typeface="Aptos" pitchFamily="34" charset="-120"/>
              </a:rPr>
              <a:t>Shaming or diagnosing</a:t>
            </a:r>
            <a:endParaRPr lang="en-US" sz="2100" dirty="0"/>
          </a:p>
          <a:p>
            <a:r>
              <a:rPr lang="en-US" sz="2100" dirty="0">
                <a:solidFill>
                  <a:srgbClr val="F4EEE0"/>
                </a:solidFill>
                <a:latin typeface="Aptos" pitchFamily="34" charset="0"/>
                <a:ea typeface="Aptos" pitchFamily="34" charset="-122"/>
                <a:cs typeface="Aptos" pitchFamily="34" charset="-120"/>
              </a:rPr>
              <a:t>Making the coach the center</a:t>
            </a:r>
            <a:endParaRPr lang="en-US" sz="2100" dirty="0"/>
          </a:p>
        </p:txBody>
      </p:sp>
      <p:sp>
        <p:nvSpPr>
          <p:cNvPr id="9" name="Text 6"/>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mnt/data/a_photorealistic_cinematic_garden_scene_at_sunris_batch_4.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1078992" y="1115568"/>
            <a:ext cx="10012680" cy="4315968"/>
          </a:xfrm>
          <a:prstGeom prst="roundRect">
            <a:avLst>
              <a:gd name="adj" fmla="val 2754"/>
            </a:avLst>
          </a:prstGeom>
          <a:solidFill>
            <a:srgbClr val="10342C">
              <a:alpha val="88000"/>
            </a:srgbClr>
          </a:solidFill>
          <a:ln w="13970">
            <a:solidFill>
              <a:srgbClr val="DBB056">
                <a:alpha val="88000"/>
              </a:srgbClr>
            </a:solidFill>
            <a:prstDash val="solid"/>
          </a:ln>
        </p:spPr>
      </p:sp>
      <p:sp>
        <p:nvSpPr>
          <p:cNvPr id="4" name="Text 1"/>
          <p:cNvSpPr/>
          <p:nvPr/>
        </p:nvSpPr>
        <p:spPr>
          <a:xfrm>
            <a:off x="1261872" y="1444752"/>
            <a:ext cx="9601200" cy="320040"/>
          </a:xfrm>
          <a:prstGeom prst="rect">
            <a:avLst/>
          </a:prstGeom>
          <a:noFill/>
          <a:ln/>
        </p:spPr>
        <p:txBody>
          <a:bodyPr wrap="square" lIns="254" tIns="254" rIns="254" bIns="254" rtlCol="0" anchor="t">
            <a:normAutofit/>
          </a:bodyPr>
          <a:lstStyle/>
          <a:p>
            <a:pPr marL="0" indent="0" algn="ctr">
              <a:buNone/>
            </a:pPr>
            <a:r>
              <a:rPr lang="en-US" sz="1400" b="1" dirty="0">
                <a:solidFill>
                  <a:srgbClr val="DBB056"/>
                </a:solidFill>
                <a:latin typeface="Aptos" pitchFamily="34" charset="0"/>
                <a:ea typeface="Aptos" pitchFamily="34" charset="-122"/>
                <a:cs typeface="Aptos" pitchFamily="34" charset="-120"/>
              </a:rPr>
              <a:t>CLOSING TAKEAWAY</a:t>
            </a:r>
            <a:endParaRPr lang="en-US" sz="1400" dirty="0"/>
          </a:p>
        </p:txBody>
      </p:sp>
      <p:sp>
        <p:nvSpPr>
          <p:cNvPr id="5" name="Text 2"/>
          <p:cNvSpPr/>
          <p:nvPr/>
        </p:nvSpPr>
        <p:spPr>
          <a:xfrm>
            <a:off x="1600200" y="1993392"/>
            <a:ext cx="8961120" cy="1737360"/>
          </a:xfrm>
          <a:prstGeom prst="rect">
            <a:avLst/>
          </a:prstGeom>
          <a:noFill/>
          <a:ln/>
        </p:spPr>
        <p:txBody>
          <a:bodyPr wrap="square" lIns="254" tIns="254" rIns="254" bIns="254" rtlCol="0" anchor="t">
            <a:normAutofit/>
          </a:bodyPr>
          <a:lstStyle/>
          <a:p>
            <a:pPr marL="0" indent="0">
              <a:buNone/>
            </a:pPr>
            <a:r>
              <a:rPr lang="en-US" sz="3200" dirty="0">
                <a:solidFill>
                  <a:srgbClr val="F4EEE0"/>
                </a:solidFill>
                <a:latin typeface="Aptos" pitchFamily="34" charset="0"/>
                <a:ea typeface="Aptos" pitchFamily="34" charset="-122"/>
                <a:cs typeface="Aptos" pitchFamily="34" charset="-120"/>
              </a:rPr>
              <a:t>“A Soul Coach is a grace-and-truth guide who helps a living soul take one faithful next step under the Lordship of Jesus Christ.”</a:t>
            </a:r>
            <a:endParaRPr lang="en-US" sz="3200" dirty="0"/>
          </a:p>
        </p:txBody>
      </p:sp>
      <p:sp>
        <p:nvSpPr>
          <p:cNvPr id="6" name="Text 3"/>
          <p:cNvSpPr/>
          <p:nvPr/>
        </p:nvSpPr>
        <p:spPr>
          <a:xfrm>
            <a:off x="1901952" y="4480560"/>
            <a:ext cx="8412480" cy="365760"/>
          </a:xfrm>
          <a:prstGeom prst="rect">
            <a:avLst/>
          </a:prstGeom>
          <a:noFill/>
          <a:ln/>
        </p:spPr>
        <p:txBody>
          <a:bodyPr wrap="square" lIns="254" tIns="254" rIns="254" bIns="254" rtlCol="0" anchor="t">
            <a:normAutofit/>
          </a:bodyPr>
          <a:lstStyle/>
          <a:p>
            <a:pPr marL="0" indent="0" algn="ctr">
              <a:buNone/>
            </a:pPr>
            <a:r>
              <a:rPr lang="en-US" sz="2000" b="1" dirty="0">
                <a:solidFill>
                  <a:srgbClr val="DBB056"/>
                </a:solidFill>
                <a:latin typeface="Aptos" pitchFamily="34" charset="0"/>
                <a:ea typeface="Aptos" pitchFamily="34" charset="-122"/>
                <a:cs typeface="Aptos" pitchFamily="34" charset="-120"/>
              </a:rPr>
              <a:t>Video 3A · A Grace-and-Truth Guide for Soul Growth</a:t>
            </a:r>
            <a:endParaRPr lang="en-US" sz="2000" dirty="0"/>
          </a:p>
        </p:txBody>
      </p:sp>
      <p:sp>
        <p:nvSpPr>
          <p:cNvPr id="7" name="Text 4"/>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14</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mnt/data/a_warm_moody_still_life_scene_in_a_rustic_interio_batch_3.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58368" y="749808"/>
            <a:ext cx="5349240" cy="5303520"/>
          </a:xfrm>
          <a:prstGeom prst="roundRect">
            <a:avLst>
              <a:gd name="adj" fmla="val 2241"/>
            </a:avLst>
          </a:prstGeom>
          <a:solidFill>
            <a:srgbClr val="10342C">
              <a:alpha val="87000"/>
            </a:srgbClr>
          </a:solidFill>
          <a:ln w="13970">
            <a:solidFill>
              <a:srgbClr val="DBB056">
                <a:alpha val="88000"/>
              </a:srgbClr>
            </a:solidFill>
            <a:prstDash val="solid"/>
          </a:ln>
        </p:spPr>
        <p:txBody>
          <a:bodyPr/>
          <a:lstStyle/>
          <a:p>
            <a:endParaRPr lang="en-US"/>
          </a:p>
        </p:txBody>
      </p:sp>
      <p:sp>
        <p:nvSpPr>
          <p:cNvPr id="4" name="Text 1"/>
          <p:cNvSpPr/>
          <p:nvPr/>
        </p:nvSpPr>
        <p:spPr>
          <a:xfrm>
            <a:off x="932688" y="1024128"/>
            <a:ext cx="384048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THE CORE QUESTION</a:t>
            </a:r>
            <a:endParaRPr lang="en-US" sz="1400" dirty="0"/>
          </a:p>
        </p:txBody>
      </p:sp>
      <p:sp>
        <p:nvSpPr>
          <p:cNvPr id="5" name="Text 2"/>
          <p:cNvSpPr/>
          <p:nvPr/>
        </p:nvSpPr>
        <p:spPr>
          <a:xfrm>
            <a:off x="932688" y="1463040"/>
            <a:ext cx="4389120" cy="822960"/>
          </a:xfrm>
          <a:prstGeom prst="rect">
            <a:avLst/>
          </a:prstGeom>
          <a:noFill/>
          <a:ln/>
        </p:spPr>
        <p:txBody>
          <a:bodyPr wrap="square" lIns="254" tIns="254" rIns="254" bIns="254" rtlCol="0" anchor="t">
            <a:normAutofit/>
          </a:bodyPr>
          <a:lstStyle/>
          <a:p>
            <a:pPr marL="0" indent="0" algn="l">
              <a:buNone/>
            </a:pPr>
            <a:r>
              <a:rPr lang="en-US" sz="3000" b="1" dirty="0">
                <a:solidFill>
                  <a:srgbClr val="F4EEE0"/>
                </a:solidFill>
                <a:latin typeface="Aptos Display" pitchFamily="34" charset="0"/>
                <a:ea typeface="Aptos Display" pitchFamily="34" charset="-122"/>
                <a:cs typeface="Aptos Display" pitchFamily="34" charset="-120"/>
              </a:rPr>
              <a:t>Not Savior. Not Fixer. Not Controller.</a:t>
            </a:r>
            <a:endParaRPr lang="en-US" sz="3000" dirty="0"/>
          </a:p>
        </p:txBody>
      </p:sp>
      <p:sp>
        <p:nvSpPr>
          <p:cNvPr id="6" name="Text 3"/>
          <p:cNvSpPr/>
          <p:nvPr/>
        </p:nvSpPr>
        <p:spPr>
          <a:xfrm>
            <a:off x="987552" y="2423160"/>
            <a:ext cx="4206240" cy="2057400"/>
          </a:xfrm>
          <a:prstGeom prst="rect">
            <a:avLst/>
          </a:prstGeom>
          <a:noFill/>
          <a:ln/>
        </p:spPr>
        <p:txBody>
          <a:bodyPr wrap="square" lIns="254" tIns="254" rIns="254" bIns="254" rtlCol="0" anchor="t">
            <a:normAutofit/>
          </a:bodyPr>
          <a:lstStyle/>
          <a:p>
            <a:r>
              <a:rPr lang="en-US" sz="2300" dirty="0">
                <a:solidFill>
                  <a:srgbClr val="F4EEE0"/>
                </a:solidFill>
                <a:latin typeface="Aptos" pitchFamily="34" charset="0"/>
                <a:ea typeface="Aptos" pitchFamily="34" charset="-122"/>
                <a:cs typeface="Aptos" pitchFamily="34" charset="-120"/>
              </a:rPr>
              <a:t>A Christian helper</a:t>
            </a:r>
            <a:endParaRPr lang="en-US" sz="2300" dirty="0"/>
          </a:p>
          <a:p>
            <a:r>
              <a:rPr lang="en-US" sz="2300" dirty="0">
                <a:solidFill>
                  <a:srgbClr val="F4EEE0"/>
                </a:solidFill>
                <a:latin typeface="Aptos" pitchFamily="34" charset="0"/>
                <a:ea typeface="Aptos" pitchFamily="34" charset="-122"/>
                <a:cs typeface="Aptos" pitchFamily="34" charset="-120"/>
              </a:rPr>
              <a:t>A careful listener</a:t>
            </a:r>
            <a:endParaRPr lang="en-US" sz="2300" dirty="0"/>
          </a:p>
          <a:p>
            <a:r>
              <a:rPr lang="en-US" sz="2300" dirty="0">
                <a:solidFill>
                  <a:srgbClr val="F4EEE0"/>
                </a:solidFill>
                <a:latin typeface="Aptos" pitchFamily="34" charset="0"/>
                <a:ea typeface="Aptos" pitchFamily="34" charset="-122"/>
                <a:cs typeface="Aptos" pitchFamily="34" charset="-120"/>
              </a:rPr>
              <a:t>A wise question-asker</a:t>
            </a:r>
            <a:endParaRPr lang="en-US" sz="2300" dirty="0"/>
          </a:p>
          <a:p>
            <a:r>
              <a:rPr lang="en-US" sz="2300" dirty="0">
                <a:solidFill>
                  <a:srgbClr val="F4EEE0"/>
                </a:solidFill>
                <a:latin typeface="Aptos" pitchFamily="34" charset="0"/>
                <a:ea typeface="Aptos" pitchFamily="34" charset="-122"/>
                <a:cs typeface="Aptos" pitchFamily="34" charset="-120"/>
              </a:rPr>
              <a:t>A grace-and-truth guide</a:t>
            </a:r>
            <a:endParaRPr lang="en-US" sz="2300" dirty="0"/>
          </a:p>
        </p:txBody>
      </p:sp>
      <p:sp>
        <p:nvSpPr>
          <p:cNvPr id="7" name="Text 4"/>
          <p:cNvSpPr/>
          <p:nvPr/>
        </p:nvSpPr>
        <p:spPr>
          <a:xfrm>
            <a:off x="987552" y="4800600"/>
            <a:ext cx="4206240" cy="640080"/>
          </a:xfrm>
          <a:prstGeom prst="rect">
            <a:avLst/>
          </a:prstGeom>
          <a:noFill/>
          <a:ln/>
        </p:spPr>
        <p:txBody>
          <a:bodyPr wrap="square" lIns="254" tIns="254" rIns="254" bIns="254" rtlCol="0" anchor="t">
            <a:normAutofit/>
          </a:bodyPr>
          <a:lstStyle/>
          <a:p>
            <a:pPr marL="0" indent="0" algn="l">
              <a:buNone/>
            </a:pPr>
            <a:r>
              <a:rPr lang="en-US" sz="2000" dirty="0">
                <a:solidFill>
                  <a:srgbClr val="E6DEC9"/>
                </a:solidFill>
                <a:latin typeface="Aptos" pitchFamily="34" charset="0"/>
                <a:ea typeface="Aptos" pitchFamily="34" charset="-122"/>
                <a:cs typeface="Aptos" pitchFamily="34" charset="-120"/>
              </a:rPr>
              <a:t>The hope of the soul is Christ, not the coach.</a:t>
            </a:r>
            <a:endParaRPr lang="en-US" sz="2000" dirty="0"/>
          </a:p>
        </p:txBody>
      </p:sp>
      <p:sp>
        <p:nvSpPr>
          <p:cNvPr id="8" name="Text 5"/>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2</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mnt/data/a_warm_moody_still_life_scene_in_a_rustic_interio_batch_3.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786384" y="804672"/>
            <a:ext cx="5212080" cy="5138928"/>
          </a:xfrm>
          <a:prstGeom prst="roundRect">
            <a:avLst>
              <a:gd name="adj" fmla="val 2313"/>
            </a:avLst>
          </a:prstGeom>
          <a:solidFill>
            <a:srgbClr val="10342C">
              <a:alpha val="87000"/>
            </a:srgbClr>
          </a:solidFill>
          <a:ln w="13970">
            <a:solidFill>
              <a:srgbClr val="DBB056">
                <a:alpha val="88000"/>
              </a:srgbClr>
            </a:solidFill>
            <a:prstDash val="solid"/>
          </a:ln>
        </p:spPr>
        <p:txBody>
          <a:bodyPr/>
          <a:lstStyle/>
          <a:p>
            <a:endParaRPr lang="en-US"/>
          </a:p>
        </p:txBody>
      </p:sp>
      <p:sp>
        <p:nvSpPr>
          <p:cNvPr id="4" name="Text 1"/>
          <p:cNvSpPr/>
          <p:nvPr/>
        </p:nvSpPr>
        <p:spPr>
          <a:xfrm>
            <a:off x="1060704" y="1069848"/>
            <a:ext cx="384048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JOHN 1:14</a:t>
            </a:r>
            <a:endParaRPr lang="en-US" sz="1400" dirty="0"/>
          </a:p>
        </p:txBody>
      </p:sp>
      <p:sp>
        <p:nvSpPr>
          <p:cNvPr id="5" name="Text 2"/>
          <p:cNvSpPr/>
          <p:nvPr/>
        </p:nvSpPr>
        <p:spPr>
          <a:xfrm>
            <a:off x="1060704" y="1517904"/>
            <a:ext cx="4389120" cy="640080"/>
          </a:xfrm>
          <a:prstGeom prst="rect">
            <a:avLst/>
          </a:prstGeom>
          <a:noFill/>
          <a:ln/>
        </p:spPr>
        <p:txBody>
          <a:bodyPr wrap="square" lIns="254" tIns="254" rIns="254" bIns="254" rtlCol="0" anchor="t">
            <a:normAutofit/>
          </a:bodyPr>
          <a:lstStyle/>
          <a:p>
            <a:pPr marL="0" indent="0" algn="l">
              <a:buNone/>
            </a:pPr>
            <a:r>
              <a:rPr lang="en-US" sz="3100" b="1" dirty="0">
                <a:solidFill>
                  <a:srgbClr val="F4EEE0"/>
                </a:solidFill>
                <a:latin typeface="Aptos Display" pitchFamily="34" charset="0"/>
                <a:ea typeface="Aptos Display" pitchFamily="34" charset="-122"/>
                <a:cs typeface="Aptos Display" pitchFamily="34" charset="-120"/>
              </a:rPr>
              <a:t>Full of Grace and Truth</a:t>
            </a:r>
            <a:endParaRPr lang="en-US" sz="3100" dirty="0"/>
          </a:p>
        </p:txBody>
      </p:sp>
      <p:sp>
        <p:nvSpPr>
          <p:cNvPr id="6" name="Text 3"/>
          <p:cNvSpPr/>
          <p:nvPr/>
        </p:nvSpPr>
        <p:spPr>
          <a:xfrm>
            <a:off x="1069848" y="2267712"/>
            <a:ext cx="4251960" cy="2148840"/>
          </a:xfrm>
          <a:prstGeom prst="rect">
            <a:avLst/>
          </a:prstGeom>
          <a:noFill/>
          <a:ln/>
        </p:spPr>
        <p:txBody>
          <a:bodyPr wrap="square" lIns="254" tIns="254" rIns="254" bIns="254" rtlCol="0" anchor="t">
            <a:normAutofit/>
          </a:bodyPr>
          <a:lstStyle/>
          <a:p>
            <a:pPr marL="0" indent="0">
              <a:buNone/>
            </a:pPr>
            <a:r>
              <a:rPr lang="en-US" sz="2300" dirty="0">
                <a:solidFill>
                  <a:srgbClr val="F4EEE0"/>
                </a:solidFill>
                <a:latin typeface="Aptos" pitchFamily="34" charset="0"/>
                <a:ea typeface="Aptos" pitchFamily="34" charset="-122"/>
                <a:cs typeface="Aptos" pitchFamily="34" charset="-120"/>
              </a:rPr>
              <a:t>“The Word became flesh, and lived among us. We saw his glory, such glory as of the one and only Son of the Father, full of grace and truth.”</a:t>
            </a:r>
            <a:endParaRPr lang="en-US" sz="2300" dirty="0"/>
          </a:p>
          <a:p>
            <a:pPr marL="0" indent="0">
              <a:buNone/>
            </a:pPr>
            <a:endParaRPr lang="en-US" sz="2300" dirty="0"/>
          </a:p>
          <a:p>
            <a:pPr marL="0" indent="0">
              <a:buNone/>
            </a:pPr>
            <a:r>
              <a:rPr lang="en-US" sz="2300" dirty="0">
                <a:solidFill>
                  <a:srgbClr val="F4EEE0"/>
                </a:solidFill>
                <a:latin typeface="Aptos" pitchFamily="34" charset="0"/>
                <a:ea typeface="Aptos" pitchFamily="34" charset="-122"/>
                <a:cs typeface="Aptos" pitchFamily="34" charset="-120"/>
              </a:rPr>
              <a:t>— World English Bible</a:t>
            </a:r>
            <a:endParaRPr lang="en-US" sz="2300" dirty="0"/>
          </a:p>
        </p:txBody>
      </p:sp>
      <p:sp>
        <p:nvSpPr>
          <p:cNvPr id="7" name="Text 4"/>
          <p:cNvSpPr/>
          <p:nvPr/>
        </p:nvSpPr>
        <p:spPr>
          <a:xfrm>
            <a:off x="1069848" y="4846320"/>
            <a:ext cx="4160520" cy="411480"/>
          </a:xfrm>
          <a:prstGeom prst="rect">
            <a:avLst/>
          </a:prstGeom>
          <a:noFill/>
          <a:ln/>
        </p:spPr>
        <p:txBody>
          <a:bodyPr wrap="square" lIns="254" tIns="254" rIns="254" bIns="254" rtlCol="0" anchor="t">
            <a:normAutofit/>
          </a:bodyPr>
          <a:lstStyle/>
          <a:p>
            <a:pPr marL="0" indent="0" algn="l">
              <a:buNone/>
            </a:pPr>
            <a:r>
              <a:rPr lang="en-US" sz="1800" dirty="0">
                <a:solidFill>
                  <a:srgbClr val="E6DEC9"/>
                </a:solidFill>
                <a:latin typeface="Aptos" pitchFamily="34" charset="0"/>
                <a:ea typeface="Aptos" pitchFamily="34" charset="-122"/>
                <a:cs typeface="Aptos" pitchFamily="34" charset="-120"/>
              </a:rPr>
              <a:t>Soul Coaching learns its posture from Jesus.</a:t>
            </a:r>
            <a:endParaRPr lang="en-US" sz="1800" dirty="0"/>
          </a:p>
        </p:txBody>
      </p:sp>
      <p:sp>
        <p:nvSpPr>
          <p:cNvPr id="8" name="Text 5"/>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mnt/data/a_warmly_lit_indoor_scene_in_a_cozy_study_or_offic_batch_2.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355080" y="749808"/>
            <a:ext cx="5074920" cy="5257800"/>
          </a:xfrm>
          <a:prstGeom prst="roundRect">
            <a:avLst>
              <a:gd name="adj" fmla="val 2342"/>
            </a:avLst>
          </a:prstGeom>
          <a:solidFill>
            <a:srgbClr val="10342C">
              <a:alpha val="87000"/>
            </a:srgbClr>
          </a:solidFill>
          <a:ln w="13970">
            <a:solidFill>
              <a:srgbClr val="DBB056">
                <a:alpha val="88000"/>
              </a:srgbClr>
            </a:solidFill>
            <a:prstDash val="solid"/>
          </a:ln>
        </p:spPr>
        <p:txBody>
          <a:bodyPr/>
          <a:lstStyle/>
          <a:p>
            <a:endParaRPr lang="en-US"/>
          </a:p>
        </p:txBody>
      </p:sp>
      <p:sp>
        <p:nvSpPr>
          <p:cNvPr id="4" name="Text 1"/>
          <p:cNvSpPr/>
          <p:nvPr/>
        </p:nvSpPr>
        <p:spPr>
          <a:xfrm>
            <a:off x="6620256" y="1024128"/>
            <a:ext cx="402336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MINISTRY MOMENT</a:t>
            </a:r>
            <a:endParaRPr lang="en-US" sz="1400" dirty="0"/>
          </a:p>
        </p:txBody>
      </p:sp>
      <p:sp>
        <p:nvSpPr>
          <p:cNvPr id="5" name="Text 2"/>
          <p:cNvSpPr/>
          <p:nvPr/>
        </p:nvSpPr>
        <p:spPr>
          <a:xfrm>
            <a:off x="6620256" y="1463040"/>
            <a:ext cx="4160520" cy="594360"/>
          </a:xfrm>
          <a:prstGeom prst="rect">
            <a:avLst/>
          </a:prstGeom>
          <a:noFill/>
          <a:ln/>
        </p:spPr>
        <p:txBody>
          <a:bodyPr wrap="square" lIns="254" tIns="254" rIns="254" bIns="254" rtlCol="0" anchor="t">
            <a:normAutofit/>
          </a:bodyPr>
          <a:lstStyle/>
          <a:p>
            <a:pPr marL="0" indent="0" algn="l">
              <a:buNone/>
            </a:pPr>
            <a:r>
              <a:rPr lang="en-US" sz="3100" b="1" dirty="0">
                <a:solidFill>
                  <a:srgbClr val="F4EEE0"/>
                </a:solidFill>
                <a:latin typeface="Aptos Display" pitchFamily="34" charset="0"/>
                <a:ea typeface="Aptos Display" pitchFamily="34" charset="-122"/>
                <a:cs typeface="Aptos Display" pitchFamily="34" charset="-120"/>
              </a:rPr>
              <a:t>Denise Feels Stuck</a:t>
            </a:r>
            <a:endParaRPr lang="en-US" sz="3100" dirty="0"/>
          </a:p>
        </p:txBody>
      </p:sp>
      <p:sp>
        <p:nvSpPr>
          <p:cNvPr id="6" name="Text 3"/>
          <p:cNvSpPr/>
          <p:nvPr/>
        </p:nvSpPr>
        <p:spPr>
          <a:xfrm>
            <a:off x="6620256" y="2240280"/>
            <a:ext cx="4160520" cy="1417320"/>
          </a:xfrm>
          <a:prstGeom prst="rect">
            <a:avLst/>
          </a:prstGeom>
          <a:noFill/>
          <a:ln/>
        </p:spPr>
        <p:txBody>
          <a:bodyPr wrap="square" lIns="254" tIns="254" rIns="254" bIns="254" rtlCol="0" anchor="t">
            <a:normAutofit/>
          </a:bodyPr>
          <a:lstStyle/>
          <a:p>
            <a:pPr marL="0" indent="0">
              <a:buNone/>
            </a:pPr>
            <a:r>
              <a:rPr lang="en-US" sz="2300" dirty="0">
                <a:solidFill>
                  <a:srgbClr val="F4EEE0"/>
                </a:solidFill>
                <a:latin typeface="Aptos" pitchFamily="34" charset="0"/>
                <a:ea typeface="Aptos" pitchFamily="34" charset="-122"/>
                <a:cs typeface="Aptos" pitchFamily="34" charset="-120"/>
              </a:rPr>
              <a:t>“I am stuck. I know what I should do, but I keep avoiding it. I need someone to tell me what to do with my life.”</a:t>
            </a:r>
            <a:endParaRPr lang="en-US" sz="2300" dirty="0"/>
          </a:p>
          <a:p>
            <a:pPr marL="0" indent="0">
              <a:buNone/>
            </a:pPr>
            <a:endParaRPr lang="en-US" sz="2300" dirty="0"/>
          </a:p>
          <a:p>
            <a:pPr marL="0" indent="0">
              <a:buNone/>
            </a:pPr>
            <a:r>
              <a:rPr lang="en-US" sz="2300" dirty="0">
                <a:solidFill>
                  <a:srgbClr val="F4EEE0"/>
                </a:solidFill>
                <a:latin typeface="Aptos" pitchFamily="34" charset="0"/>
                <a:ea typeface="Aptos" pitchFamily="34" charset="-122"/>
                <a:cs typeface="Aptos" pitchFamily="34" charset="-120"/>
              </a:rPr>
              <a:t>— Denise</a:t>
            </a:r>
            <a:endParaRPr lang="en-US" sz="2300" dirty="0"/>
          </a:p>
        </p:txBody>
      </p:sp>
      <p:sp>
        <p:nvSpPr>
          <p:cNvPr id="7" name="Text 4"/>
          <p:cNvSpPr/>
          <p:nvPr/>
        </p:nvSpPr>
        <p:spPr>
          <a:xfrm>
            <a:off x="6620256" y="4315968"/>
            <a:ext cx="4160520" cy="685800"/>
          </a:xfrm>
          <a:prstGeom prst="rect">
            <a:avLst/>
          </a:prstGeom>
          <a:noFill/>
          <a:ln/>
        </p:spPr>
        <p:txBody>
          <a:bodyPr wrap="square" lIns="254" tIns="254" rIns="254" bIns="254" rtlCol="0" anchor="t">
            <a:normAutofit/>
          </a:bodyPr>
          <a:lstStyle/>
          <a:p>
            <a:pPr marL="0" indent="0" algn="l">
              <a:buNone/>
            </a:pPr>
            <a:r>
              <a:rPr lang="en-US" sz="1900" dirty="0">
                <a:solidFill>
                  <a:srgbClr val="E6DEC9"/>
                </a:solidFill>
                <a:latin typeface="Aptos" pitchFamily="34" charset="0"/>
                <a:ea typeface="Aptos" pitchFamily="34" charset="-122"/>
                <a:cs typeface="Aptos" pitchFamily="34" charset="-120"/>
              </a:rPr>
              <a:t>The coach may feel pressure to become the expert, rescuer, or decision-maker.</a:t>
            </a:r>
            <a:endParaRPr lang="en-US" sz="1900" dirty="0"/>
          </a:p>
        </p:txBody>
      </p:sp>
      <p:sp>
        <p:nvSpPr>
          <p:cNvPr id="8" name="Text 5"/>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nt/data/a_warmly_lit_indoor_scene_in_a_cozy_study_or_libra_batch_1.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21792" y="749808"/>
            <a:ext cx="5212080" cy="5257800"/>
          </a:xfrm>
          <a:prstGeom prst="roundRect">
            <a:avLst>
              <a:gd name="adj" fmla="val 2281"/>
            </a:avLst>
          </a:prstGeom>
          <a:solidFill>
            <a:srgbClr val="10342C">
              <a:alpha val="87000"/>
            </a:srgbClr>
          </a:solidFill>
          <a:ln w="13970">
            <a:solidFill>
              <a:srgbClr val="DBB056">
                <a:alpha val="88000"/>
              </a:srgbClr>
            </a:solidFill>
            <a:prstDash val="solid"/>
          </a:ln>
        </p:spPr>
        <p:txBody>
          <a:bodyPr/>
          <a:lstStyle/>
          <a:p>
            <a:endParaRPr lang="en-US"/>
          </a:p>
        </p:txBody>
      </p:sp>
      <p:sp>
        <p:nvSpPr>
          <p:cNvPr id="4" name="Text 1"/>
          <p:cNvSpPr/>
          <p:nvPr/>
        </p:nvSpPr>
        <p:spPr>
          <a:xfrm>
            <a:off x="896112" y="1024128"/>
            <a:ext cx="402336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THE SOUL COACH POSTURE</a:t>
            </a:r>
            <a:endParaRPr lang="en-US" sz="1400" dirty="0"/>
          </a:p>
        </p:txBody>
      </p:sp>
      <p:sp>
        <p:nvSpPr>
          <p:cNvPr id="5" name="Text 2"/>
          <p:cNvSpPr/>
          <p:nvPr/>
        </p:nvSpPr>
        <p:spPr>
          <a:xfrm>
            <a:off x="896112" y="1463040"/>
            <a:ext cx="4297680" cy="685800"/>
          </a:xfrm>
          <a:prstGeom prst="rect">
            <a:avLst/>
          </a:prstGeom>
          <a:noFill/>
          <a:ln/>
        </p:spPr>
        <p:txBody>
          <a:bodyPr wrap="square" lIns="254" tIns="254" rIns="254" bIns="254" rtlCol="0" anchor="t">
            <a:normAutofit/>
          </a:bodyPr>
          <a:lstStyle/>
          <a:p>
            <a:pPr marL="0" indent="0" algn="l">
              <a:buNone/>
            </a:pPr>
            <a:r>
              <a:rPr lang="en-US" sz="3100" b="1" dirty="0">
                <a:solidFill>
                  <a:srgbClr val="F4EEE0"/>
                </a:solidFill>
                <a:latin typeface="Aptos Display" pitchFamily="34" charset="0"/>
                <a:ea typeface="Aptos Display" pitchFamily="34" charset="-122"/>
                <a:cs typeface="Aptos Display" pitchFamily="34" charset="-120"/>
              </a:rPr>
              <a:t>Listen. Ask. Help Notice.</a:t>
            </a:r>
            <a:endParaRPr lang="en-US" sz="3100" dirty="0"/>
          </a:p>
        </p:txBody>
      </p:sp>
      <p:sp>
        <p:nvSpPr>
          <p:cNvPr id="6" name="Text 3"/>
          <p:cNvSpPr/>
          <p:nvPr/>
        </p:nvSpPr>
        <p:spPr>
          <a:xfrm>
            <a:off x="969264" y="2331720"/>
            <a:ext cx="4251960" cy="2560320"/>
          </a:xfrm>
          <a:prstGeom prst="rect">
            <a:avLst/>
          </a:prstGeom>
          <a:noFill/>
          <a:ln/>
        </p:spPr>
        <p:txBody>
          <a:bodyPr wrap="square" lIns="254" tIns="254" rIns="254" bIns="254" rtlCol="0" anchor="t">
            <a:normAutofit/>
          </a:bodyPr>
          <a:lstStyle/>
          <a:p>
            <a:r>
              <a:rPr lang="en-US" sz="2000" dirty="0">
                <a:solidFill>
                  <a:srgbClr val="F4EEE0"/>
                </a:solidFill>
                <a:latin typeface="Aptos" pitchFamily="34" charset="0"/>
                <a:ea typeface="Aptos" pitchFamily="34" charset="-122"/>
                <a:cs typeface="Aptos" pitchFamily="34" charset="-120"/>
              </a:rPr>
              <a:t>Does not take over the person’s life</a:t>
            </a:r>
            <a:endParaRPr lang="en-US" sz="2000" dirty="0"/>
          </a:p>
          <a:p>
            <a:r>
              <a:rPr lang="en-US" sz="2000" dirty="0">
                <a:solidFill>
                  <a:srgbClr val="F4EEE0"/>
                </a:solidFill>
                <a:latin typeface="Aptos" pitchFamily="34" charset="0"/>
                <a:ea typeface="Aptos" pitchFamily="34" charset="-122"/>
                <a:cs typeface="Aptos" pitchFamily="34" charset="-120"/>
              </a:rPr>
              <a:t>Helps the person pay attention to God</a:t>
            </a:r>
            <a:endParaRPr lang="en-US" sz="2000" dirty="0"/>
          </a:p>
          <a:p>
            <a:r>
              <a:rPr lang="en-US" sz="2000" dirty="0">
                <a:solidFill>
                  <a:srgbClr val="F4EEE0"/>
                </a:solidFill>
                <a:latin typeface="Aptos" pitchFamily="34" charset="0"/>
                <a:ea typeface="Aptos" pitchFamily="34" charset="-122"/>
                <a:cs typeface="Aptos" pitchFamily="34" charset="-120"/>
              </a:rPr>
              <a:t>Names patterns, calling, and responsibilities</a:t>
            </a:r>
            <a:endParaRPr lang="en-US" sz="2000" dirty="0"/>
          </a:p>
          <a:p>
            <a:r>
              <a:rPr lang="en-US" sz="2000" dirty="0">
                <a:solidFill>
                  <a:srgbClr val="F4EEE0"/>
                </a:solidFill>
                <a:latin typeface="Aptos" pitchFamily="34" charset="0"/>
                <a:ea typeface="Aptos" pitchFamily="34" charset="-122"/>
                <a:cs typeface="Aptos" pitchFamily="34" charset="-120"/>
              </a:rPr>
              <a:t>Offers Scripture or prayer with permission</a:t>
            </a:r>
            <a:endParaRPr lang="en-US" sz="2000" dirty="0"/>
          </a:p>
        </p:txBody>
      </p:sp>
      <p:sp>
        <p:nvSpPr>
          <p:cNvPr id="7" name="Text 4"/>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mnt/data/a_photorealistic_cinematic_garden_scene_at_sunris_batch_4.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868680" y="960120"/>
            <a:ext cx="10241280" cy="4480560"/>
          </a:xfrm>
          <a:prstGeom prst="roundRect">
            <a:avLst>
              <a:gd name="adj" fmla="val 2653"/>
            </a:avLst>
          </a:prstGeom>
          <a:solidFill>
            <a:srgbClr val="10342C">
              <a:alpha val="88000"/>
            </a:srgbClr>
          </a:solidFill>
          <a:ln w="13970">
            <a:solidFill>
              <a:srgbClr val="DBB056">
                <a:alpha val="88000"/>
              </a:srgbClr>
            </a:solidFill>
            <a:prstDash val="solid"/>
          </a:ln>
        </p:spPr>
        <p:txBody>
          <a:bodyPr/>
          <a:lstStyle/>
          <a:p>
            <a:endParaRPr lang="en-US"/>
          </a:p>
        </p:txBody>
      </p:sp>
      <p:sp>
        <p:nvSpPr>
          <p:cNvPr id="4" name="Text 1"/>
          <p:cNvSpPr/>
          <p:nvPr/>
        </p:nvSpPr>
        <p:spPr>
          <a:xfrm>
            <a:off x="1188720" y="1261872"/>
            <a:ext cx="9418320" cy="320040"/>
          </a:xfrm>
          <a:prstGeom prst="rect">
            <a:avLst/>
          </a:prstGeom>
          <a:noFill/>
          <a:ln/>
        </p:spPr>
        <p:txBody>
          <a:bodyPr wrap="square" lIns="254" tIns="254" rIns="254" bIns="254" rtlCol="0" anchor="t">
            <a:normAutofit/>
          </a:bodyPr>
          <a:lstStyle/>
          <a:p>
            <a:pPr marL="0" indent="0" algn="ctr">
              <a:buNone/>
            </a:pPr>
            <a:r>
              <a:rPr lang="en-US" sz="1400" b="1" dirty="0">
                <a:solidFill>
                  <a:srgbClr val="DBB056"/>
                </a:solidFill>
                <a:latin typeface="Aptos" pitchFamily="34" charset="0"/>
                <a:ea typeface="Aptos" pitchFamily="34" charset="-122"/>
                <a:cs typeface="Aptos" pitchFamily="34" charset="-120"/>
              </a:rPr>
              <a:t>WORKING DEFINITION</a:t>
            </a:r>
            <a:endParaRPr lang="en-US" sz="1400" dirty="0"/>
          </a:p>
        </p:txBody>
      </p:sp>
      <p:sp>
        <p:nvSpPr>
          <p:cNvPr id="5" name="Text 2"/>
          <p:cNvSpPr/>
          <p:nvPr/>
        </p:nvSpPr>
        <p:spPr>
          <a:xfrm>
            <a:off x="1600200" y="1901952"/>
            <a:ext cx="9006840" cy="1645920"/>
          </a:xfrm>
          <a:prstGeom prst="rect">
            <a:avLst/>
          </a:prstGeom>
          <a:noFill/>
          <a:ln/>
        </p:spPr>
        <p:txBody>
          <a:bodyPr wrap="square" lIns="254" tIns="254" rIns="254" bIns="254" rtlCol="0" anchor="t">
            <a:normAutofit/>
          </a:bodyPr>
          <a:lstStyle/>
          <a:p>
            <a:pPr marL="0" indent="0">
              <a:buNone/>
            </a:pPr>
            <a:r>
              <a:rPr lang="en-US" sz="3100" dirty="0">
                <a:solidFill>
                  <a:srgbClr val="F4EEE0"/>
                </a:solidFill>
                <a:latin typeface="Aptos" pitchFamily="34" charset="0"/>
                <a:ea typeface="Aptos" pitchFamily="34" charset="-122"/>
                <a:cs typeface="Aptos" pitchFamily="34" charset="-120"/>
              </a:rPr>
              <a:t>“Soul Coaching is permission-based Christian growth coaching that helps a living soul take faithful next steps under the Lordship of Jesus Christ.”</a:t>
            </a:r>
            <a:endParaRPr lang="en-US" sz="3100" dirty="0"/>
          </a:p>
        </p:txBody>
      </p:sp>
      <p:sp>
        <p:nvSpPr>
          <p:cNvPr id="6" name="Text 3"/>
          <p:cNvSpPr/>
          <p:nvPr/>
        </p:nvSpPr>
        <p:spPr>
          <a:xfrm>
            <a:off x="1874520" y="4251960"/>
            <a:ext cx="8412480" cy="502920"/>
          </a:xfrm>
          <a:prstGeom prst="rect">
            <a:avLst/>
          </a:prstGeom>
          <a:noFill/>
          <a:ln/>
        </p:spPr>
        <p:txBody>
          <a:bodyPr wrap="square" lIns="254" tIns="254" rIns="254" bIns="254" rtlCol="0" anchor="t">
            <a:normAutofit/>
          </a:bodyPr>
          <a:lstStyle/>
          <a:p>
            <a:pPr marL="0" indent="0" algn="ctr">
              <a:buNone/>
            </a:pPr>
            <a:r>
              <a:rPr lang="en-US" sz="2100" b="1" dirty="0">
                <a:solidFill>
                  <a:srgbClr val="DBB056"/>
                </a:solidFill>
                <a:latin typeface="Aptos" pitchFamily="34" charset="0"/>
                <a:ea typeface="Aptos" pitchFamily="34" charset="-122"/>
                <a:cs typeface="Aptos" pitchFamily="34" charset="-120"/>
              </a:rPr>
              <a:t>Christian · Growth-oriented · Permission-based · Image-bearer honoring</a:t>
            </a:r>
            <a:endParaRPr lang="en-US" sz="2100" dirty="0"/>
          </a:p>
        </p:txBody>
      </p:sp>
      <p:sp>
        <p:nvSpPr>
          <p:cNvPr id="7" name="Text 4"/>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mnt/data/a_warm_moody_still_life_scene_in_a_rustic_interio_batch_3.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58368" y="777240"/>
            <a:ext cx="4983480" cy="5193792"/>
          </a:xfrm>
          <a:prstGeom prst="roundRect">
            <a:avLst>
              <a:gd name="adj" fmla="val 2385"/>
            </a:avLst>
          </a:prstGeom>
          <a:solidFill>
            <a:srgbClr val="10342C">
              <a:alpha val="87000"/>
            </a:srgbClr>
          </a:solidFill>
          <a:ln w="13970">
            <a:solidFill>
              <a:srgbClr val="DBB056">
                <a:alpha val="88000"/>
              </a:srgbClr>
            </a:solidFill>
            <a:prstDash val="solid"/>
          </a:ln>
        </p:spPr>
        <p:txBody>
          <a:bodyPr/>
          <a:lstStyle/>
          <a:p>
            <a:endParaRPr lang="en-US"/>
          </a:p>
        </p:txBody>
      </p:sp>
      <p:sp>
        <p:nvSpPr>
          <p:cNvPr id="4" name="Shape 1"/>
          <p:cNvSpPr/>
          <p:nvPr/>
        </p:nvSpPr>
        <p:spPr>
          <a:xfrm>
            <a:off x="6583680" y="777240"/>
            <a:ext cx="4983480" cy="5193792"/>
          </a:xfrm>
          <a:prstGeom prst="roundRect">
            <a:avLst>
              <a:gd name="adj" fmla="val 2385"/>
            </a:avLst>
          </a:prstGeom>
          <a:solidFill>
            <a:srgbClr val="10342C">
              <a:alpha val="87000"/>
            </a:srgbClr>
          </a:solidFill>
          <a:ln w="13970">
            <a:solidFill>
              <a:srgbClr val="DBB056">
                <a:alpha val="88000"/>
              </a:srgbClr>
            </a:solidFill>
            <a:prstDash val="solid"/>
          </a:ln>
        </p:spPr>
        <p:txBody>
          <a:bodyPr/>
          <a:lstStyle/>
          <a:p>
            <a:endParaRPr lang="en-US"/>
          </a:p>
        </p:txBody>
      </p:sp>
      <p:sp>
        <p:nvSpPr>
          <p:cNvPr id="5" name="Text 2"/>
          <p:cNvSpPr/>
          <p:nvPr/>
        </p:nvSpPr>
        <p:spPr>
          <a:xfrm>
            <a:off x="960120" y="1051560"/>
            <a:ext cx="374904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WHAT SOUL COACHING IS</a:t>
            </a:r>
            <a:endParaRPr lang="en-US" sz="1400" dirty="0"/>
          </a:p>
        </p:txBody>
      </p:sp>
      <p:sp>
        <p:nvSpPr>
          <p:cNvPr id="6" name="Text 3"/>
          <p:cNvSpPr/>
          <p:nvPr/>
        </p:nvSpPr>
        <p:spPr>
          <a:xfrm>
            <a:off x="960120" y="1627632"/>
            <a:ext cx="3886200" cy="3017520"/>
          </a:xfrm>
          <a:prstGeom prst="rect">
            <a:avLst/>
          </a:prstGeom>
          <a:noFill/>
          <a:ln/>
        </p:spPr>
        <p:txBody>
          <a:bodyPr wrap="square" lIns="254" tIns="254" rIns="254" bIns="254" rtlCol="0" anchor="t">
            <a:normAutofit/>
          </a:bodyPr>
          <a:lstStyle/>
          <a:p>
            <a:r>
              <a:rPr lang="en-US" sz="2300" dirty="0">
                <a:solidFill>
                  <a:srgbClr val="F4EEE0"/>
                </a:solidFill>
                <a:latin typeface="Aptos" pitchFamily="34" charset="0"/>
                <a:ea typeface="Aptos" pitchFamily="34" charset="-122"/>
                <a:cs typeface="Aptos" pitchFamily="34" charset="-120"/>
              </a:rPr>
              <a:t>Clearly Christian</a:t>
            </a:r>
            <a:endParaRPr lang="en-US" sz="2300" dirty="0"/>
          </a:p>
          <a:p>
            <a:r>
              <a:rPr lang="en-US" sz="2300" dirty="0">
                <a:solidFill>
                  <a:srgbClr val="F4EEE0"/>
                </a:solidFill>
                <a:latin typeface="Aptos" pitchFamily="34" charset="0"/>
                <a:ea typeface="Aptos" pitchFamily="34" charset="-122"/>
                <a:cs typeface="Aptos" pitchFamily="34" charset="-120"/>
              </a:rPr>
              <a:t>Growth-oriented</a:t>
            </a:r>
            <a:endParaRPr lang="en-US" sz="2300" dirty="0"/>
          </a:p>
          <a:p>
            <a:r>
              <a:rPr lang="en-US" sz="2300" dirty="0">
                <a:solidFill>
                  <a:srgbClr val="F4EEE0"/>
                </a:solidFill>
                <a:latin typeface="Aptos" pitchFamily="34" charset="0"/>
                <a:ea typeface="Aptos" pitchFamily="34" charset="-122"/>
                <a:cs typeface="Aptos" pitchFamily="34" charset="-120"/>
              </a:rPr>
              <a:t>Faithful movement</a:t>
            </a:r>
            <a:endParaRPr lang="en-US" sz="2300" dirty="0"/>
          </a:p>
          <a:p>
            <a:r>
              <a:rPr lang="en-US" sz="2300" dirty="0">
                <a:solidFill>
                  <a:srgbClr val="F4EEE0"/>
                </a:solidFill>
                <a:latin typeface="Aptos" pitchFamily="34" charset="0"/>
                <a:ea typeface="Aptos" pitchFamily="34" charset="-122"/>
                <a:cs typeface="Aptos" pitchFamily="34" charset="-120"/>
              </a:rPr>
              <a:t>Under Christ’s Lordship</a:t>
            </a:r>
            <a:endParaRPr lang="en-US" sz="2300" dirty="0"/>
          </a:p>
        </p:txBody>
      </p:sp>
      <p:sp>
        <p:nvSpPr>
          <p:cNvPr id="7" name="Text 4"/>
          <p:cNvSpPr/>
          <p:nvPr/>
        </p:nvSpPr>
        <p:spPr>
          <a:xfrm>
            <a:off x="6858000" y="1051560"/>
            <a:ext cx="374904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WHAT IT IS NOT</a:t>
            </a:r>
            <a:endParaRPr lang="en-US" sz="1400" dirty="0"/>
          </a:p>
        </p:txBody>
      </p:sp>
      <p:sp>
        <p:nvSpPr>
          <p:cNvPr id="8" name="Text 5"/>
          <p:cNvSpPr/>
          <p:nvPr/>
        </p:nvSpPr>
        <p:spPr>
          <a:xfrm>
            <a:off x="6858000" y="1627632"/>
            <a:ext cx="3977640" cy="3017520"/>
          </a:xfrm>
          <a:prstGeom prst="rect">
            <a:avLst/>
          </a:prstGeom>
          <a:noFill/>
          <a:ln/>
        </p:spPr>
        <p:txBody>
          <a:bodyPr wrap="square" lIns="254" tIns="254" rIns="254" bIns="254" rtlCol="0" anchor="t">
            <a:normAutofit/>
          </a:bodyPr>
          <a:lstStyle/>
          <a:p>
            <a:r>
              <a:rPr lang="en-US" sz="2300" dirty="0">
                <a:solidFill>
                  <a:srgbClr val="F4EEE0"/>
                </a:solidFill>
                <a:latin typeface="Aptos" pitchFamily="34" charset="0"/>
                <a:ea typeface="Aptos" pitchFamily="34" charset="-122"/>
                <a:cs typeface="Aptos" pitchFamily="34" charset="-120"/>
              </a:rPr>
              <a:t>Hidden Christ</a:t>
            </a:r>
            <a:endParaRPr lang="en-US" sz="2300" dirty="0"/>
          </a:p>
          <a:p>
            <a:r>
              <a:rPr lang="en-US" sz="2300" dirty="0">
                <a:solidFill>
                  <a:srgbClr val="F4EEE0"/>
                </a:solidFill>
                <a:latin typeface="Aptos" pitchFamily="34" charset="0"/>
                <a:ea typeface="Aptos" pitchFamily="34" charset="-122"/>
                <a:cs typeface="Aptos" pitchFamily="34" charset="-120"/>
              </a:rPr>
              <a:t>Gospel replacement</a:t>
            </a:r>
            <a:endParaRPr lang="en-US" sz="2300" dirty="0"/>
          </a:p>
          <a:p>
            <a:r>
              <a:rPr lang="en-US" sz="2300" dirty="0">
                <a:solidFill>
                  <a:srgbClr val="F4EEE0"/>
                </a:solidFill>
                <a:latin typeface="Aptos" pitchFamily="34" charset="0"/>
                <a:ea typeface="Aptos" pitchFamily="34" charset="-122"/>
                <a:cs typeface="Aptos" pitchFamily="34" charset="-120"/>
              </a:rPr>
              <a:t>Self-improvement only</a:t>
            </a:r>
            <a:endParaRPr lang="en-US" sz="2300" dirty="0"/>
          </a:p>
          <a:p>
            <a:r>
              <a:rPr lang="en-US" sz="2300" dirty="0">
                <a:solidFill>
                  <a:srgbClr val="F4EEE0"/>
                </a:solidFill>
                <a:latin typeface="Aptos" pitchFamily="34" charset="0"/>
                <a:ea typeface="Aptos" pitchFamily="34" charset="-122"/>
                <a:cs typeface="Aptos" pitchFamily="34" charset="-120"/>
              </a:rPr>
              <a:t>Endless talking without growth</a:t>
            </a:r>
            <a:endParaRPr lang="en-US" sz="2300" dirty="0"/>
          </a:p>
        </p:txBody>
      </p:sp>
      <p:sp>
        <p:nvSpPr>
          <p:cNvPr id="9" name="Text 6"/>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mnt/data/a_warmly_lit_indoor_scene_in_a_cozy_study_or_libra_batch_1.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263640" y="749808"/>
            <a:ext cx="5166360" cy="5285232"/>
          </a:xfrm>
          <a:prstGeom prst="roundRect">
            <a:avLst>
              <a:gd name="adj" fmla="val 2301"/>
            </a:avLst>
          </a:prstGeom>
          <a:solidFill>
            <a:srgbClr val="10342C">
              <a:alpha val="87000"/>
            </a:srgbClr>
          </a:solidFill>
          <a:ln w="13970">
            <a:solidFill>
              <a:srgbClr val="DBB056">
                <a:alpha val="88000"/>
              </a:srgbClr>
            </a:solidFill>
            <a:prstDash val="solid"/>
          </a:ln>
        </p:spPr>
        <p:txBody>
          <a:bodyPr/>
          <a:lstStyle/>
          <a:p>
            <a:endParaRPr lang="en-US"/>
          </a:p>
        </p:txBody>
      </p:sp>
      <p:sp>
        <p:nvSpPr>
          <p:cNvPr id="4" name="Text 1"/>
          <p:cNvSpPr/>
          <p:nvPr/>
        </p:nvSpPr>
        <p:spPr>
          <a:xfrm>
            <a:off x="6537960" y="1024128"/>
            <a:ext cx="411480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PERMISSION-BASED PRACTICE</a:t>
            </a:r>
            <a:endParaRPr lang="en-US" sz="1400" dirty="0"/>
          </a:p>
        </p:txBody>
      </p:sp>
      <p:sp>
        <p:nvSpPr>
          <p:cNvPr id="5" name="Text 2"/>
          <p:cNvSpPr/>
          <p:nvPr/>
        </p:nvSpPr>
        <p:spPr>
          <a:xfrm>
            <a:off x="6537960" y="1463040"/>
            <a:ext cx="4206240" cy="594360"/>
          </a:xfrm>
          <a:prstGeom prst="rect">
            <a:avLst/>
          </a:prstGeom>
          <a:noFill/>
          <a:ln/>
        </p:spPr>
        <p:txBody>
          <a:bodyPr wrap="square" lIns="254" tIns="254" rIns="254" bIns="254" rtlCol="0" anchor="t">
            <a:normAutofit/>
          </a:bodyPr>
          <a:lstStyle/>
          <a:p>
            <a:pPr marL="0" indent="0" algn="l">
              <a:buNone/>
            </a:pPr>
            <a:r>
              <a:rPr lang="en-US" sz="3100" b="1" dirty="0">
                <a:solidFill>
                  <a:srgbClr val="F4EEE0"/>
                </a:solidFill>
                <a:latin typeface="Aptos Display" pitchFamily="34" charset="0"/>
                <a:ea typeface="Aptos Display" pitchFamily="34" charset="-122"/>
                <a:cs typeface="Aptos Display" pitchFamily="34" charset="-120"/>
              </a:rPr>
              <a:t>Ask Before Offering</a:t>
            </a:r>
            <a:endParaRPr lang="en-US" sz="3100" dirty="0"/>
          </a:p>
        </p:txBody>
      </p:sp>
      <p:sp>
        <p:nvSpPr>
          <p:cNvPr id="6" name="Text 3"/>
          <p:cNvSpPr/>
          <p:nvPr/>
        </p:nvSpPr>
        <p:spPr>
          <a:xfrm>
            <a:off x="6565392" y="2249424"/>
            <a:ext cx="3931920" cy="2057400"/>
          </a:xfrm>
          <a:prstGeom prst="rect">
            <a:avLst/>
          </a:prstGeom>
          <a:noFill/>
          <a:ln/>
        </p:spPr>
        <p:txBody>
          <a:bodyPr wrap="square" lIns="254" tIns="254" rIns="254" bIns="254" rtlCol="0" anchor="t">
            <a:normAutofit/>
          </a:bodyPr>
          <a:lstStyle/>
          <a:p>
            <a:r>
              <a:rPr lang="en-US" sz="2300" dirty="0">
                <a:solidFill>
                  <a:srgbClr val="F4EEE0"/>
                </a:solidFill>
                <a:latin typeface="Aptos" pitchFamily="34" charset="0"/>
                <a:ea typeface="Aptos" pitchFamily="34" charset="-122"/>
                <a:cs typeface="Aptos" pitchFamily="34" charset="-120"/>
              </a:rPr>
              <a:t>Scripture</a:t>
            </a:r>
            <a:endParaRPr lang="en-US" sz="2300" dirty="0"/>
          </a:p>
          <a:p>
            <a:r>
              <a:rPr lang="en-US" sz="2300" dirty="0">
                <a:solidFill>
                  <a:srgbClr val="F4EEE0"/>
                </a:solidFill>
                <a:latin typeface="Aptos" pitchFamily="34" charset="0"/>
                <a:ea typeface="Aptos" pitchFamily="34" charset="-122"/>
                <a:cs typeface="Aptos" pitchFamily="34" charset="-120"/>
              </a:rPr>
              <a:t>Prayer</a:t>
            </a:r>
            <a:endParaRPr lang="en-US" sz="2300" dirty="0"/>
          </a:p>
          <a:p>
            <a:r>
              <a:rPr lang="en-US" sz="2300" dirty="0">
                <a:solidFill>
                  <a:srgbClr val="F4EEE0"/>
                </a:solidFill>
                <a:latin typeface="Aptos" pitchFamily="34" charset="0"/>
                <a:ea typeface="Aptos" pitchFamily="34" charset="-122"/>
                <a:cs typeface="Aptos" pitchFamily="34" charset="-120"/>
              </a:rPr>
              <a:t>Challenge</a:t>
            </a:r>
            <a:endParaRPr lang="en-US" sz="2300" dirty="0"/>
          </a:p>
          <a:p>
            <a:r>
              <a:rPr lang="en-US" sz="2300" dirty="0">
                <a:solidFill>
                  <a:srgbClr val="F4EEE0"/>
                </a:solidFill>
                <a:latin typeface="Aptos" pitchFamily="34" charset="0"/>
                <a:ea typeface="Aptos" pitchFamily="34" charset="-122"/>
                <a:cs typeface="Aptos" pitchFamily="34" charset="-120"/>
              </a:rPr>
              <a:t>Direction</a:t>
            </a:r>
            <a:endParaRPr lang="en-US" sz="2300" dirty="0"/>
          </a:p>
          <a:p>
            <a:r>
              <a:rPr lang="en-US" sz="2300" dirty="0">
                <a:solidFill>
                  <a:srgbClr val="F4EEE0"/>
                </a:solidFill>
                <a:latin typeface="Aptos" pitchFamily="34" charset="0"/>
                <a:ea typeface="Aptos" pitchFamily="34" charset="-122"/>
                <a:cs typeface="Aptos" pitchFamily="34" charset="-120"/>
              </a:rPr>
              <a:t>Resources</a:t>
            </a:r>
            <a:endParaRPr lang="en-US" sz="2300" dirty="0"/>
          </a:p>
        </p:txBody>
      </p:sp>
      <p:sp>
        <p:nvSpPr>
          <p:cNvPr id="7" name="Text 4"/>
          <p:cNvSpPr/>
          <p:nvPr/>
        </p:nvSpPr>
        <p:spPr>
          <a:xfrm>
            <a:off x="6565392" y="4663440"/>
            <a:ext cx="4160520" cy="621792"/>
          </a:xfrm>
          <a:prstGeom prst="rect">
            <a:avLst/>
          </a:prstGeom>
          <a:noFill/>
          <a:ln/>
        </p:spPr>
        <p:txBody>
          <a:bodyPr wrap="square" lIns="254" tIns="254" rIns="254" bIns="254" rtlCol="0" anchor="t">
            <a:normAutofit/>
          </a:bodyPr>
          <a:lstStyle/>
          <a:p>
            <a:pPr marL="0" indent="0" algn="l">
              <a:buNone/>
            </a:pPr>
            <a:r>
              <a:rPr lang="en-US" sz="1800" dirty="0">
                <a:solidFill>
                  <a:srgbClr val="E6DEC9"/>
                </a:solidFill>
                <a:latin typeface="Aptos" pitchFamily="34" charset="0"/>
                <a:ea typeface="Aptos" pitchFamily="34" charset="-122"/>
                <a:cs typeface="Aptos" pitchFamily="34" charset="-120"/>
              </a:rPr>
              <a:t>Permission protects the person from pressure and the coach from control.</a:t>
            </a:r>
            <a:endParaRPr lang="en-US" sz="1800" dirty="0"/>
          </a:p>
        </p:txBody>
      </p:sp>
      <p:sp>
        <p:nvSpPr>
          <p:cNvPr id="8" name="Text 5"/>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mnt/data/a_warmly_lit_indoor_scene_in_a_cozy_study_or_offic_batch_2.png"/>
          <p:cNvPicPr>
            <a:picLocks noChangeAspect="1"/>
          </p:cNvPicPr>
          <p:nvPr/>
        </p:nvPicPr>
        <p:blipFill>
          <a:blip r:embed="rId3"/>
          <a:srcRect t="25" b="25"/>
          <a:stretch/>
        </p:blipFill>
        <p:spPr>
          <a:xfrm>
            <a:off x="0" y="0"/>
            <a:ext cx="12191695" cy="6858000"/>
          </a:xfrm>
          <a:prstGeom prst="rect">
            <a:avLst/>
          </a:prstGeom>
        </p:spPr>
      </p:pic>
      <p:sp>
        <p:nvSpPr>
          <p:cNvPr id="3" name="Shape 0"/>
          <p:cNvSpPr/>
          <p:nvPr/>
        </p:nvSpPr>
        <p:spPr>
          <a:xfrm>
            <a:off x="658368" y="749808"/>
            <a:ext cx="5257800" cy="5321808"/>
          </a:xfrm>
          <a:prstGeom prst="roundRect">
            <a:avLst>
              <a:gd name="adj" fmla="val 2261"/>
            </a:avLst>
          </a:prstGeom>
          <a:solidFill>
            <a:srgbClr val="10342C">
              <a:alpha val="87000"/>
            </a:srgbClr>
          </a:solidFill>
          <a:ln w="13970">
            <a:solidFill>
              <a:srgbClr val="DBB056">
                <a:alpha val="88000"/>
              </a:srgbClr>
            </a:solidFill>
            <a:prstDash val="solid"/>
          </a:ln>
        </p:spPr>
        <p:txBody>
          <a:bodyPr/>
          <a:lstStyle/>
          <a:p>
            <a:endParaRPr lang="en-US"/>
          </a:p>
        </p:txBody>
      </p:sp>
      <p:sp>
        <p:nvSpPr>
          <p:cNvPr id="4" name="Text 1"/>
          <p:cNvSpPr/>
          <p:nvPr/>
        </p:nvSpPr>
        <p:spPr>
          <a:xfrm>
            <a:off x="932688" y="1024128"/>
            <a:ext cx="4114800" cy="274320"/>
          </a:xfrm>
          <a:prstGeom prst="rect">
            <a:avLst/>
          </a:prstGeom>
          <a:noFill/>
          <a:ln/>
        </p:spPr>
        <p:txBody>
          <a:bodyPr wrap="square" lIns="254" tIns="254" rIns="254" bIns="254" rtlCol="0" anchor="t">
            <a:normAutofit/>
          </a:bodyPr>
          <a:lstStyle/>
          <a:p>
            <a:pPr marL="0" indent="0" algn="l">
              <a:buNone/>
            </a:pPr>
            <a:r>
              <a:rPr lang="en-US" sz="1400" b="1" dirty="0">
                <a:solidFill>
                  <a:srgbClr val="DBB056"/>
                </a:solidFill>
                <a:latin typeface="Aptos" pitchFamily="34" charset="0"/>
                <a:ea typeface="Aptos" pitchFamily="34" charset="-122"/>
                <a:cs typeface="Aptos" pitchFamily="34" charset="-120"/>
              </a:rPr>
              <a:t>SAMPLE COACHING LANGUAGE</a:t>
            </a:r>
            <a:endParaRPr lang="en-US" sz="1400" dirty="0"/>
          </a:p>
        </p:txBody>
      </p:sp>
      <p:sp>
        <p:nvSpPr>
          <p:cNvPr id="5" name="Text 2"/>
          <p:cNvSpPr/>
          <p:nvPr/>
        </p:nvSpPr>
        <p:spPr>
          <a:xfrm>
            <a:off x="932688" y="1444752"/>
            <a:ext cx="4297680" cy="594360"/>
          </a:xfrm>
          <a:prstGeom prst="rect">
            <a:avLst/>
          </a:prstGeom>
          <a:noFill/>
          <a:ln/>
        </p:spPr>
        <p:txBody>
          <a:bodyPr wrap="square" lIns="254" tIns="254" rIns="254" bIns="254" rtlCol="0" anchor="t">
            <a:normAutofit/>
          </a:bodyPr>
          <a:lstStyle/>
          <a:p>
            <a:pPr marL="0" indent="0" algn="l">
              <a:buNone/>
            </a:pPr>
            <a:r>
              <a:rPr lang="en-US" sz="3000" b="1" dirty="0">
                <a:solidFill>
                  <a:srgbClr val="F4EEE0"/>
                </a:solidFill>
                <a:latin typeface="Aptos Display" pitchFamily="34" charset="0"/>
                <a:ea typeface="Aptos Display" pitchFamily="34" charset="-122"/>
                <a:cs typeface="Aptos Display" pitchFamily="34" charset="-120"/>
              </a:rPr>
              <a:t>Gentle Permission Questions</a:t>
            </a:r>
            <a:endParaRPr lang="en-US" sz="3000" dirty="0"/>
          </a:p>
        </p:txBody>
      </p:sp>
      <p:sp>
        <p:nvSpPr>
          <p:cNvPr id="6" name="Text 3"/>
          <p:cNvSpPr/>
          <p:nvPr/>
        </p:nvSpPr>
        <p:spPr>
          <a:xfrm>
            <a:off x="969264" y="2194560"/>
            <a:ext cx="4251960" cy="2560320"/>
          </a:xfrm>
          <a:prstGeom prst="rect">
            <a:avLst/>
          </a:prstGeom>
          <a:noFill/>
          <a:ln/>
        </p:spPr>
        <p:txBody>
          <a:bodyPr wrap="square" lIns="254" tIns="254" rIns="254" bIns="254" rtlCol="0" anchor="t">
            <a:normAutofit/>
          </a:bodyPr>
          <a:lstStyle/>
          <a:p>
            <a:pPr marL="0" indent="0">
              <a:buNone/>
            </a:pPr>
            <a:r>
              <a:rPr lang="en-US" sz="2000" dirty="0">
                <a:solidFill>
                  <a:srgbClr val="F4EEE0"/>
                </a:solidFill>
                <a:latin typeface="Aptos" pitchFamily="34" charset="0"/>
                <a:ea typeface="Aptos" pitchFamily="34" charset="-122"/>
                <a:cs typeface="Aptos" pitchFamily="34" charset="-120"/>
              </a:rPr>
              <a:t>“Would it be helpful to talk about this from a Christian soul growth perspective?</a:t>
            </a:r>
            <a:endParaRPr lang="en-US" sz="2000" dirty="0"/>
          </a:p>
          <a:p>
            <a:pPr marL="0" indent="0">
              <a:buNone/>
            </a:pPr>
            <a:endParaRPr lang="en-US" sz="2000" dirty="0"/>
          </a:p>
          <a:p>
            <a:pPr marL="0" indent="0">
              <a:buNone/>
            </a:pPr>
            <a:r>
              <a:rPr lang="en-US" sz="2000" dirty="0">
                <a:solidFill>
                  <a:srgbClr val="F4EEE0"/>
                </a:solidFill>
                <a:latin typeface="Aptos" pitchFamily="34" charset="0"/>
                <a:ea typeface="Aptos" pitchFamily="34" charset="-122"/>
                <a:cs typeface="Aptos" pitchFamily="34" charset="-120"/>
              </a:rPr>
              <a:t>Would you like me to mostly listen, ask questions, or offer a little direction?</a:t>
            </a:r>
            <a:endParaRPr lang="en-US" sz="2000" dirty="0"/>
          </a:p>
          <a:p>
            <a:pPr marL="0" indent="0">
              <a:buNone/>
            </a:pPr>
            <a:endParaRPr lang="en-US" sz="2000" dirty="0"/>
          </a:p>
          <a:p>
            <a:pPr marL="0" indent="0">
              <a:buNone/>
            </a:pPr>
            <a:r>
              <a:rPr lang="en-US" sz="2000" dirty="0">
                <a:solidFill>
                  <a:srgbClr val="F4EEE0"/>
                </a:solidFill>
                <a:latin typeface="Aptos" pitchFamily="34" charset="0"/>
                <a:ea typeface="Aptos" pitchFamily="34" charset="-122"/>
                <a:cs typeface="Aptos" pitchFamily="34" charset="-120"/>
              </a:rPr>
              <a:t>May I share a Scripture that comes to mind?”</a:t>
            </a:r>
            <a:endParaRPr lang="en-US" sz="2000" dirty="0"/>
          </a:p>
        </p:txBody>
      </p:sp>
      <p:sp>
        <p:nvSpPr>
          <p:cNvPr id="7" name="Text 4"/>
          <p:cNvSpPr/>
          <p:nvPr/>
        </p:nvSpPr>
        <p:spPr>
          <a:xfrm>
            <a:off x="384048" y="6492240"/>
            <a:ext cx="3383280" cy="164592"/>
          </a:xfrm>
          <a:prstGeom prst="rect">
            <a:avLst/>
          </a:prstGeom>
          <a:noFill/>
          <a:ln/>
        </p:spPr>
        <p:txBody>
          <a:bodyPr wrap="square" lIns="254" tIns="254" rIns="254" bIns="254" rtlCol="0" anchor="t">
            <a:normAutofit/>
          </a:bodyPr>
          <a:lstStyle/>
          <a:p>
            <a:pPr marL="0" indent="0" algn="l">
              <a:buNone/>
            </a:pPr>
            <a:r>
              <a:rPr lang="en-US" sz="900" dirty="0">
                <a:solidFill>
                  <a:srgbClr val="E6DEC9"/>
                </a:solidFill>
                <a:latin typeface="Aptos" pitchFamily="34" charset="0"/>
                <a:ea typeface="Aptos" pitchFamily="34" charset="-122"/>
                <a:cs typeface="Aptos" pitchFamily="34" charset="-120"/>
              </a:rPr>
              <a:t>Become a Soul Coach  •  Video 3A  •  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1611</Words>
  <Application>Microsoft Macintosh PowerPoint</Application>
  <PresentationFormat>Widescreen</PresentationFormat>
  <Paragraphs>136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Christian Leaders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3A: What Is a Soul Coach?</dc:title>
  <dc:subject>Become a Soul Coach - Video 3A</dc:subject>
  <dc:creator>Christian Leaders Institute</dc:creator>
  <cp:lastModifiedBy>Christian Leaders Institute</cp:lastModifiedBy>
  <cp:revision>1</cp:revision>
  <dcterms:created xsi:type="dcterms:W3CDTF">2026-06-16T19:29:57Z</dcterms:created>
  <dcterms:modified xsi:type="dcterms:W3CDTF">2026-06-16T19:33:34Z</dcterms:modified>
</cp:coreProperties>
</file>