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7" r:id="rId2"/>
    <p:sldId id="256" r:id="rId3"/>
    <p:sldId id="258" r:id="rId4"/>
    <p:sldId id="262" r:id="rId5"/>
    <p:sldId id="261" r:id="rId6"/>
    <p:sldId id="260" r:id="rId7"/>
    <p:sldId id="263" r:id="rId8"/>
    <p:sldId id="264" r:id="rId9"/>
    <p:sldId id="274" r:id="rId10"/>
    <p:sldId id="266" r:id="rId11"/>
    <p:sldId id="265" r:id="rId12"/>
    <p:sldId id="275" r:id="rId13"/>
    <p:sldId id="267" r:id="rId14"/>
    <p:sldId id="276" r:id="rId15"/>
    <p:sldId id="259" r:id="rId16"/>
    <p:sldId id="268" r:id="rId17"/>
    <p:sldId id="271" r:id="rId18"/>
    <p:sldId id="269" r:id="rId19"/>
    <p:sldId id="270" r:id="rId20"/>
    <p:sldId id="272" r:id="rId21"/>
    <p:sldId id="27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DF45AC0-8D1A-4121-B063-DC939CDA04CC}" type="datetimeFigureOut">
              <a:rPr lang="en-US" smtClean="0"/>
              <a:pPr/>
              <a:t>10/28/2019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4FFC103-8D58-45AA-961E-0D7F5D83F85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A80257-6FF8-4EBA-BC0B-D1579F9BD814}"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A11C0-538A-4C85-9D3B-449F6A8F804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80257-6FF8-4EBA-BC0B-D1579F9BD814}"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A11C0-538A-4C85-9D3B-449F6A8F80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80257-6FF8-4EBA-BC0B-D1579F9BD814}"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A11C0-538A-4C85-9D3B-449F6A8F80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80257-6FF8-4EBA-BC0B-D1579F9BD814}"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A11C0-538A-4C85-9D3B-449F6A8F804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A80257-6FF8-4EBA-BC0B-D1579F9BD814}"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A11C0-538A-4C85-9D3B-449F6A8F804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A80257-6FF8-4EBA-BC0B-D1579F9BD814}"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A11C0-538A-4C85-9D3B-449F6A8F804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A80257-6FF8-4EBA-BC0B-D1579F9BD814}" type="datetimeFigureOut">
              <a:rPr lang="en-US" smtClean="0"/>
              <a:pPr/>
              <a:t>10/28/2019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5A11C0-538A-4C85-9D3B-449F6A8F804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A80257-6FF8-4EBA-BC0B-D1579F9BD814}" type="datetimeFigureOut">
              <a:rPr lang="en-US" smtClean="0"/>
              <a:pPr/>
              <a:t>10/28/2019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5A11C0-538A-4C85-9D3B-449F6A8F804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80257-6FF8-4EBA-BC0B-D1579F9BD814}" type="datetimeFigureOut">
              <a:rPr lang="en-US" smtClean="0"/>
              <a:pPr/>
              <a:t>10/28/2019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5A11C0-538A-4C85-9D3B-449F6A8F80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80257-6FF8-4EBA-BC0B-D1579F9BD814}"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A11C0-538A-4C85-9D3B-449F6A8F804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80257-6FF8-4EBA-BC0B-D1579F9BD814}"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A11C0-538A-4C85-9D3B-449F6A8F804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80257-6FF8-4EBA-BC0B-D1579F9BD814}" type="datetimeFigureOut">
              <a:rPr lang="en-US" smtClean="0"/>
              <a:pPr/>
              <a:t>10/28/2019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5A11C0-538A-4C85-9D3B-449F6A8F804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See the source image"/>
          <p:cNvPicPr>
            <a:picLocks noChangeAspect="1" noChangeArrowheads="1"/>
          </p:cNvPicPr>
          <p:nvPr/>
        </p:nvPicPr>
        <p:blipFill>
          <a:blip r:embed="rId2" cstate="print">
            <a:lum bright="10000"/>
          </a:blip>
          <a:srcRect/>
          <a:stretch>
            <a:fillRect/>
          </a:stretch>
        </p:blipFill>
        <p:spPr bwMode="auto">
          <a:xfrm>
            <a:off x="0" y="0"/>
            <a:ext cx="9144000" cy="6858000"/>
          </a:xfrm>
          <a:prstGeom prst="rect">
            <a:avLst/>
          </a:prstGeom>
          <a:noFill/>
        </p:spPr>
      </p:pic>
      <p:sp>
        <p:nvSpPr>
          <p:cNvPr id="3" name="TextBox 2"/>
          <p:cNvSpPr txBox="1"/>
          <p:nvPr/>
        </p:nvSpPr>
        <p:spPr>
          <a:xfrm>
            <a:off x="304800" y="304800"/>
            <a:ext cx="8610600" cy="3231654"/>
          </a:xfrm>
          <a:prstGeom prst="rect">
            <a:avLst/>
          </a:prstGeom>
          <a:noFill/>
          <a:ln>
            <a:solidFill>
              <a:srgbClr val="FFFF00"/>
            </a:solidFill>
          </a:ln>
        </p:spPr>
        <p:txBody>
          <a:bodyPr wrap="square" rtlCol="0">
            <a:spAutoFit/>
          </a:bodyPr>
          <a:lstStyle/>
          <a:p>
            <a:pPr algn="ctr"/>
            <a:r>
              <a:rPr lang="en-US" sz="5400" b="1" dirty="0" smtClean="0">
                <a:solidFill>
                  <a:srgbClr val="FFFF00"/>
                </a:solidFill>
                <a:effectLst>
                  <a:outerShdw blurRad="38100" dist="38100" dir="2700000" algn="tl">
                    <a:srgbClr val="000000">
                      <a:alpha val="43137"/>
                    </a:srgbClr>
                  </a:outerShdw>
                </a:effectLst>
              </a:rPr>
              <a:t>Preacher, Preparation, </a:t>
            </a:r>
          </a:p>
          <a:p>
            <a:pPr algn="ctr"/>
            <a:r>
              <a:rPr lang="en-US" sz="5400" b="1" dirty="0" smtClean="0">
                <a:solidFill>
                  <a:srgbClr val="FFFF00"/>
                </a:solidFill>
                <a:effectLst>
                  <a:outerShdw blurRad="38100" dist="38100" dir="2700000" algn="tl">
                    <a:srgbClr val="000000">
                      <a:alpha val="43137"/>
                    </a:srgbClr>
                  </a:outerShdw>
                </a:effectLst>
              </a:rPr>
              <a:t>Presentation</a:t>
            </a:r>
          </a:p>
          <a:p>
            <a:pPr algn="ctr"/>
            <a:r>
              <a:rPr lang="en-US" sz="4800" b="1" dirty="0" smtClean="0">
                <a:solidFill>
                  <a:srgbClr val="FFFF00"/>
                </a:solidFill>
                <a:effectLst>
                  <a:outerShdw blurRad="38100" dist="38100" dir="2700000" algn="tl">
                    <a:srgbClr val="000000">
                      <a:alpha val="43137"/>
                    </a:srgbClr>
                  </a:outerShdw>
                </a:effectLst>
              </a:rPr>
              <a:t>A class on making and preaching sermons</a:t>
            </a:r>
            <a:endParaRPr lang="en-US" sz="4800" b="1" dirty="0">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228600" y="3657600"/>
            <a:ext cx="2367956" cy="2554545"/>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Session 11</a:t>
            </a:r>
          </a:p>
          <a:p>
            <a:r>
              <a:rPr lang="en-US" sz="4000" dirty="0" smtClean="0">
                <a:effectLst>
                  <a:outerShdw blurRad="38100" dist="38100" dir="2700000" algn="tl">
                    <a:srgbClr val="000000">
                      <a:alpha val="43137"/>
                    </a:srgbClr>
                  </a:outerShdw>
                </a:effectLst>
              </a:rPr>
              <a:t>Preparing</a:t>
            </a:r>
          </a:p>
          <a:p>
            <a:r>
              <a:rPr lang="en-US" sz="4000" dirty="0" smtClean="0">
                <a:effectLst>
                  <a:outerShdw blurRad="38100" dist="38100" dir="2700000" algn="tl">
                    <a:srgbClr val="000000">
                      <a:alpha val="43137"/>
                    </a:srgbClr>
                  </a:outerShdw>
                </a:effectLst>
              </a:rPr>
              <a:t>To </a:t>
            </a:r>
          </a:p>
          <a:p>
            <a:r>
              <a:rPr lang="en-US" sz="4000" dirty="0" smtClean="0">
                <a:effectLst>
                  <a:outerShdw blurRad="38100" dist="38100" dir="2700000" algn="tl">
                    <a:srgbClr val="000000">
                      <a:alpha val="43137"/>
                    </a:srgbClr>
                  </a:outerShdw>
                </a:effectLst>
              </a:rPr>
              <a:t>Preach</a:t>
            </a:r>
            <a:endParaRPr lang="en-US" sz="4000" dirty="0">
              <a:effectLst>
                <a:outerShdw blurRad="38100" dist="38100" dir="2700000" algn="tl">
                  <a:srgbClr val="000000">
                    <a:alpha val="43137"/>
                  </a:srgbClr>
                </a:outerShdw>
              </a:effectLst>
            </a:endParaRPr>
          </a:p>
        </p:txBody>
      </p:sp>
      <p:sp>
        <p:nvSpPr>
          <p:cNvPr id="6" name="TextBox 5"/>
          <p:cNvSpPr txBox="1"/>
          <p:nvPr/>
        </p:nvSpPr>
        <p:spPr>
          <a:xfrm>
            <a:off x="2895600" y="4114800"/>
            <a:ext cx="3786614" cy="707886"/>
          </a:xfrm>
          <a:prstGeom prst="rect">
            <a:avLst/>
          </a:prstGeom>
          <a:noFill/>
        </p:spPr>
        <p:txBody>
          <a:bodyPr wrap="none" rtlCol="0">
            <a:spAutoFit/>
          </a:bodyPr>
          <a:lstStyle/>
          <a:p>
            <a:r>
              <a:rPr lang="en-US" sz="4000" dirty="0" smtClean="0">
                <a:ln w="18415" cmpd="sng">
                  <a:solidFill>
                    <a:srgbClr val="FF0000"/>
                  </a:solidFill>
                  <a:prstDash val="solid"/>
                </a:ln>
                <a:solidFill>
                  <a:srgbClr val="FFFFFF"/>
                </a:solidFill>
                <a:effectLst>
                  <a:outerShdw blurRad="63500" dir="3600000" algn="tl" rotWithShape="0">
                    <a:srgbClr val="000000">
                      <a:alpha val="70000"/>
                    </a:srgbClr>
                  </a:outerShdw>
                </a:effectLst>
              </a:rPr>
              <a:t>Kinds of Sermons</a:t>
            </a:r>
            <a:endParaRPr lang="en-US" sz="4000" dirty="0">
              <a:ln w="18415" cmpd="sng">
                <a:solidFill>
                  <a:srgbClr val="FF0000"/>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685800"/>
            <a:ext cx="8211287" cy="3754874"/>
          </a:xfrm>
          <a:prstGeom prst="rect">
            <a:avLst/>
          </a:prstGeom>
          <a:noFill/>
        </p:spPr>
        <p:txBody>
          <a:bodyPr wrap="none" rtlCol="0">
            <a:spAutoFit/>
          </a:bodyPr>
          <a:lstStyle/>
          <a:p>
            <a:r>
              <a:rPr lang="en-US" sz="4400" dirty="0" err="1" smtClean="0"/>
              <a:t>Laleo</a:t>
            </a:r>
            <a:r>
              <a:rPr lang="en-US" sz="4400" dirty="0" smtClean="0"/>
              <a:t> can refer to common speech.</a:t>
            </a:r>
          </a:p>
          <a:p>
            <a:endParaRPr lang="en-US" sz="4400" dirty="0"/>
          </a:p>
          <a:p>
            <a:r>
              <a:rPr lang="en-US" sz="4400" dirty="0" smtClean="0"/>
              <a:t>But sometimes refers to preaching.</a:t>
            </a:r>
          </a:p>
          <a:p>
            <a:endParaRPr lang="en-US" dirty="0"/>
          </a:p>
          <a:p>
            <a:r>
              <a:rPr lang="en-US" sz="4400" dirty="0" smtClean="0"/>
              <a:t>	- Jesus</a:t>
            </a:r>
          </a:p>
          <a:p>
            <a:r>
              <a:rPr lang="en-US" sz="4400" dirty="0"/>
              <a:t>	</a:t>
            </a:r>
            <a:r>
              <a:rPr lang="en-US" sz="4400" dirty="0" smtClean="0"/>
              <a:t>- Paul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381000"/>
            <a:ext cx="7772400" cy="5509200"/>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“Have you been thinking all along that we have been defending ourselves to you?  We have been </a:t>
            </a:r>
            <a:r>
              <a:rPr lang="en-US" sz="4400" dirty="0" smtClean="0">
                <a:solidFill>
                  <a:srgbClr val="FF0000"/>
                </a:solidFill>
                <a:effectLst>
                  <a:outerShdw blurRad="38100" dist="38100" dir="2700000" algn="tl">
                    <a:srgbClr val="000000">
                      <a:alpha val="43137"/>
                    </a:srgbClr>
                  </a:outerShdw>
                </a:effectLst>
              </a:rPr>
              <a:t>speaking</a:t>
            </a:r>
            <a:r>
              <a:rPr lang="en-US" sz="4400" dirty="0" smtClean="0">
                <a:effectLst>
                  <a:outerShdw blurRad="38100" dist="38100" dir="2700000" algn="tl">
                    <a:srgbClr val="000000">
                      <a:alpha val="43137"/>
                    </a:srgbClr>
                  </a:outerShdw>
                </a:effectLst>
              </a:rPr>
              <a:t> in the sight of God as those in Christ; and everything we do, dear friends, is for your strengthening.”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2 Corinthians 12:19</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See the source image"/>
          <p:cNvPicPr>
            <a:picLocks noChangeAspect="1" noChangeArrowheads="1"/>
          </p:cNvPicPr>
          <p:nvPr/>
        </p:nvPicPr>
        <p:blipFill>
          <a:blip r:embed="rId2" cstate="print"/>
          <a:srcRect/>
          <a:stretch>
            <a:fillRect/>
          </a:stretch>
        </p:blipFill>
        <p:spPr bwMode="auto">
          <a:xfrm>
            <a:off x="0" y="990600"/>
            <a:ext cx="9143999" cy="4352926"/>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685800"/>
            <a:ext cx="8211287" cy="4031873"/>
          </a:xfrm>
          <a:prstGeom prst="rect">
            <a:avLst/>
          </a:prstGeom>
          <a:noFill/>
        </p:spPr>
        <p:txBody>
          <a:bodyPr wrap="none" rtlCol="0">
            <a:spAutoFit/>
          </a:bodyPr>
          <a:lstStyle/>
          <a:p>
            <a:r>
              <a:rPr lang="en-US" sz="4400" dirty="0" err="1" smtClean="0"/>
              <a:t>Laleo</a:t>
            </a:r>
            <a:r>
              <a:rPr lang="en-US" sz="4400" dirty="0" smtClean="0"/>
              <a:t> can refer to common speech.</a:t>
            </a:r>
          </a:p>
          <a:p>
            <a:endParaRPr lang="en-US" dirty="0"/>
          </a:p>
          <a:p>
            <a:r>
              <a:rPr lang="en-US" sz="4400" dirty="0" smtClean="0"/>
              <a:t>But sometimes refers to preaching.</a:t>
            </a:r>
          </a:p>
          <a:p>
            <a:endParaRPr lang="en-US" dirty="0"/>
          </a:p>
          <a:p>
            <a:r>
              <a:rPr lang="en-US" sz="4400" dirty="0" smtClean="0"/>
              <a:t>	- Jesus</a:t>
            </a:r>
          </a:p>
          <a:p>
            <a:r>
              <a:rPr lang="en-US" sz="4400" dirty="0"/>
              <a:t>	</a:t>
            </a:r>
            <a:r>
              <a:rPr lang="en-US" sz="4400" dirty="0" smtClean="0"/>
              <a:t>- Paul </a:t>
            </a:r>
          </a:p>
          <a:p>
            <a:r>
              <a:rPr lang="en-US" sz="4400" dirty="0"/>
              <a:t>	</a:t>
            </a:r>
            <a:r>
              <a:rPr lang="en-US" sz="4400" dirty="0" smtClean="0"/>
              <a:t>- Peter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The Crucifixion of St Peter, painting by Caravaggio; Peter is nailed head downwards on a cross"/>
          <p:cNvPicPr>
            <a:picLocks noChangeAspect="1" noChangeArrowheads="1"/>
          </p:cNvPicPr>
          <p:nvPr/>
        </p:nvPicPr>
        <p:blipFill>
          <a:blip r:embed="rId2" cstate="print"/>
          <a:srcRect/>
          <a:stretch>
            <a:fillRect/>
          </a:stretch>
        </p:blipFill>
        <p:spPr bwMode="auto">
          <a:xfrm>
            <a:off x="1524000" y="0"/>
            <a:ext cx="6248400" cy="6858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52400"/>
            <a:ext cx="8686800" cy="6247864"/>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“Each of you should use whatever gift you have received to serve others.  If anyone </a:t>
            </a:r>
            <a:r>
              <a:rPr lang="en-US" sz="4000" dirty="0" smtClean="0">
                <a:solidFill>
                  <a:srgbClr val="FF0000"/>
                </a:solidFill>
                <a:effectLst>
                  <a:outerShdw blurRad="38100" dist="38100" dir="2700000" algn="tl">
                    <a:srgbClr val="000000">
                      <a:alpha val="43137"/>
                    </a:srgbClr>
                  </a:outerShdw>
                </a:effectLst>
              </a:rPr>
              <a:t>speaks</a:t>
            </a:r>
            <a:r>
              <a:rPr lang="en-US" sz="4000" dirty="0" smtClean="0">
                <a:effectLst>
                  <a:outerShdw blurRad="38100" dist="38100" dir="2700000" algn="tl">
                    <a:srgbClr val="000000">
                      <a:alpha val="43137"/>
                    </a:srgbClr>
                  </a:outerShdw>
                </a:effectLst>
              </a:rPr>
              <a:t>, they should do so as one who </a:t>
            </a:r>
            <a:r>
              <a:rPr lang="en-US" sz="4000" dirty="0" smtClean="0">
                <a:solidFill>
                  <a:srgbClr val="FF0000"/>
                </a:solidFill>
                <a:effectLst>
                  <a:outerShdw blurRad="38100" dist="38100" dir="2700000" algn="tl">
                    <a:srgbClr val="000000">
                      <a:alpha val="43137"/>
                    </a:srgbClr>
                  </a:outerShdw>
                </a:effectLst>
              </a:rPr>
              <a:t>speaks</a:t>
            </a:r>
            <a:r>
              <a:rPr lang="en-US" sz="4000" dirty="0" smtClean="0">
                <a:effectLst>
                  <a:outerShdw blurRad="38100" dist="38100" dir="2700000" algn="tl">
                    <a:srgbClr val="000000">
                      <a:alpha val="43137"/>
                    </a:srgbClr>
                  </a:outerShdw>
                </a:effectLst>
              </a:rPr>
              <a:t> the very words of God.  If anyone serves, they should do so with the strength God provides, so that in all things God may be praised through Jesus Christ.  To him be the glory and the power for ever and ever.  Amen.”</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I Peter 4:10, 11</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531118" cy="1569660"/>
          </a:xfrm>
          <a:prstGeom prst="rect">
            <a:avLst/>
          </a:prstGeom>
          <a:noFill/>
        </p:spPr>
        <p:txBody>
          <a:bodyPr wrap="none" rtlCol="0">
            <a:spAutoFit/>
          </a:bodyPr>
          <a:lstStyle/>
          <a:p>
            <a:r>
              <a:rPr lang="en-US" sz="4800" dirty="0" smtClean="0">
                <a:effectLst>
                  <a:outerShdw blurRad="38100" dist="38100" dir="2700000" algn="tl">
                    <a:srgbClr val="000000">
                      <a:alpha val="43137"/>
                    </a:srgbClr>
                  </a:outerShdw>
                </a:effectLst>
              </a:rPr>
              <a:t>Speaking About Important Things</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Therapeutic Preaching </a:t>
            </a:r>
            <a:endParaRPr lang="en-US" sz="4800" dirty="0">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531118" cy="5816977"/>
          </a:xfrm>
          <a:prstGeom prst="rect">
            <a:avLst/>
          </a:prstGeom>
          <a:noFill/>
        </p:spPr>
        <p:txBody>
          <a:bodyPr wrap="none" rtlCol="0">
            <a:spAutoFit/>
          </a:bodyPr>
          <a:lstStyle/>
          <a:p>
            <a:r>
              <a:rPr lang="en-US" sz="4800" dirty="0" smtClean="0">
                <a:effectLst>
                  <a:outerShdw blurRad="38100" dist="38100" dir="2700000" algn="tl">
                    <a:srgbClr val="000000">
                      <a:alpha val="43137"/>
                    </a:srgbClr>
                  </a:outerShdw>
                </a:effectLst>
              </a:rPr>
              <a:t>Speaking About Important Things</a:t>
            </a:r>
          </a:p>
          <a:p>
            <a:endParaRPr lang="en-US" dirty="0">
              <a:effectLst>
                <a:outerShdw blurRad="38100" dist="38100" dir="2700000" algn="tl">
                  <a:srgbClr val="000000">
                    <a:alpha val="43137"/>
                  </a:srgbClr>
                </a:outerShdw>
              </a:effectLst>
            </a:endParaRPr>
          </a:p>
          <a:p>
            <a:r>
              <a:rPr lang="en-US" sz="4800" dirty="0" smtClean="0">
                <a:effectLst>
                  <a:outerShdw blurRad="38100" dist="38100" dir="2700000" algn="tl">
                    <a:srgbClr val="000000">
                      <a:alpha val="43137"/>
                    </a:srgbClr>
                  </a:outerShdw>
                </a:effectLst>
              </a:rPr>
              <a:t>	- Preaching practical sermons</a:t>
            </a:r>
          </a:p>
          <a:p>
            <a:endParaRPr lang="en-US" dirty="0">
              <a:effectLst>
                <a:outerShdw blurRad="38100" dist="38100" dir="2700000" algn="tl">
                  <a:srgbClr val="000000">
                    <a:alpha val="43137"/>
                  </a:srgbClr>
                </a:outerShdw>
              </a:effectLst>
            </a:endParaRPr>
          </a:p>
          <a:p>
            <a:r>
              <a:rPr lang="en-US" sz="4800" dirty="0" smtClean="0">
                <a:effectLst>
                  <a:outerShdw blurRad="38100" dist="38100" dir="2700000" algn="tl">
                    <a:srgbClr val="000000">
                      <a:alpha val="43137"/>
                    </a:srgbClr>
                  </a:outerShdw>
                </a:effectLst>
              </a:rPr>
              <a:t>	Marriage/Family </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Being a better employee </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How to act politically </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Being a good citizen </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Spiritual Warfare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609600"/>
            <a:ext cx="6248400" cy="3477875"/>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Depression </a:t>
            </a:r>
          </a:p>
          <a:p>
            <a:r>
              <a:rPr lang="en-US" sz="4400" dirty="0" smtClean="0">
                <a:effectLst>
                  <a:outerShdw blurRad="38100" dist="38100" dir="2700000" algn="tl">
                    <a:srgbClr val="000000">
                      <a:alpha val="43137"/>
                    </a:srgbClr>
                  </a:outerShdw>
                </a:effectLst>
              </a:rPr>
              <a:t>How to handle anger </a:t>
            </a:r>
          </a:p>
          <a:p>
            <a:r>
              <a:rPr lang="en-US" sz="4400" dirty="0" smtClean="0">
                <a:effectLst>
                  <a:outerShdw blurRad="38100" dist="38100" dir="2700000" algn="tl">
                    <a:srgbClr val="000000">
                      <a:alpha val="43137"/>
                    </a:srgbClr>
                  </a:outerShdw>
                </a:effectLst>
              </a:rPr>
              <a:t>Facing death  </a:t>
            </a:r>
          </a:p>
          <a:p>
            <a:r>
              <a:rPr lang="en-US" sz="4400" dirty="0" smtClean="0">
                <a:effectLst>
                  <a:outerShdw blurRad="38100" dist="38100" dir="2700000" algn="tl">
                    <a:srgbClr val="000000">
                      <a:alpha val="43137"/>
                    </a:srgbClr>
                  </a:outerShdw>
                </a:effectLst>
              </a:rPr>
              <a:t>How to evangelize </a:t>
            </a:r>
          </a:p>
          <a:p>
            <a:r>
              <a:rPr lang="en-US" sz="4400" dirty="0" smtClean="0">
                <a:effectLst>
                  <a:outerShdw blurRad="38100" dist="38100" dir="2700000" algn="tl">
                    <a:srgbClr val="000000">
                      <a:alpha val="43137"/>
                    </a:srgbClr>
                  </a:outerShdw>
                </a:effectLst>
              </a:rPr>
              <a:t>Sex and dating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143000"/>
            <a:ext cx="7239000" cy="2800767"/>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“Living as a member of God’s kingdom has relevance to our life down here.”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Sherman Haywood Cox II </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533400"/>
            <a:ext cx="2695866" cy="3785652"/>
          </a:xfrm>
          <a:prstGeom prst="rect">
            <a:avLst/>
          </a:prstGeom>
          <a:noFill/>
        </p:spPr>
        <p:txBody>
          <a:bodyPr wrap="none" rtlCol="0">
            <a:spAutoFit/>
          </a:bodyPr>
          <a:lstStyle/>
          <a:p>
            <a:r>
              <a:rPr lang="en-US" sz="4800" dirty="0" err="1" smtClean="0">
                <a:effectLst>
                  <a:outerShdw blurRad="38100" dist="38100" dir="2700000" algn="tl">
                    <a:srgbClr val="000000">
                      <a:alpha val="43137"/>
                    </a:srgbClr>
                  </a:outerShdw>
                </a:effectLst>
              </a:rPr>
              <a:t>Euanglizo</a:t>
            </a:r>
            <a:r>
              <a:rPr lang="en-US" sz="4800" dirty="0" smtClean="0">
                <a:effectLst>
                  <a:outerShdw blurRad="38100" dist="38100" dir="2700000" algn="tl">
                    <a:srgbClr val="000000">
                      <a:alpha val="43137"/>
                    </a:srgbClr>
                  </a:outerShdw>
                </a:effectLst>
              </a:rPr>
              <a:t> </a:t>
            </a:r>
          </a:p>
          <a:p>
            <a:r>
              <a:rPr lang="en-US" sz="4800" dirty="0" err="1" smtClean="0">
                <a:effectLst>
                  <a:outerShdw blurRad="38100" dist="38100" dir="2700000" algn="tl">
                    <a:srgbClr val="000000">
                      <a:alpha val="43137"/>
                    </a:srgbClr>
                  </a:outerShdw>
                </a:effectLst>
              </a:rPr>
              <a:t>Didasko</a:t>
            </a:r>
            <a:endParaRPr lang="en-US" sz="4800" dirty="0" smtClean="0">
              <a:effectLst>
                <a:outerShdw blurRad="38100" dist="38100" dir="2700000" algn="tl">
                  <a:srgbClr val="000000">
                    <a:alpha val="43137"/>
                  </a:srgbClr>
                </a:outerShdw>
              </a:effectLst>
            </a:endParaRPr>
          </a:p>
          <a:p>
            <a:endParaRPr lang="en-US" sz="4800" dirty="0">
              <a:effectLst>
                <a:outerShdw blurRad="38100" dist="38100" dir="2700000" algn="tl">
                  <a:srgbClr val="000000">
                    <a:alpha val="43137"/>
                  </a:srgbClr>
                </a:outerShdw>
              </a:effectLst>
            </a:endParaRPr>
          </a:p>
          <a:p>
            <a:r>
              <a:rPr lang="en-US" sz="4800" dirty="0" err="1" smtClean="0">
                <a:effectLst>
                  <a:outerShdw blurRad="38100" dist="38100" dir="2700000" algn="tl">
                    <a:srgbClr val="000000">
                      <a:alpha val="43137"/>
                    </a:srgbClr>
                  </a:outerShdw>
                </a:effectLst>
              </a:rPr>
              <a:t>Laleo</a:t>
            </a:r>
            <a:r>
              <a:rPr lang="en-US" sz="4800" dirty="0" smtClean="0">
                <a:effectLst>
                  <a:outerShdw blurRad="38100" dist="38100" dir="2700000" algn="tl">
                    <a:srgbClr val="000000">
                      <a:alpha val="43137"/>
                    </a:srgbClr>
                  </a:outerShdw>
                </a:effectLst>
              </a:rPr>
              <a:t>  </a:t>
            </a:r>
          </a:p>
          <a:p>
            <a:endParaRPr lang="en-US" sz="4800" dirty="0">
              <a:effectLst>
                <a:outerShdw blurRad="38100" dist="38100" dir="2700000" algn="tl">
                  <a:srgbClr val="000000">
                    <a:alpha val="43137"/>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9553" y="685800"/>
            <a:ext cx="8984447" cy="5539978"/>
          </a:xfrm>
          <a:prstGeom prst="rect">
            <a:avLst/>
          </a:prstGeom>
          <a:noFill/>
        </p:spPr>
        <p:txBody>
          <a:bodyPr wrap="none" rtlCol="0">
            <a:spAutoFit/>
          </a:bodyPr>
          <a:lstStyle/>
          <a:p>
            <a:r>
              <a:rPr lang="en-US" sz="4800" dirty="0" smtClean="0">
                <a:solidFill>
                  <a:srgbClr val="FF0000"/>
                </a:solidFill>
                <a:effectLst>
                  <a:outerShdw blurRad="38100" dist="38100" dir="2700000" algn="tl">
                    <a:srgbClr val="000000">
                      <a:alpha val="43137"/>
                    </a:srgbClr>
                  </a:outerShdw>
                </a:effectLst>
              </a:rPr>
              <a:t>Dangers </a:t>
            </a:r>
          </a:p>
          <a:p>
            <a:endParaRPr lang="en-US" dirty="0">
              <a:effectLst>
                <a:outerShdw blurRad="38100" dist="38100" dir="2700000" algn="tl">
                  <a:srgbClr val="000000">
                    <a:alpha val="43137"/>
                  </a:srgbClr>
                </a:outerShdw>
              </a:effectLst>
            </a:endParaRPr>
          </a:p>
          <a:p>
            <a:r>
              <a:rPr lang="en-US" sz="4800" dirty="0" smtClean="0">
                <a:effectLst>
                  <a:outerShdw blurRad="38100" dist="38100" dir="2700000" algn="tl">
                    <a:srgbClr val="000000">
                      <a:alpha val="43137"/>
                    </a:srgbClr>
                  </a:outerShdw>
                </a:effectLst>
              </a:rPr>
              <a:t>	- Preaching to the crowd</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	need </a:t>
            </a:r>
            <a:r>
              <a:rPr lang="en-US" sz="4800" dirty="0" err="1" smtClean="0">
                <a:effectLst>
                  <a:outerShdw blurRad="38100" dist="38100" dir="2700000" algn="tl">
                    <a:srgbClr val="000000">
                      <a:alpha val="43137"/>
                    </a:srgbClr>
                  </a:outerShdw>
                </a:effectLst>
              </a:rPr>
              <a:t>vs</a:t>
            </a:r>
            <a:r>
              <a:rPr lang="en-US" sz="4800" dirty="0" smtClean="0">
                <a:effectLst>
                  <a:outerShdw blurRad="38100" dist="38100" dir="2700000" algn="tl">
                    <a:srgbClr val="000000">
                      <a:alpha val="43137"/>
                    </a:srgbClr>
                  </a:outerShdw>
                </a:effectLst>
              </a:rPr>
              <a:t> need </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 Neglecting the “Big” themes</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 Interpreting the Bible </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	God’s word vs. your opinion</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	Are you the person? </a:t>
            </a:r>
            <a:endParaRPr lang="en-US" sz="4800" dirty="0">
              <a:effectLst>
                <a:outerShdw blurRad="38100" dist="38100" dir="2700000" algn="tl">
                  <a:srgbClr val="000000">
                    <a:alpha val="43137"/>
                  </a:srgbClr>
                </a:outerShdw>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churchleaders-eszuskq0bptlfh8awbb.stackpathdns.com/wp-content/uploads/files/article_images/how_to_preach_practical_sermons_with_spiritual_depth_136096114.jpg"/>
          <p:cNvPicPr>
            <a:picLocks noChangeAspect="1" noChangeArrowheads="1"/>
          </p:cNvPicPr>
          <p:nvPr/>
        </p:nvPicPr>
        <p:blipFill>
          <a:blip r:embed="rId2" cstate="print"/>
          <a:srcRect/>
          <a:stretch>
            <a:fillRect/>
          </a:stretch>
        </p:blipFill>
        <p:spPr bwMode="auto">
          <a:xfrm>
            <a:off x="304800" y="533400"/>
            <a:ext cx="8402644" cy="561022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0372" y="457200"/>
            <a:ext cx="8803628" cy="3785652"/>
          </a:xfrm>
          <a:prstGeom prst="rect">
            <a:avLst/>
          </a:prstGeom>
          <a:noFill/>
        </p:spPr>
        <p:txBody>
          <a:bodyPr wrap="none" rtlCol="0">
            <a:spAutoFit/>
          </a:bodyPr>
          <a:lstStyle/>
          <a:p>
            <a:r>
              <a:rPr lang="en-US" sz="4800" dirty="0" err="1" smtClean="0">
                <a:effectLst>
                  <a:outerShdw blurRad="38100" dist="38100" dir="2700000" algn="tl">
                    <a:srgbClr val="000000">
                      <a:alpha val="43137"/>
                    </a:srgbClr>
                  </a:outerShdw>
                </a:effectLst>
              </a:rPr>
              <a:t>Euanglizo</a:t>
            </a:r>
            <a:r>
              <a:rPr lang="en-US" sz="4800" dirty="0" smtClean="0">
                <a:effectLst>
                  <a:outerShdw blurRad="38100" dist="38100" dir="2700000" algn="tl">
                    <a:srgbClr val="000000">
                      <a:alpha val="43137"/>
                    </a:srgbClr>
                  </a:outerShdw>
                </a:effectLst>
              </a:rPr>
              <a:t> </a:t>
            </a:r>
          </a:p>
          <a:p>
            <a:r>
              <a:rPr lang="en-US" sz="4800" dirty="0" err="1" smtClean="0">
                <a:effectLst>
                  <a:outerShdw blurRad="38100" dist="38100" dir="2700000" algn="tl">
                    <a:srgbClr val="000000">
                      <a:alpha val="43137"/>
                    </a:srgbClr>
                  </a:outerShdw>
                </a:effectLst>
              </a:rPr>
              <a:t>Didasko</a:t>
            </a:r>
            <a:endParaRPr lang="en-US" sz="4800" dirty="0" smtClean="0">
              <a:effectLst>
                <a:outerShdw blurRad="38100" dist="38100" dir="2700000" algn="tl">
                  <a:srgbClr val="000000">
                    <a:alpha val="43137"/>
                  </a:srgbClr>
                </a:outerShdw>
              </a:effectLst>
            </a:endParaRPr>
          </a:p>
          <a:p>
            <a:endParaRPr lang="en-US" sz="4800" dirty="0">
              <a:effectLst>
                <a:outerShdw blurRad="38100" dist="38100" dir="2700000" algn="tl">
                  <a:srgbClr val="000000">
                    <a:alpha val="43137"/>
                  </a:srgbClr>
                </a:outerShdw>
              </a:effectLst>
            </a:endParaRPr>
          </a:p>
          <a:p>
            <a:r>
              <a:rPr lang="en-US" sz="4800" dirty="0" err="1" smtClean="0">
                <a:effectLst>
                  <a:outerShdw blurRad="38100" dist="38100" dir="2700000" algn="tl">
                    <a:srgbClr val="000000">
                      <a:alpha val="43137"/>
                    </a:srgbClr>
                  </a:outerShdw>
                </a:effectLst>
              </a:rPr>
              <a:t>Laleo</a:t>
            </a:r>
            <a:r>
              <a:rPr lang="en-US" sz="4800" dirty="0" smtClean="0">
                <a:effectLst>
                  <a:outerShdw blurRad="38100" dist="38100" dir="2700000" algn="tl">
                    <a:srgbClr val="000000">
                      <a:alpha val="43137"/>
                    </a:srgbClr>
                  </a:outerShdw>
                </a:effectLst>
              </a:rPr>
              <a:t> – Speak of Important things </a:t>
            </a:r>
          </a:p>
          <a:p>
            <a:endParaRPr lang="en-US" sz="4800"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685800"/>
            <a:ext cx="8339527" cy="769441"/>
          </a:xfrm>
          <a:prstGeom prst="rect">
            <a:avLst/>
          </a:prstGeom>
          <a:noFill/>
        </p:spPr>
        <p:txBody>
          <a:bodyPr wrap="none" rtlCol="0">
            <a:spAutoFit/>
          </a:bodyPr>
          <a:lstStyle/>
          <a:p>
            <a:r>
              <a:rPr lang="en-US" sz="4400" dirty="0" err="1" smtClean="0"/>
              <a:t>Laleo</a:t>
            </a:r>
            <a:r>
              <a:rPr lang="en-US" sz="4400" dirty="0" smtClean="0"/>
              <a:t> can refer to common speech. </a:t>
            </a:r>
            <a:endParaRPr lang="en-US"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228600"/>
            <a:ext cx="7924800" cy="2800767"/>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“But I tell you that everyone will have to give account for every empty word they </a:t>
            </a:r>
            <a:r>
              <a:rPr lang="en-US" sz="4400" dirty="0" smtClean="0">
                <a:solidFill>
                  <a:srgbClr val="FF0000"/>
                </a:solidFill>
                <a:effectLst>
                  <a:outerShdw blurRad="38100" dist="38100" dir="2700000" algn="tl">
                    <a:srgbClr val="000000">
                      <a:alpha val="43137"/>
                    </a:srgbClr>
                  </a:outerShdw>
                </a:effectLst>
              </a:rPr>
              <a:t>have spoken.”</a:t>
            </a:r>
            <a:r>
              <a:rPr lang="en-US" sz="4400" dirty="0" smtClean="0">
                <a:effectLst>
                  <a:outerShdw blurRad="38100" dist="38100" dir="2700000" algn="tl">
                    <a:srgbClr val="000000">
                      <a:alpha val="43137"/>
                    </a:srgbClr>
                  </a:outerShdw>
                </a:effectLst>
              </a:rPr>
              <a:t>   Matthew 12:36</a:t>
            </a:r>
            <a:endParaRPr lang="en-US" sz="4400" dirty="0">
              <a:effectLst>
                <a:outerShdw blurRad="38100" dist="38100" dir="2700000" algn="tl">
                  <a:srgbClr val="000000">
                    <a:alpha val="43137"/>
                  </a:srgbClr>
                </a:outerShdw>
              </a:effectLst>
            </a:endParaRPr>
          </a:p>
        </p:txBody>
      </p:sp>
      <p:sp>
        <p:nvSpPr>
          <p:cNvPr id="3" name="TextBox 2"/>
          <p:cNvSpPr txBox="1"/>
          <p:nvPr/>
        </p:nvSpPr>
        <p:spPr>
          <a:xfrm>
            <a:off x="914400" y="3124200"/>
            <a:ext cx="7620000" cy="3477875"/>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“Therefore, each of you must put off falsehood and </a:t>
            </a:r>
            <a:r>
              <a:rPr lang="en-US" sz="4400" dirty="0" smtClean="0">
                <a:solidFill>
                  <a:srgbClr val="FF0000"/>
                </a:solidFill>
                <a:effectLst>
                  <a:outerShdw blurRad="38100" dist="38100" dir="2700000" algn="tl">
                    <a:srgbClr val="000000">
                      <a:alpha val="43137"/>
                    </a:srgbClr>
                  </a:outerShdw>
                </a:effectLst>
              </a:rPr>
              <a:t>speak</a:t>
            </a:r>
            <a:r>
              <a:rPr lang="en-US" sz="4400" dirty="0" smtClean="0">
                <a:effectLst>
                  <a:outerShdw blurRad="38100" dist="38100" dir="2700000" algn="tl">
                    <a:srgbClr val="000000">
                      <a:alpha val="43137"/>
                    </a:srgbClr>
                  </a:outerShdw>
                </a:effectLst>
              </a:rPr>
              <a:t> truthfully to your neighbor, for we are all members of one body.”  Ephesians 4:25</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066800"/>
            <a:ext cx="7543800" cy="3477875"/>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“My dear brothers and sisters, take note of this: Everyone should be quick to listen, slow to </a:t>
            </a:r>
            <a:r>
              <a:rPr lang="en-US" sz="4400" dirty="0" smtClean="0">
                <a:solidFill>
                  <a:srgbClr val="FF0000"/>
                </a:solidFill>
                <a:effectLst>
                  <a:outerShdw blurRad="38100" dist="38100" dir="2700000" algn="tl">
                    <a:srgbClr val="000000">
                      <a:alpha val="43137"/>
                    </a:srgbClr>
                  </a:outerShdw>
                </a:effectLst>
              </a:rPr>
              <a:t>speak</a:t>
            </a:r>
            <a:r>
              <a:rPr lang="en-US" sz="4400" dirty="0" smtClean="0">
                <a:effectLst>
                  <a:outerShdw blurRad="38100" dist="38100" dir="2700000" algn="tl">
                    <a:srgbClr val="000000">
                      <a:alpha val="43137"/>
                    </a:srgbClr>
                  </a:outerShdw>
                </a:effectLst>
              </a:rPr>
              <a:t>, and slow to become angry….”  Ephesians 425</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685800"/>
            <a:ext cx="8211287" cy="2677656"/>
          </a:xfrm>
          <a:prstGeom prst="rect">
            <a:avLst/>
          </a:prstGeom>
          <a:noFill/>
        </p:spPr>
        <p:txBody>
          <a:bodyPr wrap="none" rtlCol="0">
            <a:spAutoFit/>
          </a:bodyPr>
          <a:lstStyle/>
          <a:p>
            <a:r>
              <a:rPr lang="en-US" sz="4400" dirty="0" err="1" smtClean="0"/>
              <a:t>Laleo</a:t>
            </a:r>
            <a:r>
              <a:rPr lang="en-US" sz="4400" dirty="0" smtClean="0"/>
              <a:t> can refer to common speech.</a:t>
            </a:r>
          </a:p>
          <a:p>
            <a:endParaRPr lang="en-US" dirty="0"/>
          </a:p>
          <a:p>
            <a:r>
              <a:rPr lang="en-US" sz="4400" dirty="0" smtClean="0"/>
              <a:t>But sometimes refers to preaching.</a:t>
            </a:r>
          </a:p>
          <a:p>
            <a:endParaRPr lang="en-US" dirty="0"/>
          </a:p>
          <a:p>
            <a:r>
              <a:rPr lang="en-US" sz="4400" dirty="0" smtClean="0"/>
              <a:t>	- Jesus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81000"/>
            <a:ext cx="7924800" cy="5878532"/>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While Jesus was still </a:t>
            </a:r>
            <a:r>
              <a:rPr lang="en-US" sz="4400" dirty="0" smtClean="0">
                <a:solidFill>
                  <a:srgbClr val="FF0000"/>
                </a:solidFill>
                <a:effectLst>
                  <a:outerShdw blurRad="38100" dist="38100" dir="2700000" algn="tl">
                    <a:srgbClr val="000000">
                      <a:alpha val="43137"/>
                    </a:srgbClr>
                  </a:outerShdw>
                </a:effectLst>
              </a:rPr>
              <a:t>talking to the crowd</a:t>
            </a:r>
            <a:r>
              <a:rPr lang="en-US" sz="4400" dirty="0" smtClean="0">
                <a:effectLst>
                  <a:outerShdw blurRad="38100" dist="38100" dir="2700000" algn="tl">
                    <a:srgbClr val="000000">
                      <a:alpha val="43137"/>
                    </a:srgbClr>
                  </a:outerShdw>
                </a:effectLst>
              </a:rPr>
              <a:t>, his mother and brothers stood outside, wanting to speak to him.”  Matthew 12:46</a:t>
            </a:r>
          </a:p>
          <a:p>
            <a:endParaRPr lang="en-US" sz="2400"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“The disciples came to him and asked, “Why do you </a:t>
            </a:r>
            <a:r>
              <a:rPr lang="en-US" sz="4400" dirty="0" smtClean="0">
                <a:solidFill>
                  <a:srgbClr val="FF0000"/>
                </a:solidFill>
                <a:effectLst>
                  <a:outerShdw blurRad="38100" dist="38100" dir="2700000" algn="tl">
                    <a:srgbClr val="000000">
                      <a:alpha val="43137"/>
                    </a:srgbClr>
                  </a:outerShdw>
                </a:effectLst>
              </a:rPr>
              <a:t>speak</a:t>
            </a:r>
            <a:r>
              <a:rPr lang="en-US" sz="4400" dirty="0" smtClean="0">
                <a:effectLst>
                  <a:outerShdw blurRad="38100" dist="38100" dir="2700000" algn="tl">
                    <a:srgbClr val="000000">
                      <a:alpha val="43137"/>
                    </a:srgbClr>
                  </a:outerShdw>
                </a:effectLst>
              </a:rPr>
              <a:t> to the people in parables?”  Matthew 13:10 </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See the source image"/>
          <p:cNvPicPr>
            <a:picLocks noChangeAspect="1" noChangeArrowheads="1"/>
          </p:cNvPicPr>
          <p:nvPr/>
        </p:nvPicPr>
        <p:blipFill>
          <a:blip r:embed="rId2" cstate="print"/>
          <a:srcRect/>
          <a:stretch>
            <a:fillRect/>
          </a:stretch>
        </p:blipFill>
        <p:spPr bwMode="auto">
          <a:xfrm>
            <a:off x="0" y="757688"/>
            <a:ext cx="9144000" cy="5109712"/>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1251</TotalTime>
  <Words>360</Words>
  <Application>Microsoft Office PowerPoint</Application>
  <PresentationFormat>On-screen Show (4:3)</PresentationFormat>
  <Paragraphs>71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3</cp:revision>
  <dcterms:created xsi:type="dcterms:W3CDTF">2019-07-02T16:10:20Z</dcterms:created>
  <dcterms:modified xsi:type="dcterms:W3CDTF">2019-10-28T13:41:22Z</dcterms:modified>
</cp:coreProperties>
</file>