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9"/>
  </p:notesMasterIdLst>
  <p:handoutMasterIdLst>
    <p:handoutMasterId r:id="rId20"/>
  </p:handoutMasterIdLst>
  <p:sldIdLst>
    <p:sldId id="264" r:id="rId2"/>
    <p:sldId id="534" r:id="rId3"/>
    <p:sldId id="496" r:id="rId4"/>
    <p:sldId id="420" r:id="rId5"/>
    <p:sldId id="419" r:id="rId6"/>
    <p:sldId id="495" r:id="rId7"/>
    <p:sldId id="421" r:id="rId8"/>
    <p:sldId id="501" r:id="rId9"/>
    <p:sldId id="490" r:id="rId10"/>
    <p:sldId id="491" r:id="rId11"/>
    <p:sldId id="492" r:id="rId12"/>
    <p:sldId id="562" r:id="rId13"/>
    <p:sldId id="493" r:id="rId14"/>
    <p:sldId id="568" r:id="rId15"/>
    <p:sldId id="563" r:id="rId16"/>
    <p:sldId id="629" r:id="rId17"/>
    <p:sldId id="63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5" autoAdjust="0"/>
    <p:restoredTop sz="94660"/>
  </p:normalViewPr>
  <p:slideViewPr>
    <p:cSldViewPr snapToGrid="0">
      <p:cViewPr varScale="1">
        <p:scale>
          <a:sx n="43" d="100"/>
          <a:sy n="43" d="100"/>
        </p:scale>
        <p:origin x="42" y="480"/>
      </p:cViewPr>
      <p:guideLst/>
    </p:cSldViewPr>
  </p:slideViewPr>
  <p:notesTextViewPr>
    <p:cViewPr>
      <p:scale>
        <a:sx n="3" d="2"/>
        <a:sy n="3" d="2"/>
      </p:scale>
      <p:origin x="0" y="0"/>
    </p:cViewPr>
  </p:notesTextViewPr>
  <p:notesViewPr>
    <p:cSldViewPr snapToGrid="0" showGuides="1">
      <p:cViewPr varScale="1">
        <p:scale>
          <a:sx n="79" d="100"/>
          <a:sy n="79" d="100"/>
        </p:scale>
        <p:origin x="85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E60FF6-4F02-41AF-9D79-9820270FCBD6}" type="datetimeFigureOut">
              <a:rPr lang="en-US" smtClean="0"/>
              <a:t>5/7/2018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57CFDA-6ECB-4984-BC1D-18C52F424572}" type="slidenum">
              <a:rPr lang="en-US" smtClean="0"/>
              <a:t>‹#›</a:t>
            </a:fld>
            <a:endParaRPr lang="en-US" dirty="0"/>
          </a:p>
        </p:txBody>
      </p:sp>
    </p:spTree>
    <p:extLst>
      <p:ext uri="{BB962C8B-B14F-4D97-AF65-F5344CB8AC3E}">
        <p14:creationId xmlns:p14="http://schemas.microsoft.com/office/powerpoint/2010/main" val="1205525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3609C5-75BB-4414-9338-7A1C0CAD17B5}" type="datetimeFigureOut">
              <a:rPr lang="en-US" smtClean="0"/>
              <a:t>5/7/2018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BF0A6-9DE7-4D4F-86C7-D6F614E29483}" type="slidenum">
              <a:rPr lang="en-US" smtClean="0"/>
              <a:t>‹#›</a:t>
            </a:fld>
            <a:endParaRPr lang="en-US" dirty="0"/>
          </a:p>
        </p:txBody>
      </p:sp>
    </p:spTree>
    <p:extLst>
      <p:ext uri="{BB962C8B-B14F-4D97-AF65-F5344CB8AC3E}">
        <p14:creationId xmlns:p14="http://schemas.microsoft.com/office/powerpoint/2010/main" val="1869590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BF0A6-9DE7-4D4F-86C7-D6F614E29483}" type="slidenum">
              <a:rPr lang="en-US" smtClean="0"/>
              <a:t>1</a:t>
            </a:fld>
            <a:endParaRPr lang="en-US" dirty="0"/>
          </a:p>
        </p:txBody>
      </p:sp>
    </p:spTree>
    <p:extLst>
      <p:ext uri="{BB962C8B-B14F-4D97-AF65-F5344CB8AC3E}">
        <p14:creationId xmlns:p14="http://schemas.microsoft.com/office/powerpoint/2010/main" val="18900405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0"/>
            <a:ext cx="12188952" cy="6858000"/>
          </a:xfrm>
          <a:prstGeom prst="rect">
            <a:avLst/>
          </a:prstGeom>
          <a:gradFill flip="none" rotWithShape="1">
            <a:gsLst>
              <a:gs pos="0">
                <a:schemeClr val="bg1"/>
              </a:gs>
              <a:gs pos="56000">
                <a:schemeClr val="bg2">
                  <a:lumMod val="40000"/>
                  <a:lumOff val="60000"/>
                </a:schemeClr>
              </a:gs>
              <a:gs pos="100000">
                <a:schemeClr val="bg2">
                  <a:lumMod val="20000"/>
                  <a:lumOff val="80000"/>
                </a:schemeClr>
              </a:gs>
            </a:gsLst>
            <a:lin ang="0" scaled="1"/>
            <a:tileRect/>
          </a:gra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4" name="Title 13"/>
          <p:cNvSpPr>
            <a:spLocks noGrp="1"/>
          </p:cNvSpPr>
          <p:nvPr>
            <p:ph type="ctrTitle"/>
          </p:nvPr>
        </p:nvSpPr>
        <p:spPr>
          <a:xfrm>
            <a:off x="6012180" y="359898"/>
            <a:ext cx="5773420" cy="1472184"/>
          </a:xfrm>
        </p:spPr>
        <p:txBody>
          <a:bodyPr anchor="b"/>
          <a:lstStyle>
            <a:lvl1pPr algn="l">
              <a:defRPr/>
            </a:lvl1pPr>
            <a:extLst/>
          </a:lstStyle>
          <a:p>
            <a:r>
              <a:rPr kumimoji="0" lang="en-US"/>
              <a:t>Click to edit Master title style</a:t>
            </a:r>
            <a:endParaRPr kumimoji="0" lang="en-US" dirty="0"/>
          </a:p>
        </p:txBody>
      </p:sp>
      <p:pic>
        <p:nvPicPr>
          <p:cNvPr id="2" name="Picture 1" descr="Close up of a light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096"/>
            <a:ext cx="5864352" cy="6851904"/>
          </a:xfrm>
          <a:prstGeom prst="rect">
            <a:avLst/>
          </a:prstGeom>
        </p:spPr>
      </p:pic>
      <p:sp>
        <p:nvSpPr>
          <p:cNvPr id="22" name="Subtitle 21"/>
          <p:cNvSpPr>
            <a:spLocks noGrp="1"/>
          </p:cNvSpPr>
          <p:nvPr>
            <p:ph type="subTitle" idx="1"/>
          </p:nvPr>
        </p:nvSpPr>
        <p:spPr>
          <a:xfrm>
            <a:off x="6012180" y="1850064"/>
            <a:ext cx="57734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7F03E7ED-526C-43D7-BA41-7DEE51FD568E}" type="datetime1">
              <a:rPr lang="en-US" smtClean="0"/>
              <a:t>5/7/2018</a:t>
            </a:fld>
            <a:endParaRPr lang="en-US" dirty="0"/>
          </a:p>
        </p:txBody>
      </p:sp>
      <p:sp>
        <p:nvSpPr>
          <p:cNvPr id="20" name="Footer Placeholder 19"/>
          <p:cNvSpPr>
            <a:spLocks noGrp="1"/>
          </p:cNvSpPr>
          <p:nvPr>
            <p:ph type="ftr" sz="quarter" idx="11"/>
          </p:nvPr>
        </p:nvSpPr>
        <p:spPr/>
        <p:txBody>
          <a:bodyPr/>
          <a:lstStyle/>
          <a:p>
            <a:r>
              <a:rPr lang="en-US" dirty="0"/>
              <a:t>Add a footer</a:t>
            </a:r>
          </a:p>
        </p:txBody>
      </p:sp>
      <p:sp>
        <p:nvSpPr>
          <p:cNvPr id="10" name="Slide Number Placeholder 9"/>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6291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5BF403F-04F5-4D09-800D-7870715B9ED9}"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60847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77687C-0397-4298-B160-26D34EC67BB0}"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029404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65965177-F084-49E7-ADEE-00812B3D582B}"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50811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userDrawn="1"/>
        </p:nvSpPr>
        <p:spPr>
          <a:xfrm>
            <a:off x="1422400" y="-54"/>
            <a:ext cx="1076545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805940" y="2600325"/>
            <a:ext cx="10166316" cy="2286000"/>
          </a:xfrm>
        </p:spPr>
        <p:txBody>
          <a:bodyPr anchor="t"/>
          <a:lstStyle>
            <a:lvl1pPr algn="l">
              <a:lnSpc>
                <a:spcPts val="4500"/>
              </a:lnSpc>
              <a:buNone/>
              <a:defRPr sz="4000" b="1" cap="all"/>
            </a:lvl1pPr>
            <a:extLst/>
          </a:lstStyle>
          <a:p>
            <a:r>
              <a:rPr kumimoji="0" lang="en-US"/>
              <a:t>Click to edit Master title style</a:t>
            </a:r>
          </a:p>
        </p:txBody>
      </p:sp>
      <p:pic>
        <p:nvPicPr>
          <p:cNvPr id="14" name="Picture 13" descr="Close up of light filament of a half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sp>
        <p:nvSpPr>
          <p:cNvPr id="3" name="Text Placeholder 2"/>
          <p:cNvSpPr>
            <a:spLocks noGrp="1"/>
          </p:cNvSpPr>
          <p:nvPr>
            <p:ph type="body" idx="1"/>
          </p:nvPr>
        </p:nvSpPr>
        <p:spPr>
          <a:xfrm>
            <a:off x="1805940" y="1066800"/>
            <a:ext cx="10166316"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Edit Master text styles</a:t>
            </a:r>
          </a:p>
        </p:txBody>
      </p:sp>
      <p:sp>
        <p:nvSpPr>
          <p:cNvPr id="7" name="Date Placeholder 6"/>
          <p:cNvSpPr>
            <a:spLocks noGrp="1"/>
          </p:cNvSpPr>
          <p:nvPr>
            <p:ph type="dt" sz="half" idx="10"/>
          </p:nvPr>
        </p:nvSpPr>
        <p:spPr/>
        <p:txBody>
          <a:bodyPr/>
          <a:lstStyle/>
          <a:p>
            <a:fld id="{D67C39ED-27B9-4997-BF90-3A238D0607E9}"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13" name="Slide Number Placeholder 12"/>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37570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3AC4FCC-F745-44A0-B2E4-C91714F31EB6}"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63167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9D0EA4-DCC4-4D4C-953F-F31E92EE505C}"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788508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2542F08-6BA5-45A1-80AB-C11AC921B6C6}" type="datetime1">
              <a:rPr lang="en-US" smtClean="0"/>
              <a:t>5/7/2018</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76259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D82A9-7CD7-4D15-868B-D8AF30864858}" type="datetime1">
              <a:rPr lang="en-US" smtClean="0"/>
              <a:t>5/7/2018</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62534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108712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09600" y="1406964"/>
            <a:ext cx="108712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37B6BC6A-4AB7-47F1-904A-90BC8DD816B4}"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50323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descr="An empty placeholder to add an image. Click on the placeholder and select the image that you wish to add"/>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chemeClr val="tx1">
                    <a:lumMod val="75000"/>
                    <a:lumOff val="25000"/>
                  </a:schemeClr>
                </a:solidFill>
              </a:defRPr>
            </a:lvl1pPr>
            <a:lvl2pPr>
              <a:defRPr sz="1200"/>
            </a:lvl2pPr>
            <a:lvl3pPr>
              <a:defRPr sz="1000"/>
            </a:lvl3pPr>
            <a:lvl4pPr>
              <a:defRPr sz="900"/>
            </a:lvl4pPr>
            <a:lvl5pPr>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4D80BC9A-EBF0-4E12-A1D3-DD221366B0A1}"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0922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2">
            <a:lumMod val="40000"/>
            <a:lumOff val="60000"/>
          </a:schemeClr>
        </a:solidFill>
        <a:effectLst/>
      </p:bgPr>
    </p:bg>
    <p:spTree>
      <p:nvGrpSpPr>
        <p:cNvPr id="1" name=""/>
        <p:cNvGrpSpPr/>
        <p:nvPr/>
      </p:nvGrpSpPr>
      <p:grpSpPr>
        <a:xfrm>
          <a:off x="0" y="0"/>
          <a:ext cx="0" cy="0"/>
          <a:chOff x="0" y="0"/>
          <a:chExt cx="0" cy="0"/>
        </a:xfrm>
      </p:grpSpPr>
      <p:grpSp>
        <p:nvGrpSpPr>
          <p:cNvPr id="4" name="Group 3" descr="Close up of a light bulb"/>
          <p:cNvGrpSpPr/>
          <p:nvPr userDrawn="1"/>
        </p:nvGrpSpPr>
        <p:grpSpPr>
          <a:xfrm>
            <a:off x="0" y="0"/>
            <a:ext cx="12188952" cy="6858000"/>
            <a:chOff x="0" y="0"/>
            <a:chExt cx="12188952" cy="6858000"/>
          </a:xfrm>
        </p:grpSpPr>
        <p:sp>
          <p:nvSpPr>
            <p:cNvPr id="2" name="Rectangle 1"/>
            <p:cNvSpPr/>
            <p:nvPr userDrawn="1"/>
          </p:nvSpPr>
          <p:spPr>
            <a:xfrm>
              <a:off x="0" y="0"/>
              <a:ext cx="12188952" cy="6858000"/>
            </a:xfrm>
            <a:prstGeom prst="rect">
              <a:avLst/>
            </a:prstGeom>
            <a:solidFill>
              <a:schemeClr val="bg2">
                <a:lumMod val="40000"/>
                <a:lumOff val="6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gr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endParaRPr kumimoji="0" lang="en-US" dirty="0"/>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tx1"/>
                </a:solidFill>
              </a:defRPr>
            </a:lvl1pPr>
            <a:extLst/>
          </a:lstStyle>
          <a:p>
            <a:fld id="{7157590A-740B-4548-A79B-F8E5167210D0}" type="datetime1">
              <a:rPr lang="en-US" smtClean="0"/>
              <a:t>5/7/2018</a:t>
            </a:fld>
            <a:endParaRPr lang="en-US" dirty="0"/>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tx1"/>
                </a:solidFill>
                <a:effectLst/>
              </a:defRPr>
            </a:lvl1pPr>
            <a:extLst/>
          </a:lstStyle>
          <a:p>
            <a:r>
              <a:rPr lang="en-US" dirty="0"/>
              <a:t>Add a footer</a:t>
            </a:r>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tx1"/>
                </a:solidFill>
                <a:effectLst/>
              </a:defRPr>
            </a:lvl1pPr>
            <a:extLst/>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3847984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300" b="0" kern="1200">
          <a:solidFill>
            <a:schemeClr val="accent1"/>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Middle and High School</a:t>
            </a:r>
          </a:p>
        </p:txBody>
      </p:sp>
      <p:sp>
        <p:nvSpPr>
          <p:cNvPr id="3" name="Subtitle 2"/>
          <p:cNvSpPr>
            <a:spLocks noGrp="1"/>
          </p:cNvSpPr>
          <p:nvPr>
            <p:ph type="subTitle" idx="1"/>
          </p:nvPr>
        </p:nvSpPr>
        <p:spPr/>
        <p:txBody>
          <a:bodyPr/>
          <a:lstStyle/>
          <a:p>
            <a:r>
              <a:rPr lang="en-US" sz="3200" dirty="0" err="1"/>
              <a:t>Powerpoint</a:t>
            </a:r>
            <a:endParaRPr lang="en-US" sz="3200" dirty="0"/>
          </a:p>
          <a:p>
            <a:endParaRPr lang="en-US" dirty="0"/>
          </a:p>
        </p:txBody>
      </p:sp>
    </p:spTree>
    <p:extLst>
      <p:ext uri="{BB962C8B-B14F-4D97-AF65-F5344CB8AC3E}">
        <p14:creationId xmlns:p14="http://schemas.microsoft.com/office/powerpoint/2010/main" val="2693969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93AE3-62AC-4EE5-A3ED-5EEAF2A7EE07}"/>
              </a:ext>
            </a:extLst>
          </p:cNvPr>
          <p:cNvSpPr>
            <a:spLocks noGrp="1"/>
          </p:cNvSpPr>
          <p:nvPr>
            <p:ph type="title"/>
          </p:nvPr>
        </p:nvSpPr>
        <p:spPr/>
        <p:txBody>
          <a:bodyPr/>
          <a:lstStyle/>
          <a:p>
            <a:r>
              <a:rPr lang="en-US" dirty="0"/>
              <a:t>4 - How to write Supporting Reasons</a:t>
            </a:r>
          </a:p>
        </p:txBody>
      </p:sp>
      <p:sp>
        <p:nvSpPr>
          <p:cNvPr id="3" name="Content Placeholder 2">
            <a:extLst>
              <a:ext uri="{FF2B5EF4-FFF2-40B4-BE49-F238E27FC236}">
                <a16:creationId xmlns:a16="http://schemas.microsoft.com/office/drawing/2014/main" id="{4D0F6BC4-9C32-43C1-AD5C-D3C574CDB6B8}"/>
              </a:ext>
            </a:extLst>
          </p:cNvPr>
          <p:cNvSpPr>
            <a:spLocks noGrp="1"/>
          </p:cNvSpPr>
          <p:nvPr>
            <p:ph idx="1"/>
          </p:nvPr>
        </p:nvSpPr>
        <p:spPr/>
        <p:txBody>
          <a:bodyPr>
            <a:normAutofit/>
          </a:bodyPr>
          <a:lstStyle/>
          <a:p>
            <a:r>
              <a:rPr lang="en-US" dirty="0"/>
              <a:t>4.  Write supporting arguments for your paragraph.</a:t>
            </a:r>
          </a:p>
          <a:p>
            <a:r>
              <a:rPr lang="en-US" dirty="0"/>
              <a:t>Make a list of your reasons and examples to defend your thesis statement.</a:t>
            </a:r>
          </a:p>
          <a:p>
            <a:r>
              <a:rPr lang="en-US" dirty="0"/>
              <a:t> 	</a:t>
            </a:r>
            <a:r>
              <a:rPr lang="en-US" sz="2800" dirty="0"/>
              <a:t>Their knowledge in life they have acquired.</a:t>
            </a:r>
          </a:p>
          <a:p>
            <a:pPr marL="82296" indent="0">
              <a:buNone/>
            </a:pPr>
            <a:r>
              <a:rPr lang="en-US" sz="2800" dirty="0"/>
              <a:t>	Example:  that accidents or train wrecks</a:t>
            </a:r>
          </a:p>
          <a:p>
            <a:r>
              <a:rPr lang="en-US" sz="2800" dirty="0"/>
              <a:t> 	The experiences people get while living their 	lives.  Example: getting a bad feeling</a:t>
            </a:r>
          </a:p>
          <a:p>
            <a:pPr marL="82296" indent="0">
              <a:buNone/>
            </a:pPr>
            <a:endParaRPr lang="en-US" dirty="0"/>
          </a:p>
        </p:txBody>
      </p:sp>
    </p:spTree>
    <p:extLst>
      <p:ext uri="{BB962C8B-B14F-4D97-AF65-F5344CB8AC3E}">
        <p14:creationId xmlns:p14="http://schemas.microsoft.com/office/powerpoint/2010/main" val="1432112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F29B8-E9C6-496A-8E76-AA45C3F891A0}"/>
              </a:ext>
            </a:extLst>
          </p:cNvPr>
          <p:cNvSpPr>
            <a:spLocks noGrp="1"/>
          </p:cNvSpPr>
          <p:nvPr>
            <p:ph type="title"/>
          </p:nvPr>
        </p:nvSpPr>
        <p:spPr/>
        <p:txBody>
          <a:bodyPr/>
          <a:lstStyle/>
          <a:p>
            <a:r>
              <a:rPr lang="en-US" dirty="0"/>
              <a:t>5 - How to write a Conclusion</a:t>
            </a:r>
          </a:p>
        </p:txBody>
      </p:sp>
      <p:sp>
        <p:nvSpPr>
          <p:cNvPr id="3" name="Content Placeholder 2">
            <a:extLst>
              <a:ext uri="{FF2B5EF4-FFF2-40B4-BE49-F238E27FC236}">
                <a16:creationId xmlns:a16="http://schemas.microsoft.com/office/drawing/2014/main" id="{3AD7E893-39EF-445F-BB7F-D48F893EBF57}"/>
              </a:ext>
            </a:extLst>
          </p:cNvPr>
          <p:cNvSpPr>
            <a:spLocks noGrp="1"/>
          </p:cNvSpPr>
          <p:nvPr>
            <p:ph idx="1"/>
          </p:nvPr>
        </p:nvSpPr>
        <p:spPr/>
        <p:txBody>
          <a:bodyPr/>
          <a:lstStyle/>
          <a:p>
            <a:r>
              <a:rPr lang="en-US" dirty="0"/>
              <a:t>5.  Students write a conclusion which restates the Thesis statement.</a:t>
            </a:r>
          </a:p>
          <a:p>
            <a:endParaRPr lang="en-US" dirty="0"/>
          </a:p>
          <a:p>
            <a:r>
              <a:rPr lang="en-US" dirty="0"/>
              <a:t>In conclusion, I would like to say that following your instincts may help you decide what kind of day you may have.  Whether it a good day or bad day for you.</a:t>
            </a:r>
          </a:p>
          <a:p>
            <a:endParaRPr lang="en-US" dirty="0">
              <a:highlight>
                <a:srgbClr val="FFFF00"/>
              </a:highlight>
            </a:endParaRPr>
          </a:p>
          <a:p>
            <a:endParaRPr lang="en-US" dirty="0"/>
          </a:p>
        </p:txBody>
      </p:sp>
    </p:spTree>
    <p:extLst>
      <p:ext uri="{BB962C8B-B14F-4D97-AF65-F5344CB8AC3E}">
        <p14:creationId xmlns:p14="http://schemas.microsoft.com/office/powerpoint/2010/main" val="3254285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9E9A0-A6CA-4930-9EF1-8AB20BD292C9}"/>
              </a:ext>
            </a:extLst>
          </p:cNvPr>
          <p:cNvSpPr>
            <a:spLocks noGrp="1"/>
          </p:cNvSpPr>
          <p:nvPr>
            <p:ph type="title"/>
          </p:nvPr>
        </p:nvSpPr>
        <p:spPr/>
        <p:txBody>
          <a:bodyPr>
            <a:normAutofit fontScale="90000"/>
          </a:bodyPr>
          <a:lstStyle/>
          <a:p>
            <a:r>
              <a:rPr lang="en-US" dirty="0"/>
              <a:t>6 - Combining all the highlighted  text, you can write your essay</a:t>
            </a:r>
          </a:p>
        </p:txBody>
      </p:sp>
      <p:sp>
        <p:nvSpPr>
          <p:cNvPr id="3" name="Content Placeholder 2">
            <a:extLst>
              <a:ext uri="{FF2B5EF4-FFF2-40B4-BE49-F238E27FC236}">
                <a16:creationId xmlns:a16="http://schemas.microsoft.com/office/drawing/2014/main" id="{239CBBE1-1A3C-4F51-B4BA-71DB1AAADB2E}"/>
              </a:ext>
            </a:extLst>
          </p:cNvPr>
          <p:cNvSpPr>
            <a:spLocks noGrp="1"/>
          </p:cNvSpPr>
          <p:nvPr>
            <p:ph idx="1"/>
          </p:nvPr>
        </p:nvSpPr>
        <p:spPr/>
        <p:txBody>
          <a:bodyPr/>
          <a:lstStyle/>
          <a:p>
            <a:r>
              <a:rPr lang="en-US" dirty="0"/>
              <a:t>First, I will select my Attention Grabber</a:t>
            </a:r>
          </a:p>
          <a:p>
            <a:r>
              <a:rPr lang="en-US" dirty="0"/>
              <a:t>Second, I will write my Thesis Statement</a:t>
            </a:r>
          </a:p>
          <a:p>
            <a:r>
              <a:rPr lang="en-US" dirty="0"/>
              <a:t>Third, I write my reasons on my body</a:t>
            </a:r>
          </a:p>
          <a:p>
            <a:r>
              <a:rPr lang="en-US" dirty="0"/>
              <a:t>Fourth, I write my conclusion</a:t>
            </a:r>
          </a:p>
          <a:p>
            <a:endParaRPr lang="en-US" dirty="0"/>
          </a:p>
          <a:p>
            <a:r>
              <a:rPr lang="en-US" dirty="0"/>
              <a:t>When you write your Essay be sure to make the sentences make sense.  Use punctuation and complete sentences.</a:t>
            </a:r>
          </a:p>
        </p:txBody>
      </p:sp>
    </p:spTree>
    <p:extLst>
      <p:ext uri="{BB962C8B-B14F-4D97-AF65-F5344CB8AC3E}">
        <p14:creationId xmlns:p14="http://schemas.microsoft.com/office/powerpoint/2010/main" val="524385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83EB9-47CC-41D4-9748-F84BBBA9CAE5}"/>
              </a:ext>
            </a:extLst>
          </p:cNvPr>
          <p:cNvSpPr>
            <a:spLocks noGrp="1"/>
          </p:cNvSpPr>
          <p:nvPr>
            <p:ph type="title"/>
          </p:nvPr>
        </p:nvSpPr>
        <p:spPr/>
        <p:txBody>
          <a:bodyPr>
            <a:normAutofit fontScale="90000"/>
          </a:bodyPr>
          <a:lstStyle/>
          <a:p>
            <a:r>
              <a:rPr lang="en-US" dirty="0"/>
              <a:t>How to write an Essay Putting it together</a:t>
            </a:r>
            <a:br>
              <a:rPr lang="en-US" dirty="0"/>
            </a:br>
            <a:r>
              <a:rPr lang="en-US" dirty="0"/>
              <a:t>Prompt: </a:t>
            </a:r>
            <a:r>
              <a:rPr lang="en-US" sz="3100" b="1" u="sng" dirty="0"/>
              <a:t>Should people trust their instincts?</a:t>
            </a:r>
            <a:r>
              <a:rPr lang="en-US" sz="3100" dirty="0"/>
              <a:t> </a:t>
            </a:r>
          </a:p>
        </p:txBody>
      </p:sp>
      <p:sp>
        <p:nvSpPr>
          <p:cNvPr id="3" name="Content Placeholder 2">
            <a:extLst>
              <a:ext uri="{FF2B5EF4-FFF2-40B4-BE49-F238E27FC236}">
                <a16:creationId xmlns:a16="http://schemas.microsoft.com/office/drawing/2014/main" id="{5D9C18B4-44DC-4575-830E-27FECDB411F6}"/>
              </a:ext>
            </a:extLst>
          </p:cNvPr>
          <p:cNvSpPr>
            <a:spLocks noGrp="1"/>
          </p:cNvSpPr>
          <p:nvPr>
            <p:ph idx="1"/>
          </p:nvPr>
        </p:nvSpPr>
        <p:spPr/>
        <p:txBody>
          <a:bodyPr>
            <a:normAutofit lnSpcReduction="10000"/>
          </a:bodyPr>
          <a:lstStyle/>
          <a:p>
            <a:r>
              <a:rPr lang="en-US" dirty="0"/>
              <a:t>Writing the Essay:</a:t>
            </a:r>
          </a:p>
          <a:p>
            <a:pPr marL="402336" lvl="1" indent="0">
              <a:buNone/>
            </a:pPr>
            <a:r>
              <a:rPr lang="en-US" sz="2400" dirty="0"/>
              <a:t>One day I woke up thinking there was something strange that was going to happen.  Should I trust my instinct and not take the train to work today?  The  knowledge you have acquired in life and the experiences you get while living your life, can give you very good instincts to use.   </a:t>
            </a:r>
          </a:p>
          <a:p>
            <a:pPr marL="402336" lvl="1" indent="0">
              <a:buNone/>
            </a:pPr>
            <a:r>
              <a:rPr lang="en-US" sz="2400" dirty="0"/>
              <a:t>       The experiences people go through in their lives have helped them not make mistakes.  This is where your instincts can come in handy.  People have instincts to help them decide if it is right for them to do.  An example would be when your about to take a ride on a train.  You might get a feeling that you shouldn’t get on the train, because you have seen train wrecks.  </a:t>
            </a:r>
          </a:p>
          <a:p>
            <a:pPr marL="402336" lvl="1" indent="0">
              <a:buNone/>
            </a:pPr>
            <a:r>
              <a:rPr lang="en-US" sz="2400" dirty="0"/>
              <a:t>     </a:t>
            </a:r>
          </a:p>
          <a:p>
            <a:pPr marL="402336" lvl="1" indent="0">
              <a:buNone/>
            </a:pPr>
            <a:endParaRPr lang="en-US" sz="2400" dirty="0"/>
          </a:p>
          <a:p>
            <a:endParaRPr lang="en-US" sz="2800" dirty="0"/>
          </a:p>
        </p:txBody>
      </p:sp>
    </p:spTree>
    <p:extLst>
      <p:ext uri="{BB962C8B-B14F-4D97-AF65-F5344CB8AC3E}">
        <p14:creationId xmlns:p14="http://schemas.microsoft.com/office/powerpoint/2010/main" val="1555447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ADAB4-59C9-45B9-B83C-EF16EC7C928D}"/>
              </a:ext>
            </a:extLst>
          </p:cNvPr>
          <p:cNvSpPr>
            <a:spLocks noGrp="1"/>
          </p:cNvSpPr>
          <p:nvPr>
            <p:ph type="title"/>
          </p:nvPr>
        </p:nvSpPr>
        <p:spPr/>
        <p:txBody>
          <a:bodyPr>
            <a:normAutofit fontScale="90000"/>
          </a:bodyPr>
          <a:lstStyle/>
          <a:p>
            <a:r>
              <a:rPr lang="en-US" dirty="0"/>
              <a:t>How to write an Essay Putting it together</a:t>
            </a:r>
            <a:br>
              <a:rPr lang="en-US" dirty="0"/>
            </a:br>
            <a:r>
              <a:rPr lang="en-US" dirty="0"/>
              <a:t>Prompt: </a:t>
            </a:r>
            <a:r>
              <a:rPr lang="en-US" sz="3100" b="1" u="sng" dirty="0"/>
              <a:t>Should people trust their instincts?</a:t>
            </a:r>
            <a:r>
              <a:rPr lang="en-US" sz="3100" dirty="0"/>
              <a:t> Continued</a:t>
            </a:r>
            <a:endParaRPr lang="en-US" dirty="0"/>
          </a:p>
        </p:txBody>
      </p:sp>
      <p:sp>
        <p:nvSpPr>
          <p:cNvPr id="3" name="Content Placeholder 2">
            <a:extLst>
              <a:ext uri="{FF2B5EF4-FFF2-40B4-BE49-F238E27FC236}">
                <a16:creationId xmlns:a16="http://schemas.microsoft.com/office/drawing/2014/main" id="{205A5E58-39A1-43E1-8E71-118C715F6910}"/>
              </a:ext>
            </a:extLst>
          </p:cNvPr>
          <p:cNvSpPr>
            <a:spLocks noGrp="1"/>
          </p:cNvSpPr>
          <p:nvPr>
            <p:ph idx="1"/>
          </p:nvPr>
        </p:nvSpPr>
        <p:spPr/>
        <p:txBody>
          <a:bodyPr/>
          <a:lstStyle/>
          <a:p>
            <a:pPr marL="402336" lvl="1" indent="0">
              <a:buNone/>
            </a:pPr>
            <a:r>
              <a:rPr lang="en-US" sz="2400" dirty="0"/>
              <a:t>Continued:</a:t>
            </a:r>
          </a:p>
          <a:p>
            <a:pPr marL="402336" lvl="1" indent="0">
              <a:buNone/>
            </a:pPr>
            <a:r>
              <a:rPr lang="en-US" sz="2400" dirty="0"/>
              <a:t> The knowledge you have that there can be train wrecks, is what you would call a life experience.  Knowing that train wrecks are shown on the news or watching a movie of a train wreck can give you instincts of not wanting to get on a train.  You may get the feeling that something might happen to you.</a:t>
            </a:r>
          </a:p>
          <a:p>
            <a:pPr marL="402336" lvl="1" indent="0">
              <a:buNone/>
            </a:pPr>
            <a:r>
              <a:rPr lang="en-US" sz="2400" dirty="0"/>
              <a:t>      So  inconclusion, I would like to say that following your instincts may help you decide what kind of day you may have.  Whether it’s a good day or bad day.</a:t>
            </a:r>
          </a:p>
          <a:p>
            <a:endParaRPr lang="en-US" dirty="0"/>
          </a:p>
        </p:txBody>
      </p:sp>
    </p:spTree>
    <p:extLst>
      <p:ext uri="{BB962C8B-B14F-4D97-AF65-F5344CB8AC3E}">
        <p14:creationId xmlns:p14="http://schemas.microsoft.com/office/powerpoint/2010/main" val="3952041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0E817-6837-4ADF-BF34-C107EDC1FD74}"/>
              </a:ext>
            </a:extLst>
          </p:cNvPr>
          <p:cNvSpPr>
            <a:spLocks noGrp="1"/>
          </p:cNvSpPr>
          <p:nvPr>
            <p:ph type="title"/>
          </p:nvPr>
        </p:nvSpPr>
        <p:spPr/>
        <p:txBody>
          <a:bodyPr>
            <a:normAutofit/>
          </a:bodyPr>
          <a:lstStyle/>
          <a:p>
            <a:r>
              <a:rPr lang="en-US" dirty="0"/>
              <a:t>Now you write short Essay:</a:t>
            </a:r>
          </a:p>
        </p:txBody>
      </p:sp>
      <p:sp>
        <p:nvSpPr>
          <p:cNvPr id="3" name="Content Placeholder 2">
            <a:extLst>
              <a:ext uri="{FF2B5EF4-FFF2-40B4-BE49-F238E27FC236}">
                <a16:creationId xmlns:a16="http://schemas.microsoft.com/office/drawing/2014/main" id="{8AB62276-C2B7-4CEA-9EB2-ADED7C3C6D7A}"/>
              </a:ext>
            </a:extLst>
          </p:cNvPr>
          <p:cNvSpPr>
            <a:spLocks noGrp="1"/>
          </p:cNvSpPr>
          <p:nvPr>
            <p:ph idx="1"/>
          </p:nvPr>
        </p:nvSpPr>
        <p:spPr/>
        <p:txBody>
          <a:bodyPr/>
          <a:lstStyle/>
          <a:p>
            <a:pPr marL="82296" indent="0">
              <a:buNone/>
            </a:pPr>
            <a:r>
              <a:rPr lang="en-US" dirty="0"/>
              <a:t>When writing an essay take your time.  Collect all your information and refer to the slides. When starting your introduction, keep in mind that you can always change it, and change your thesis statement if you need to.  Essay writing take practice so practice writing paragraphs and then practice essay writing.  </a:t>
            </a:r>
          </a:p>
        </p:txBody>
      </p:sp>
    </p:spTree>
    <p:extLst>
      <p:ext uri="{BB962C8B-B14F-4D97-AF65-F5344CB8AC3E}">
        <p14:creationId xmlns:p14="http://schemas.microsoft.com/office/powerpoint/2010/main" val="166933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ED1E0-5838-4C99-AAD6-623BFA7D1341}"/>
              </a:ext>
            </a:extLst>
          </p:cNvPr>
          <p:cNvSpPr>
            <a:spLocks noGrp="1"/>
          </p:cNvSpPr>
          <p:nvPr>
            <p:ph type="title"/>
          </p:nvPr>
        </p:nvSpPr>
        <p:spPr/>
        <p:txBody>
          <a:bodyPr/>
          <a:lstStyle/>
          <a:p>
            <a:r>
              <a:rPr lang="en-US" dirty="0"/>
              <a:t>Write your ow Essay- Plan it first</a:t>
            </a:r>
          </a:p>
        </p:txBody>
      </p:sp>
      <p:sp>
        <p:nvSpPr>
          <p:cNvPr id="3" name="Content Placeholder 2">
            <a:extLst>
              <a:ext uri="{FF2B5EF4-FFF2-40B4-BE49-F238E27FC236}">
                <a16:creationId xmlns:a16="http://schemas.microsoft.com/office/drawing/2014/main" id="{1E0B2932-7216-40FA-B8CB-D6DA15A19624}"/>
              </a:ext>
            </a:extLst>
          </p:cNvPr>
          <p:cNvSpPr>
            <a:spLocks noGrp="1"/>
          </p:cNvSpPr>
          <p:nvPr>
            <p:ph idx="1"/>
          </p:nvPr>
        </p:nvSpPr>
        <p:spPr>
          <a:xfrm>
            <a:off x="1914144" y="1447800"/>
            <a:ext cx="9997440" cy="5135562"/>
          </a:xfrm>
        </p:spPr>
        <p:txBody>
          <a:bodyPr>
            <a:normAutofit fontScale="92500" lnSpcReduction="10000"/>
          </a:bodyPr>
          <a:lstStyle/>
          <a:p>
            <a:r>
              <a:rPr lang="en-US" dirty="0"/>
              <a:t>Choose a Topic:______________________________</a:t>
            </a:r>
          </a:p>
          <a:p>
            <a:r>
              <a:rPr lang="en-US" dirty="0"/>
              <a:t>Write a Attention Grabber:____________________</a:t>
            </a:r>
          </a:p>
          <a:p>
            <a:r>
              <a:rPr lang="en-US" dirty="0"/>
              <a:t>______________________________________________</a:t>
            </a:r>
          </a:p>
          <a:p>
            <a:r>
              <a:rPr lang="en-US" dirty="0"/>
              <a:t>Write your Thesis Statement:___________________</a:t>
            </a:r>
          </a:p>
          <a:p>
            <a:r>
              <a:rPr lang="en-US" dirty="0"/>
              <a:t>______________________________________________</a:t>
            </a:r>
          </a:p>
          <a:p>
            <a:r>
              <a:rPr lang="en-US" dirty="0"/>
              <a:t>Write the reasons for this topic:_________________</a:t>
            </a:r>
          </a:p>
          <a:p>
            <a:r>
              <a:rPr lang="en-US" dirty="0"/>
              <a:t>______________________________________________</a:t>
            </a:r>
          </a:p>
          <a:p>
            <a:r>
              <a:rPr lang="en-US" dirty="0"/>
              <a:t>______________________________________________</a:t>
            </a:r>
          </a:p>
          <a:p>
            <a:r>
              <a:rPr lang="en-US" dirty="0"/>
              <a:t>Write your Conclusion:________________________</a:t>
            </a:r>
          </a:p>
          <a:p>
            <a:r>
              <a:rPr lang="en-US" dirty="0"/>
              <a:t>______________________________________________</a:t>
            </a:r>
          </a:p>
        </p:txBody>
      </p:sp>
    </p:spTree>
    <p:extLst>
      <p:ext uri="{BB962C8B-B14F-4D97-AF65-F5344CB8AC3E}">
        <p14:creationId xmlns:p14="http://schemas.microsoft.com/office/powerpoint/2010/main" val="4262425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89486-7610-4009-B28B-814C8B5C3133}"/>
              </a:ext>
            </a:extLst>
          </p:cNvPr>
          <p:cNvSpPr>
            <a:spLocks noGrp="1"/>
          </p:cNvSpPr>
          <p:nvPr>
            <p:ph type="title"/>
          </p:nvPr>
        </p:nvSpPr>
        <p:spPr/>
        <p:txBody>
          <a:bodyPr>
            <a:normAutofit/>
          </a:bodyPr>
          <a:lstStyle/>
          <a:p>
            <a:r>
              <a:rPr lang="en-US" sz="3200" dirty="0"/>
              <a:t>Write your ow Essay- Put your Plan together in paragraph form and write your Essay</a:t>
            </a:r>
          </a:p>
        </p:txBody>
      </p:sp>
      <p:sp>
        <p:nvSpPr>
          <p:cNvPr id="3" name="Content Placeholder 2">
            <a:extLst>
              <a:ext uri="{FF2B5EF4-FFF2-40B4-BE49-F238E27FC236}">
                <a16:creationId xmlns:a16="http://schemas.microsoft.com/office/drawing/2014/main" id="{BF1B95C5-CFA5-4F52-A4BA-1C10382B62C1}"/>
              </a:ext>
            </a:extLst>
          </p:cNvPr>
          <p:cNvSpPr>
            <a:spLocks noGrp="1"/>
          </p:cNvSpPr>
          <p:nvPr>
            <p:ph idx="1"/>
          </p:nvPr>
        </p:nvSpPr>
        <p:spPr/>
        <p:txBody>
          <a:bodyPr>
            <a:normAutofit lnSpcReduction="10000"/>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1503173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16C31-CA71-4E08-ADE8-BA1675332AD1}"/>
              </a:ext>
            </a:extLst>
          </p:cNvPr>
          <p:cNvSpPr>
            <a:spLocks noGrp="1"/>
          </p:cNvSpPr>
          <p:nvPr>
            <p:ph type="ctrTitle"/>
          </p:nvPr>
        </p:nvSpPr>
        <p:spPr>
          <a:xfrm>
            <a:off x="6012180" y="359898"/>
            <a:ext cx="5773420" cy="4760742"/>
          </a:xfrm>
        </p:spPr>
        <p:txBody>
          <a:bodyPr>
            <a:normAutofit/>
          </a:bodyPr>
          <a:lstStyle/>
          <a:p>
            <a:r>
              <a:rPr lang="en-US" sz="20000" dirty="0"/>
              <a:t>	25</a:t>
            </a:r>
          </a:p>
        </p:txBody>
      </p:sp>
      <p:sp>
        <p:nvSpPr>
          <p:cNvPr id="3" name="Subtitle 2">
            <a:extLst>
              <a:ext uri="{FF2B5EF4-FFF2-40B4-BE49-F238E27FC236}">
                <a16:creationId xmlns:a16="http://schemas.microsoft.com/office/drawing/2014/main" id="{5F205F3E-5C15-4BBF-B555-4DA8BDF83731}"/>
              </a:ext>
            </a:extLst>
          </p:cNvPr>
          <p:cNvSpPr>
            <a:spLocks noGrp="1"/>
          </p:cNvSpPr>
          <p:nvPr>
            <p:ph type="subTitle" idx="1"/>
          </p:nvPr>
        </p:nvSpPr>
        <p:spPr>
          <a:xfrm>
            <a:off x="6012180" y="6686550"/>
            <a:ext cx="5773420" cy="171450"/>
          </a:xfrm>
        </p:spPr>
        <p:txBody>
          <a:bodyPr>
            <a:normAutofit fontScale="40000" lnSpcReduction="20000"/>
          </a:bodyPr>
          <a:lstStyle/>
          <a:p>
            <a:endParaRPr lang="en-US" dirty="0"/>
          </a:p>
        </p:txBody>
      </p:sp>
    </p:spTree>
    <p:extLst>
      <p:ext uri="{BB962C8B-B14F-4D97-AF65-F5344CB8AC3E}">
        <p14:creationId xmlns:p14="http://schemas.microsoft.com/office/powerpoint/2010/main" val="4242666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2DED4-DE75-4251-9E7D-DBC2F950787C}"/>
              </a:ext>
            </a:extLst>
          </p:cNvPr>
          <p:cNvSpPr>
            <a:spLocks noGrp="1"/>
          </p:cNvSpPr>
          <p:nvPr>
            <p:ph type="ctrTitle"/>
          </p:nvPr>
        </p:nvSpPr>
        <p:spPr/>
        <p:txBody>
          <a:bodyPr/>
          <a:lstStyle/>
          <a:p>
            <a:r>
              <a:rPr lang="en-US" dirty="0"/>
              <a:t>Writing Essay</a:t>
            </a:r>
          </a:p>
        </p:txBody>
      </p:sp>
      <p:sp>
        <p:nvSpPr>
          <p:cNvPr id="3" name="Subtitle 2">
            <a:extLst>
              <a:ext uri="{FF2B5EF4-FFF2-40B4-BE49-F238E27FC236}">
                <a16:creationId xmlns:a16="http://schemas.microsoft.com/office/drawing/2014/main" id="{BDEF4A59-C1F0-492D-BA52-527C733E11B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994029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9FFA4-79B6-42FC-AB14-7308F4302EA2}"/>
              </a:ext>
            </a:extLst>
          </p:cNvPr>
          <p:cNvSpPr>
            <a:spLocks noGrp="1"/>
          </p:cNvSpPr>
          <p:nvPr>
            <p:ph type="title"/>
          </p:nvPr>
        </p:nvSpPr>
        <p:spPr/>
        <p:txBody>
          <a:bodyPr/>
          <a:lstStyle/>
          <a:p>
            <a:r>
              <a:rPr lang="en-US" dirty="0"/>
              <a:t>How to write an Essay</a:t>
            </a:r>
          </a:p>
        </p:txBody>
      </p:sp>
      <p:sp>
        <p:nvSpPr>
          <p:cNvPr id="3" name="Content Placeholder 2">
            <a:extLst>
              <a:ext uri="{FF2B5EF4-FFF2-40B4-BE49-F238E27FC236}">
                <a16:creationId xmlns:a16="http://schemas.microsoft.com/office/drawing/2014/main" id="{3C6385C6-3F34-470E-82FF-2B778061CEFC}"/>
              </a:ext>
            </a:extLst>
          </p:cNvPr>
          <p:cNvSpPr>
            <a:spLocks noGrp="1"/>
          </p:cNvSpPr>
          <p:nvPr>
            <p:ph idx="1"/>
          </p:nvPr>
        </p:nvSpPr>
        <p:spPr/>
        <p:txBody>
          <a:bodyPr/>
          <a:lstStyle/>
          <a:p>
            <a:pPr marL="82296" indent="0">
              <a:buNone/>
            </a:pPr>
            <a:r>
              <a:rPr lang="en-US" sz="2800" dirty="0"/>
              <a:t> Student can write a list of ideas or use a graphic organizer.</a:t>
            </a:r>
          </a:p>
          <a:p>
            <a:r>
              <a:rPr lang="en-US" sz="2400" dirty="0"/>
              <a:t>Introduction – Attention Grabber, Thesis Statement, and a Preview. </a:t>
            </a:r>
          </a:p>
          <a:p>
            <a:r>
              <a:rPr lang="en-US" sz="2400" dirty="0"/>
              <a:t>Body-</a:t>
            </a:r>
          </a:p>
          <a:p>
            <a:r>
              <a:rPr lang="en-US" sz="2400" dirty="0"/>
              <a:t>1.</a:t>
            </a:r>
          </a:p>
          <a:p>
            <a:r>
              <a:rPr lang="en-US" sz="2400" dirty="0"/>
              <a:t>2.</a:t>
            </a:r>
          </a:p>
          <a:p>
            <a:r>
              <a:rPr lang="en-US" sz="2400" dirty="0"/>
              <a:t>3.</a:t>
            </a:r>
          </a:p>
          <a:p>
            <a:r>
              <a:rPr lang="en-US" sz="2400" dirty="0"/>
              <a:t>Conclusion that relates back to Thesis Statement.</a:t>
            </a:r>
          </a:p>
          <a:p>
            <a:pPr marL="82296" indent="0">
              <a:buNone/>
            </a:pPr>
            <a:endParaRPr lang="en-US" sz="2400" dirty="0"/>
          </a:p>
        </p:txBody>
      </p:sp>
    </p:spTree>
    <p:extLst>
      <p:ext uri="{BB962C8B-B14F-4D97-AF65-F5344CB8AC3E}">
        <p14:creationId xmlns:p14="http://schemas.microsoft.com/office/powerpoint/2010/main" val="4181260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F433F-1913-418B-B120-F07997DA1494}"/>
              </a:ext>
            </a:extLst>
          </p:cNvPr>
          <p:cNvSpPr>
            <a:spLocks noGrp="1"/>
          </p:cNvSpPr>
          <p:nvPr>
            <p:ph type="title"/>
          </p:nvPr>
        </p:nvSpPr>
        <p:spPr/>
        <p:txBody>
          <a:bodyPr/>
          <a:lstStyle/>
          <a:p>
            <a:r>
              <a:rPr lang="en-US" dirty="0"/>
              <a:t>1 - How to choose an Topic</a:t>
            </a:r>
          </a:p>
        </p:txBody>
      </p:sp>
      <p:sp>
        <p:nvSpPr>
          <p:cNvPr id="3" name="Content Placeholder 2">
            <a:extLst>
              <a:ext uri="{FF2B5EF4-FFF2-40B4-BE49-F238E27FC236}">
                <a16:creationId xmlns:a16="http://schemas.microsoft.com/office/drawing/2014/main" id="{8673D55E-58D0-49DF-93BC-30175931A520}"/>
              </a:ext>
            </a:extLst>
          </p:cNvPr>
          <p:cNvSpPr>
            <a:spLocks noGrp="1"/>
          </p:cNvSpPr>
          <p:nvPr>
            <p:ph idx="1"/>
          </p:nvPr>
        </p:nvSpPr>
        <p:spPr>
          <a:xfrm>
            <a:off x="1914144" y="1447800"/>
            <a:ext cx="9997440" cy="5135562"/>
          </a:xfrm>
        </p:spPr>
        <p:txBody>
          <a:bodyPr>
            <a:normAutofit fontScale="92500" lnSpcReduction="10000"/>
          </a:bodyPr>
          <a:lstStyle/>
          <a:p>
            <a:r>
              <a:rPr lang="en-US" sz="2800" dirty="0"/>
              <a:t>1. Student needs to choose a topic.  What are you going to write about.</a:t>
            </a:r>
          </a:p>
          <a:p>
            <a:pPr lvl="2"/>
            <a:endParaRPr lang="en-US" sz="2000" dirty="0"/>
          </a:p>
          <a:p>
            <a:pPr marL="82296" indent="0">
              <a:buNone/>
            </a:pPr>
            <a:r>
              <a:rPr lang="en-US" sz="2400" b="1" dirty="0"/>
              <a:t>	</a:t>
            </a:r>
            <a:r>
              <a:rPr lang="en-US" sz="2400" b="1" u="sng" dirty="0"/>
              <a:t>Should</a:t>
            </a:r>
            <a:r>
              <a:rPr lang="en-US" sz="2400" b="1" dirty="0"/>
              <a:t> people trust their instincts?</a:t>
            </a:r>
          </a:p>
          <a:p>
            <a:pPr marL="82296" indent="0">
              <a:buNone/>
            </a:pPr>
            <a:r>
              <a:rPr lang="en-US" sz="2400" b="1" dirty="0"/>
              <a:t>	</a:t>
            </a:r>
          </a:p>
          <a:p>
            <a:pPr marL="82296" indent="0">
              <a:buNone/>
            </a:pPr>
            <a:r>
              <a:rPr lang="en-US" sz="2400" b="1" dirty="0"/>
              <a:t>	Should boys and girls be in separate classes?</a:t>
            </a:r>
          </a:p>
          <a:p>
            <a:pPr marL="82296" indent="0">
              <a:buNone/>
            </a:pPr>
            <a:endParaRPr lang="en-US" sz="2400" b="1" dirty="0"/>
          </a:p>
          <a:p>
            <a:pPr marL="82296" indent="0">
              <a:buNone/>
            </a:pPr>
            <a:r>
              <a:rPr lang="en-US" sz="2400" b="1" dirty="0"/>
              <a:t>	Should schools start later in the morning?</a:t>
            </a:r>
          </a:p>
          <a:p>
            <a:pPr marL="82296" indent="0">
              <a:buNone/>
            </a:pPr>
            <a:endParaRPr lang="en-US" sz="2400" b="1" dirty="0"/>
          </a:p>
          <a:p>
            <a:pPr marL="82296" indent="0">
              <a:buNone/>
            </a:pPr>
            <a:r>
              <a:rPr lang="en-US" sz="2400" b="1" dirty="0"/>
              <a:t>	Should students use uniforms at school?</a:t>
            </a:r>
          </a:p>
          <a:p>
            <a:pPr marL="82296" indent="0">
              <a:buNone/>
            </a:pPr>
            <a:r>
              <a:rPr lang="en-US" sz="2400" b="1" dirty="0"/>
              <a:t>	</a:t>
            </a:r>
          </a:p>
          <a:p>
            <a:pPr marL="82296" indent="0">
              <a:buNone/>
            </a:pPr>
            <a:r>
              <a:rPr lang="en-US" sz="2400" b="1" dirty="0"/>
              <a:t>	Everyone has a favorite holiday.  Explain what is your 	favorite 	holiday and why?</a:t>
            </a:r>
          </a:p>
          <a:p>
            <a:pPr marL="82296" indent="0">
              <a:buNone/>
            </a:pPr>
            <a:endParaRPr lang="en-US" sz="2400" b="1" dirty="0"/>
          </a:p>
          <a:p>
            <a:pPr marL="82296" indent="0">
              <a:buNone/>
            </a:pPr>
            <a:endParaRPr lang="en-US" sz="2400" dirty="0"/>
          </a:p>
          <a:p>
            <a:pPr marL="82296" indent="0">
              <a:buNone/>
            </a:pPr>
            <a:endParaRPr lang="en-US" sz="2400" dirty="0"/>
          </a:p>
          <a:p>
            <a:endParaRPr lang="en-US" sz="2400" dirty="0"/>
          </a:p>
        </p:txBody>
      </p:sp>
    </p:spTree>
    <p:extLst>
      <p:ext uri="{BB962C8B-B14F-4D97-AF65-F5344CB8AC3E}">
        <p14:creationId xmlns:p14="http://schemas.microsoft.com/office/powerpoint/2010/main" val="1951958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53B0C-5331-434A-9841-EA07C778E10E}"/>
              </a:ext>
            </a:extLst>
          </p:cNvPr>
          <p:cNvSpPr>
            <a:spLocks noGrp="1"/>
          </p:cNvSpPr>
          <p:nvPr>
            <p:ph type="title"/>
          </p:nvPr>
        </p:nvSpPr>
        <p:spPr/>
        <p:txBody>
          <a:bodyPr/>
          <a:lstStyle/>
          <a:p>
            <a:r>
              <a:rPr lang="en-US" dirty="0"/>
              <a:t>How to write an Essay</a:t>
            </a:r>
          </a:p>
        </p:txBody>
      </p:sp>
      <p:sp>
        <p:nvSpPr>
          <p:cNvPr id="3" name="Content Placeholder 2">
            <a:extLst>
              <a:ext uri="{FF2B5EF4-FFF2-40B4-BE49-F238E27FC236}">
                <a16:creationId xmlns:a16="http://schemas.microsoft.com/office/drawing/2014/main" id="{4310CC4C-02D2-42AE-A5F8-1CAEFEFA19C7}"/>
              </a:ext>
            </a:extLst>
          </p:cNvPr>
          <p:cNvSpPr>
            <a:spLocks noGrp="1"/>
          </p:cNvSpPr>
          <p:nvPr>
            <p:ph idx="1"/>
          </p:nvPr>
        </p:nvSpPr>
        <p:spPr/>
        <p:txBody>
          <a:bodyPr/>
          <a:lstStyle/>
          <a:p>
            <a:pPr marL="82296" indent="0">
              <a:buNone/>
            </a:pPr>
            <a:r>
              <a:rPr lang="en-US" dirty="0"/>
              <a:t>  </a:t>
            </a:r>
          </a:p>
          <a:p>
            <a:endParaRPr lang="en-US" dirty="0"/>
          </a:p>
          <a:p>
            <a:r>
              <a:rPr lang="en-US" dirty="0"/>
              <a:t>( When starting your introduction, keep in mind that you can always change, or write a new introduction or change your theses statement.)  </a:t>
            </a:r>
          </a:p>
          <a:p>
            <a:endParaRPr lang="en-US" dirty="0"/>
          </a:p>
        </p:txBody>
      </p:sp>
    </p:spTree>
    <p:extLst>
      <p:ext uri="{BB962C8B-B14F-4D97-AF65-F5344CB8AC3E}">
        <p14:creationId xmlns:p14="http://schemas.microsoft.com/office/powerpoint/2010/main" val="1284039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EBC13-45D5-4F33-B65F-FBA69CC5C5A7}"/>
              </a:ext>
            </a:extLst>
          </p:cNvPr>
          <p:cNvSpPr>
            <a:spLocks noGrp="1"/>
          </p:cNvSpPr>
          <p:nvPr>
            <p:ph type="title"/>
          </p:nvPr>
        </p:nvSpPr>
        <p:spPr/>
        <p:txBody>
          <a:bodyPr>
            <a:normAutofit fontScale="90000"/>
          </a:bodyPr>
          <a:lstStyle/>
          <a:p>
            <a:r>
              <a:rPr lang="en-US" dirty="0"/>
              <a:t>2 - How to choose an Attention Grabber</a:t>
            </a:r>
          </a:p>
        </p:txBody>
      </p:sp>
      <p:sp>
        <p:nvSpPr>
          <p:cNvPr id="3" name="Content Placeholder 2">
            <a:extLst>
              <a:ext uri="{FF2B5EF4-FFF2-40B4-BE49-F238E27FC236}">
                <a16:creationId xmlns:a16="http://schemas.microsoft.com/office/drawing/2014/main" id="{7BCED10D-E15E-44F0-8CBC-7F76ECB646BC}"/>
              </a:ext>
            </a:extLst>
          </p:cNvPr>
          <p:cNvSpPr>
            <a:spLocks noGrp="1"/>
          </p:cNvSpPr>
          <p:nvPr>
            <p:ph idx="1"/>
          </p:nvPr>
        </p:nvSpPr>
        <p:spPr/>
        <p:txBody>
          <a:bodyPr>
            <a:normAutofit fontScale="92500" lnSpcReduction="10000"/>
          </a:bodyPr>
          <a:lstStyle/>
          <a:p>
            <a:pPr marL="82296" indent="0">
              <a:buNone/>
            </a:pPr>
            <a:r>
              <a:rPr lang="en-US" dirty="0"/>
              <a:t> 2.  Student need to write a Introduction which includes with an attention grabber, Thesis statement, and Preview</a:t>
            </a:r>
          </a:p>
          <a:p>
            <a:endParaRPr lang="en-US" dirty="0"/>
          </a:p>
          <a:p>
            <a:r>
              <a:rPr lang="en-US" dirty="0"/>
              <a:t>Attention Grabbers can be</a:t>
            </a:r>
          </a:p>
          <a:p>
            <a:r>
              <a:rPr lang="en-US" dirty="0"/>
              <a:t>1.  In the form of a question.</a:t>
            </a:r>
          </a:p>
          <a:p>
            <a:r>
              <a:rPr lang="en-US" dirty="0"/>
              <a:t>2.  Anecdote – is a short story</a:t>
            </a:r>
          </a:p>
          <a:p>
            <a:r>
              <a:rPr lang="en-US" dirty="0"/>
              <a:t>3.  A Quotation</a:t>
            </a:r>
          </a:p>
          <a:p>
            <a:r>
              <a:rPr lang="en-US" dirty="0"/>
              <a:t>4.  A fact or Statistic</a:t>
            </a:r>
          </a:p>
          <a:p>
            <a:pPr marL="82296" indent="0">
              <a:buNone/>
            </a:pPr>
            <a:r>
              <a:rPr lang="en-US" dirty="0"/>
              <a:t> </a:t>
            </a:r>
          </a:p>
        </p:txBody>
      </p:sp>
    </p:spTree>
    <p:extLst>
      <p:ext uri="{BB962C8B-B14F-4D97-AF65-F5344CB8AC3E}">
        <p14:creationId xmlns:p14="http://schemas.microsoft.com/office/powerpoint/2010/main" val="2212955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B9934-FD85-4647-8E69-3A711207D8A9}"/>
              </a:ext>
            </a:extLst>
          </p:cNvPr>
          <p:cNvSpPr>
            <a:spLocks noGrp="1"/>
          </p:cNvSpPr>
          <p:nvPr>
            <p:ph type="title"/>
          </p:nvPr>
        </p:nvSpPr>
        <p:spPr/>
        <p:txBody>
          <a:bodyPr/>
          <a:lstStyle/>
          <a:p>
            <a:r>
              <a:rPr lang="en-US" dirty="0"/>
              <a:t>2  Attention Grabber</a:t>
            </a:r>
          </a:p>
        </p:txBody>
      </p:sp>
      <p:sp>
        <p:nvSpPr>
          <p:cNvPr id="3" name="Content Placeholder 2">
            <a:extLst>
              <a:ext uri="{FF2B5EF4-FFF2-40B4-BE49-F238E27FC236}">
                <a16:creationId xmlns:a16="http://schemas.microsoft.com/office/drawing/2014/main" id="{743BF791-ADE3-4D5A-80D3-E2E35DA5B3BE}"/>
              </a:ext>
            </a:extLst>
          </p:cNvPr>
          <p:cNvSpPr>
            <a:spLocks noGrp="1"/>
          </p:cNvSpPr>
          <p:nvPr>
            <p:ph idx="1"/>
          </p:nvPr>
        </p:nvSpPr>
        <p:spPr>
          <a:xfrm>
            <a:off x="1790173" y="1549790"/>
            <a:ext cx="9997440" cy="4800600"/>
          </a:xfrm>
        </p:spPr>
        <p:txBody>
          <a:bodyPr>
            <a:normAutofit/>
          </a:bodyPr>
          <a:lstStyle/>
          <a:p>
            <a:r>
              <a:rPr lang="en-US" b="1" u="sng" dirty="0"/>
              <a:t>Question</a:t>
            </a:r>
            <a:r>
              <a:rPr lang="en-US" dirty="0"/>
              <a:t>:  Did you ever wake up and think everything would go wrong for you?</a:t>
            </a:r>
          </a:p>
          <a:p>
            <a:r>
              <a:rPr lang="en-US" b="1" u="sng" dirty="0"/>
              <a:t>Anecdote: </a:t>
            </a:r>
            <a:r>
              <a:rPr lang="en-US" dirty="0"/>
              <a:t> </a:t>
            </a:r>
            <a:r>
              <a:rPr lang="en-US" u="sng" dirty="0"/>
              <a:t>One</a:t>
            </a:r>
            <a:r>
              <a:rPr lang="en-US" dirty="0"/>
              <a:t> day I woke up thinking there was something strange that was going to happen.</a:t>
            </a:r>
          </a:p>
          <a:p>
            <a:r>
              <a:rPr lang="en-US" b="1" u="sng" dirty="0"/>
              <a:t>Quotation:</a:t>
            </a:r>
            <a:r>
              <a:rPr lang="en-US" dirty="0"/>
              <a:t> I told my mom,  “I don’t want to go to school, I feel weird today”.  </a:t>
            </a:r>
          </a:p>
          <a:p>
            <a:r>
              <a:rPr lang="en-US" b="1" u="sng" dirty="0"/>
              <a:t>Fact or Statistic</a:t>
            </a:r>
            <a:r>
              <a:rPr lang="en-US" dirty="0"/>
              <a:t>:  There have been reports of train wrecks on television.</a:t>
            </a:r>
            <a:endParaRPr lang="en-US" dirty="0">
              <a:highlight>
                <a:srgbClr val="FFFF00"/>
              </a:highlight>
            </a:endParaRPr>
          </a:p>
        </p:txBody>
      </p:sp>
    </p:spTree>
    <p:extLst>
      <p:ext uri="{BB962C8B-B14F-4D97-AF65-F5344CB8AC3E}">
        <p14:creationId xmlns:p14="http://schemas.microsoft.com/office/powerpoint/2010/main" val="2447966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53397-0B31-418B-AFEC-70299751C26F}"/>
              </a:ext>
            </a:extLst>
          </p:cNvPr>
          <p:cNvSpPr>
            <a:spLocks noGrp="1"/>
          </p:cNvSpPr>
          <p:nvPr>
            <p:ph type="title"/>
          </p:nvPr>
        </p:nvSpPr>
        <p:spPr/>
        <p:txBody>
          <a:bodyPr>
            <a:normAutofit/>
          </a:bodyPr>
          <a:lstStyle/>
          <a:p>
            <a:r>
              <a:rPr lang="en-US" dirty="0"/>
              <a:t>3 - How to write a Thesis Statement</a:t>
            </a:r>
          </a:p>
        </p:txBody>
      </p:sp>
      <p:sp>
        <p:nvSpPr>
          <p:cNvPr id="3" name="Content Placeholder 2">
            <a:extLst>
              <a:ext uri="{FF2B5EF4-FFF2-40B4-BE49-F238E27FC236}">
                <a16:creationId xmlns:a16="http://schemas.microsoft.com/office/drawing/2014/main" id="{31EFAC72-58F7-49B8-8741-73082A4F3C78}"/>
              </a:ext>
            </a:extLst>
          </p:cNvPr>
          <p:cNvSpPr>
            <a:spLocks noGrp="1"/>
          </p:cNvSpPr>
          <p:nvPr>
            <p:ph idx="1"/>
          </p:nvPr>
        </p:nvSpPr>
        <p:spPr>
          <a:xfrm>
            <a:off x="1914144" y="1447800"/>
            <a:ext cx="9997440" cy="5135562"/>
          </a:xfrm>
        </p:spPr>
        <p:txBody>
          <a:bodyPr>
            <a:normAutofit fontScale="92500" lnSpcReduction="10000"/>
          </a:bodyPr>
          <a:lstStyle/>
          <a:p>
            <a:r>
              <a:rPr lang="en-US" dirty="0"/>
              <a:t>3.  How to write a thesis statement.</a:t>
            </a:r>
          </a:p>
          <a:p>
            <a:r>
              <a:rPr lang="en-US" dirty="0"/>
              <a:t>In the Introduction students needs to include a Thesis Statement:</a:t>
            </a:r>
          </a:p>
          <a:p>
            <a:r>
              <a:rPr lang="en-US" b="1" u="sng" dirty="0"/>
              <a:t> Prompt :  Should people trust their instincts?</a:t>
            </a:r>
            <a:endParaRPr lang="en-US" dirty="0"/>
          </a:p>
          <a:p>
            <a:r>
              <a:rPr lang="en-US" dirty="0"/>
              <a:t>A Thesis Statement answers the question asked from the prompt.</a:t>
            </a:r>
          </a:p>
          <a:p>
            <a:pPr marL="82296" indent="0">
              <a:buNone/>
            </a:pPr>
            <a:endParaRPr lang="en-US" dirty="0"/>
          </a:p>
          <a:p>
            <a:r>
              <a:rPr lang="en-US" b="1" dirty="0"/>
              <a:t>Should people trust their instincts?</a:t>
            </a:r>
          </a:p>
          <a:p>
            <a:pPr marL="82296" indent="0">
              <a:buNone/>
            </a:pPr>
            <a:endParaRPr lang="en-US" dirty="0"/>
          </a:p>
          <a:p>
            <a:r>
              <a:rPr lang="en-US" sz="2800" u="sng" dirty="0"/>
              <a:t>People should trust their instinct because of the knowledge they have gained by their experiences in  their lives.</a:t>
            </a:r>
          </a:p>
          <a:p>
            <a:endParaRPr lang="en-US" dirty="0"/>
          </a:p>
          <a:p>
            <a:pPr marL="82296" indent="0">
              <a:buNone/>
            </a:pPr>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862596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dea design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Idea design slides.potx" id="{DF01E6A4-6AA1-422C-B26D-6A4BADE1B013}" vid="{6A88D988-B038-48EA-B513-AE1D8F325C3E}"/>
    </a:ext>
  </a:extLst>
</a:theme>
</file>

<file path=ppt/theme/theme2.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Idea design slides(2)</Template>
  <TotalTime>5</TotalTime>
  <Words>834</Words>
  <Application>Microsoft Office PowerPoint</Application>
  <PresentationFormat>Widescreen</PresentationFormat>
  <Paragraphs>101</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Century Gothic</vt:lpstr>
      <vt:lpstr>Verdana</vt:lpstr>
      <vt:lpstr>Wingdings 2</vt:lpstr>
      <vt:lpstr>Idea design template</vt:lpstr>
      <vt:lpstr>Middle and High School</vt:lpstr>
      <vt:lpstr> 25</vt:lpstr>
      <vt:lpstr>Writing Essay</vt:lpstr>
      <vt:lpstr>How to write an Essay</vt:lpstr>
      <vt:lpstr>1 - How to choose an Topic</vt:lpstr>
      <vt:lpstr>How to write an Essay</vt:lpstr>
      <vt:lpstr>2 - How to choose an Attention Grabber</vt:lpstr>
      <vt:lpstr>2  Attention Grabber</vt:lpstr>
      <vt:lpstr>3 - How to write a Thesis Statement</vt:lpstr>
      <vt:lpstr>4 - How to write Supporting Reasons</vt:lpstr>
      <vt:lpstr>5 - How to write a Conclusion</vt:lpstr>
      <vt:lpstr>6 - Combining all the highlighted  text, you can write your essay</vt:lpstr>
      <vt:lpstr>How to write an Essay Putting it together Prompt: Should people trust their instincts? </vt:lpstr>
      <vt:lpstr>How to write an Essay Putting it together Prompt: Should people trust their instincts? Continued</vt:lpstr>
      <vt:lpstr>Now you write short Essay:</vt:lpstr>
      <vt:lpstr>Write your ow Essay- Plan it first</vt:lpstr>
      <vt:lpstr>Write your ow Essay- Put your Plan together in paragraph form and write your Essay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Susan De La Fuente</dc:creator>
  <cp:lastModifiedBy>Susan De La Fuente</cp:lastModifiedBy>
  <cp:revision>2</cp:revision>
  <dcterms:created xsi:type="dcterms:W3CDTF">2018-05-07T14:22:17Z</dcterms:created>
  <dcterms:modified xsi:type="dcterms:W3CDTF">2018-05-07T21:15:11Z</dcterms:modified>
</cp:coreProperties>
</file>