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191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898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078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887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09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697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0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488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428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55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240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6884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ncient.eu/Rome/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Greco/Roman Culture </a:t>
            </a:r>
            <a:br>
              <a:rPr lang="en-US" dirty="0" smtClean="0"/>
            </a:br>
            <a:r>
              <a:rPr lang="en-US" dirty="0" smtClean="0"/>
              <a:t>500 B.C.-1000 A.D.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civilizations, various empires, yet in many ways a unified culture</a:t>
            </a:r>
          </a:p>
          <a:p>
            <a:r>
              <a:rPr lang="en-US" dirty="0" smtClean="0"/>
              <a:t>E.g.  </a:t>
            </a:r>
            <a:r>
              <a:rPr lang="en-US" dirty="0" err="1" smtClean="0"/>
              <a:t>Koine</a:t>
            </a:r>
            <a:r>
              <a:rPr lang="en-US" dirty="0" smtClean="0"/>
              <a:t> Greek (grammar), Greek religion/mythology/art;   Roman military rule/law/architecture;  combination in political administration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89431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Leadership in Greek Polis-City States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Leadership: king, or ruler, or general, or tyrant, selected from among the prominent class, sometimes for a specific length of time—or to met specific threat.</a:t>
            </a:r>
          </a:p>
          <a:p>
            <a:r>
              <a:rPr lang="en-US" dirty="0" smtClean="0"/>
              <a:t>Theoretically, every males over 20 with property could vote.  Foundations of democracy?</a:t>
            </a:r>
          </a:p>
        </p:txBody>
      </p:sp>
    </p:spTree>
    <p:extLst>
      <p:ext uri="{BB962C8B-B14F-4D97-AF65-F5344CB8AC3E}">
        <p14:creationId xmlns:p14="http://schemas.microsoft.com/office/powerpoint/2010/main" val="1430955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Among Equals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3400" y="1676400"/>
            <a:ext cx="80772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prstClr val="white"/>
                </a:solidFill>
              </a:rPr>
              <a:t>Not dynastic-generally</a:t>
            </a:r>
          </a:p>
          <a:p>
            <a:endParaRPr lang="en-US" sz="3200" dirty="0">
              <a:solidFill>
                <a:prstClr val="white"/>
              </a:solidFill>
            </a:endParaRPr>
          </a:p>
          <a:p>
            <a:r>
              <a:rPr lang="en-US" sz="3200" dirty="0">
                <a:solidFill>
                  <a:prstClr val="white"/>
                </a:solidFill>
              </a:rPr>
              <a:t>Not rule by divine right—nor embodiment of god</a:t>
            </a:r>
          </a:p>
          <a:p>
            <a:endParaRPr lang="en-US" sz="3200" dirty="0">
              <a:solidFill>
                <a:prstClr val="white"/>
              </a:solidFill>
            </a:endParaRPr>
          </a:p>
          <a:p>
            <a:r>
              <a:rPr lang="en-US" sz="3200" dirty="0">
                <a:solidFill>
                  <a:prstClr val="white"/>
                </a:solidFill>
              </a:rPr>
              <a:t>Not “worshipped”—First among Equals</a:t>
            </a:r>
          </a:p>
          <a:p>
            <a:endParaRPr lang="en-US" sz="3200" dirty="0">
              <a:solidFill>
                <a:prstClr val="white"/>
              </a:solidFill>
            </a:endParaRPr>
          </a:p>
          <a:p>
            <a:r>
              <a:rPr lang="en-US" sz="3200" dirty="0">
                <a:solidFill>
                  <a:prstClr val="white"/>
                </a:solidFill>
              </a:rPr>
              <a:t>Not like Eastern or Egyptian rulers</a:t>
            </a:r>
            <a:endParaRPr lang="en-US" sz="3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3129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Classical Greece 500 B.C.-350 B.C.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Persian Wars 490-480 B.C.—with Athens leader of city states; Sparta next</a:t>
            </a:r>
          </a:p>
          <a:p>
            <a:r>
              <a:rPr lang="en-US" dirty="0" smtClean="0"/>
              <a:t>Leagues of Cities</a:t>
            </a:r>
          </a:p>
          <a:p>
            <a:r>
              <a:rPr lang="en-US" dirty="0" smtClean="0"/>
              <a:t>Peloponnesian Wars. The first conflict (c. 460-445 BCE) ended in a stalemate: the second (431-404 BCE) between Sparta and Athens—Sparta destroys Athens, but soon falls too.</a:t>
            </a:r>
          </a:p>
          <a:p>
            <a:r>
              <a:rPr lang="en-US" dirty="0" smtClean="0"/>
              <a:t>Philip of Macedon: 380 B.C.; Son, Alexander</a:t>
            </a:r>
          </a:p>
        </p:txBody>
      </p:sp>
    </p:spTree>
    <p:extLst>
      <p:ext uri="{BB962C8B-B14F-4D97-AF65-F5344CB8AC3E}">
        <p14:creationId xmlns:p14="http://schemas.microsoft.com/office/powerpoint/2010/main" val="2670867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3" name="Picture 3" descr="C:\Users\User\Desktop\hist. pics\100_046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812213" cy="66088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091427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C:\Users\User\Desktop\hist. pics\100_045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10600" cy="64576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646269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C:\Users\User\Desktop\hist. pics\100_046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99" y="0"/>
            <a:ext cx="8839657" cy="6629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167546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C:\Users\User\Desktop\hist. pics\100B051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16000" y="-979488"/>
            <a:ext cx="10240963" cy="76803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694055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 descr="C:\Users\User\Desktop\hist. pics\100_047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6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431885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 descr="C:\Users\User\Pictures\100_132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6400" y="-152763"/>
            <a:ext cx="5257800" cy="70107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62104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 descr="C:\Users\User\Pictures\100_132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6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07042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Ancient Greece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READING ASSIGNMENT  Article entitle Ancient Greece by Joshua Mark found at https://www.ancient.eu/greece/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2929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0" name="Picture 2" descr="C:\Users\User\Pictures\100_132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-1"/>
            <a:ext cx="8991600" cy="6743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989422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Alexander the Great 336-323 B.C.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Conquers east (Persian and as far as the Indus valley) and south (crowned pharaoh in Egypt--Alexandria)</a:t>
            </a:r>
          </a:p>
          <a:p>
            <a:r>
              <a:rPr lang="en-US" dirty="0" smtClean="0"/>
              <a:t>Educated by Aristotle—one world- “cosmopolitan” : spreads Hellenistic culture wherever he goes; cities settled by veterans.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4481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https://upload.wikimedia.org/wikipedia/commons/6/6a/Alexander-Empire_323bc.jpg</a:t>
            </a:r>
            <a:endParaRPr lang="en-US" dirty="0"/>
          </a:p>
        </p:txBody>
      </p:sp>
      <p:sp>
        <p:nvSpPr>
          <p:cNvPr id="335874" name="AutoShape 2" descr="Image result for map of alexander the grea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pic>
        <p:nvPicPr>
          <p:cNvPr id="335876" name="Picture 4" descr="Image result for map of alexander the great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1" y="0"/>
            <a:ext cx="8839199" cy="57150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2133600" y="5867400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prstClr val="white"/>
                </a:solidFill>
              </a:rPr>
              <a:t>https://upload.wikimedia.org/wikipedia/commons/6/6a/Alexander-Empire_323bc.jpg</a:t>
            </a: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4572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Claims to be descended from Zeus---in Egypt proclaimed to be Zeus-</a:t>
            </a:r>
            <a:r>
              <a:rPr lang="en-US" dirty="0" err="1" smtClean="0"/>
              <a:t>Ammon’s</a:t>
            </a:r>
            <a:r>
              <a:rPr lang="en-US" dirty="0" smtClean="0"/>
              <a:t> son.</a:t>
            </a:r>
          </a:p>
          <a:p>
            <a:r>
              <a:rPr lang="en-US" dirty="0" smtClean="0"/>
              <a:t>Hybrid of Eastern and Western leadership</a:t>
            </a:r>
          </a:p>
          <a:p>
            <a:r>
              <a:rPr lang="en-US" dirty="0" smtClean="0"/>
              <a:t>One culture, many nations…unified Greek empire and culture---Hellenistic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2356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Hellenistic Culture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Reading Assignment:  Article entitled Hellenistic Period by </a:t>
            </a:r>
            <a:r>
              <a:rPr lang="en-US" dirty="0" err="1" smtClean="0"/>
              <a:t>Antonie</a:t>
            </a:r>
            <a:r>
              <a:rPr lang="en-US" dirty="0" smtClean="0"/>
              <a:t> </a:t>
            </a:r>
            <a:r>
              <a:rPr lang="en-US" dirty="0" err="1" smtClean="0"/>
              <a:t>Simonin</a:t>
            </a:r>
            <a:r>
              <a:rPr lang="en-US" dirty="0" smtClean="0"/>
              <a:t> found at https://www.ancient.eu/Hellenistic_Period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6963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Hellenistic World 323-30 B.C.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Koine</a:t>
            </a:r>
            <a:r>
              <a:rPr lang="en-US" dirty="0" smtClean="0"/>
              <a:t> Greek/gym/bath/theater/</a:t>
            </a:r>
            <a:r>
              <a:rPr lang="en-US" dirty="0" err="1" smtClean="0"/>
              <a:t>stoa</a:t>
            </a:r>
            <a:r>
              <a:rPr lang="en-US" dirty="0" smtClean="0"/>
              <a:t>/gods</a:t>
            </a:r>
          </a:p>
          <a:p>
            <a:r>
              <a:rPr lang="en-US" dirty="0" smtClean="0"/>
              <a:t>Empire splits into four/three smaller kingdoms:</a:t>
            </a:r>
          </a:p>
          <a:p>
            <a:pPr lvl="1"/>
            <a:r>
              <a:rPr lang="en-US" dirty="0" err="1" smtClean="0"/>
              <a:t>Antigonid</a:t>
            </a:r>
            <a:r>
              <a:rPr lang="en-US" dirty="0" smtClean="0"/>
              <a:t> in Greece</a:t>
            </a:r>
          </a:p>
          <a:p>
            <a:pPr lvl="1"/>
            <a:r>
              <a:rPr lang="en-US" dirty="0" smtClean="0"/>
              <a:t>Ptolemaic in Egypt</a:t>
            </a:r>
          </a:p>
          <a:p>
            <a:pPr lvl="1"/>
            <a:r>
              <a:rPr lang="en-US" dirty="0" smtClean="0"/>
              <a:t>Seleucids in Middle East and India</a:t>
            </a:r>
          </a:p>
          <a:p>
            <a:pPr lvl="1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6434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52258" name="Picture 2" descr="Image result for map of hellenistic empi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0"/>
            <a:ext cx="8686800" cy="6207113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133600" y="62116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prstClr val="white"/>
                </a:solidFill>
              </a:rPr>
              <a:t>http://chapter9greeceperiod5.weebly.com/uploads/8/9/3/9/8939164/4775247_orig.gif</a:t>
            </a: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6692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READING ASSIGNMENT  Articles entitled Ancient Rome by Joshua Mark, found at </a:t>
            </a:r>
            <a:r>
              <a:rPr lang="en-US" dirty="0" smtClean="0">
                <a:hlinkClick r:id="rId2"/>
              </a:rPr>
              <a:t>http://www.ancient.eu/Rome/</a:t>
            </a:r>
            <a:r>
              <a:rPr lang="en-US" dirty="0" smtClean="0"/>
              <a:t> and The Roman Empire found at http://www.ancient.eu/Roman_Empire/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5988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Early Rome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750-509 B.C.;  on Tiber River; trading post;</a:t>
            </a:r>
          </a:p>
          <a:p>
            <a:pPr>
              <a:buNone/>
            </a:pPr>
            <a:r>
              <a:rPr lang="en-US" dirty="0" smtClean="0"/>
              <a:t>Etruscan culture to north, borrowed considerably…Greeks in south and east, borrowed considerably…</a:t>
            </a:r>
          </a:p>
          <a:p>
            <a:pPr>
              <a:buNone/>
            </a:pPr>
            <a:r>
              <a:rPr lang="en-US" dirty="0" smtClean="0"/>
              <a:t>Monarchy…</a:t>
            </a:r>
          </a:p>
          <a:p>
            <a:pPr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729257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943600"/>
            <a:ext cx="8229600" cy="4525963"/>
          </a:xfrm>
        </p:spPr>
        <p:txBody>
          <a:bodyPr>
            <a:normAutofit/>
          </a:bodyPr>
          <a:lstStyle/>
          <a:p>
            <a:r>
              <a:rPr lang="en-US" sz="1400" dirty="0" smtClean="0"/>
              <a:t>https://upload.wikimedia.org/wikipedia/commons/thumb/b/b5/Italy_400bC_en.svg/859px-Italy_400bC_en.svg.png</a:t>
            </a:r>
            <a:endParaRPr lang="en-US" sz="1400" dirty="0"/>
          </a:p>
        </p:txBody>
      </p:sp>
      <p:pic>
        <p:nvPicPr>
          <p:cNvPr id="1026" name="Picture 2" descr="Image result for map of early ancient rom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1600" y="0"/>
            <a:ext cx="5029200" cy="59893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57230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Little arable land: sea power</a:t>
            </a:r>
          </a:p>
          <a:p>
            <a:r>
              <a:rPr lang="en-US" dirty="0" smtClean="0"/>
              <a:t>Ionia in Asia Minor</a:t>
            </a:r>
          </a:p>
          <a:p>
            <a:r>
              <a:rPr lang="en-US" dirty="0" smtClean="0"/>
              <a:t>POLIS:   City States: Athens, Sparta, Corinth, Ephesus, Rhodes 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513289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Roman Republic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509-27 B.C.</a:t>
            </a:r>
          </a:p>
          <a:p>
            <a:r>
              <a:rPr lang="en-US" dirty="0" smtClean="0"/>
              <a:t>Expanded from Rome through warfare:  rest of Italian peninsula, Spain</a:t>
            </a:r>
          </a:p>
          <a:p>
            <a:r>
              <a:rPr lang="en-US" smtClean="0"/>
              <a:t>Carthage—Punic Wars– </a:t>
            </a:r>
            <a:r>
              <a:rPr lang="en-US" dirty="0" smtClean="0"/>
              <a:t>246-146 B.C….Rome eventual victor, assumed sea control of western Med.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875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715000"/>
            <a:ext cx="8229600" cy="4525963"/>
          </a:xfrm>
        </p:spPr>
        <p:txBody>
          <a:bodyPr>
            <a:normAutofit/>
          </a:bodyPr>
          <a:lstStyle/>
          <a:p>
            <a:r>
              <a:rPr lang="en-US" sz="1600" dirty="0" smtClean="0"/>
              <a:t>https://upload.wikimedia.org/wikipedia/commons/6/62/Expansion_of_Rome,_2nd_century_BC.gif</a:t>
            </a:r>
            <a:endParaRPr lang="en-US" sz="1600" dirty="0"/>
          </a:p>
        </p:txBody>
      </p:sp>
      <p:pic>
        <p:nvPicPr>
          <p:cNvPr id="358402" name="Picture 2" descr="Image result for map of republic of  rom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304800"/>
            <a:ext cx="6972300" cy="53435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54563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400800"/>
            <a:ext cx="8229600" cy="4525963"/>
          </a:xfrm>
        </p:spPr>
        <p:txBody>
          <a:bodyPr>
            <a:normAutofit/>
          </a:bodyPr>
          <a:lstStyle/>
          <a:p>
            <a:r>
              <a:rPr lang="en-US" sz="1200" dirty="0" smtClean="0"/>
              <a:t>https://upload.wikimedia.org/wikipedia/commons/5/5d/Map_of_Archaic_Greece_(English).jpg</a:t>
            </a:r>
            <a:endParaRPr lang="en-US" sz="1200" dirty="0"/>
          </a:p>
        </p:txBody>
      </p:sp>
      <p:pic>
        <p:nvPicPr>
          <p:cNvPr id="351234" name="Picture 2" descr="Image result for map of ancient greec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0"/>
            <a:ext cx="8001000" cy="63713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66101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Sparta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Divided society, Helots—slaves and free born military</a:t>
            </a:r>
          </a:p>
          <a:p>
            <a:r>
              <a:rPr lang="en-US" dirty="0" smtClean="0"/>
              <a:t>Free born boys raised communally age 7, to be warriors for Sparta</a:t>
            </a:r>
          </a:p>
          <a:p>
            <a:r>
              <a:rPr lang="en-US" dirty="0" smtClean="0"/>
              <a:t>Constant threat of slave rebellion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86619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400800"/>
            <a:ext cx="8229600" cy="4525963"/>
          </a:xfrm>
        </p:spPr>
        <p:txBody>
          <a:bodyPr>
            <a:normAutofit/>
          </a:bodyPr>
          <a:lstStyle/>
          <a:p>
            <a:r>
              <a:rPr lang="en-US" sz="1200" dirty="0" smtClean="0"/>
              <a:t>https://upload.wikimedia.org/wikipedia/commons/5/5d/Map_of_Archaic_Greece_(English).jpg</a:t>
            </a:r>
            <a:endParaRPr lang="en-US" sz="1200" dirty="0"/>
          </a:p>
        </p:txBody>
      </p:sp>
      <p:pic>
        <p:nvPicPr>
          <p:cNvPr id="351234" name="Picture 2" descr="Image result for map of ancient greec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0"/>
            <a:ext cx="8001000" cy="63713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9367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Magna Graecia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Greek colonies (600-185 B.C.) especially in Italy and islands, Sicily.</a:t>
            </a:r>
          </a:p>
          <a:p>
            <a:r>
              <a:rPr lang="en-US" dirty="0" smtClean="0"/>
              <a:t>Greek culture, religion, and politics west into Med.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688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6248400"/>
            <a:ext cx="8229600" cy="4525963"/>
          </a:xfrm>
        </p:spPr>
        <p:txBody>
          <a:bodyPr>
            <a:normAutofit/>
          </a:bodyPr>
          <a:lstStyle/>
          <a:p>
            <a:r>
              <a:rPr lang="en-US" sz="1400" dirty="0" smtClean="0"/>
              <a:t>https://upload.wikimedia.org/wikipedia/commons/f/f7/Greek_Colonization_Archaic_Period.png</a:t>
            </a:r>
            <a:endParaRPr lang="en-US" sz="1400" dirty="0"/>
          </a:p>
        </p:txBody>
      </p:sp>
      <p:pic>
        <p:nvPicPr>
          <p:cNvPr id="352258" name="Picture 2" descr="Image result for map of ancient greec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7200"/>
            <a:ext cx="9134571" cy="5181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02342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6019800"/>
            <a:ext cx="8229600" cy="4525963"/>
          </a:xfrm>
        </p:spPr>
        <p:txBody>
          <a:bodyPr>
            <a:normAutofit/>
          </a:bodyPr>
          <a:lstStyle/>
          <a:p>
            <a:r>
              <a:rPr lang="en-US" sz="1400" dirty="0" smtClean="0"/>
              <a:t>http://tjbuggey.ancients.info/images/maggrecia1.jpg</a:t>
            </a:r>
            <a:endParaRPr lang="en-US" sz="1400" dirty="0"/>
          </a:p>
        </p:txBody>
      </p:sp>
      <p:pic>
        <p:nvPicPr>
          <p:cNvPr id="1026" name="Picture 2" descr="Image result for map of magna graecia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5401" y="0"/>
            <a:ext cx="6172200" cy="59768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08645516"/>
      </p:ext>
    </p:extLst>
  </p:cSld>
  <p:clrMapOvr>
    <a:masterClrMapping/>
  </p:clrMapOvr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526</Words>
  <Application>Microsoft Office PowerPoint</Application>
  <PresentationFormat>On-screen Show (4:3)</PresentationFormat>
  <Paragraphs>72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Black</vt:lpstr>
      <vt:lpstr>Greco/Roman Culture  500 B.C.-1000 A.D.</vt:lpstr>
      <vt:lpstr>Ancient Greece </vt:lpstr>
      <vt:lpstr>PowerPoint Presentation</vt:lpstr>
      <vt:lpstr>PowerPoint Presentation</vt:lpstr>
      <vt:lpstr>Sparta</vt:lpstr>
      <vt:lpstr>PowerPoint Presentation</vt:lpstr>
      <vt:lpstr>Magna Graecia</vt:lpstr>
      <vt:lpstr>PowerPoint Presentation</vt:lpstr>
      <vt:lpstr>PowerPoint Presentation</vt:lpstr>
      <vt:lpstr>Leadership in Greek Polis-City States</vt:lpstr>
      <vt:lpstr>First Among Equals</vt:lpstr>
      <vt:lpstr>Classical Greece 500 B.C.-350 B.C.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Alexander the Great 336-323 B.C.</vt:lpstr>
      <vt:lpstr>PowerPoint Presentation</vt:lpstr>
      <vt:lpstr>PowerPoint Presentation</vt:lpstr>
      <vt:lpstr>Hellenistic Culture</vt:lpstr>
      <vt:lpstr>Hellenistic World 323-30 B.C.</vt:lpstr>
      <vt:lpstr>PowerPoint Presentation</vt:lpstr>
      <vt:lpstr>Rome</vt:lpstr>
      <vt:lpstr>Early Rome</vt:lpstr>
      <vt:lpstr>PowerPoint Presentation</vt:lpstr>
      <vt:lpstr>Roman Republic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Greco/Roman Culture  500 B.C.-1000 A.D.</dc:title>
  <dc:creator>HP</dc:creator>
  <cp:lastModifiedBy>HP</cp:lastModifiedBy>
  <cp:revision>1</cp:revision>
  <dcterms:created xsi:type="dcterms:W3CDTF">2018-05-03T18:13:07Z</dcterms:created>
  <dcterms:modified xsi:type="dcterms:W3CDTF">2018-05-03T18:13:44Z</dcterms:modified>
</cp:coreProperties>
</file>