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43" y="38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A0AF-4FAF-4950-A223-6CAD18628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873354-E0E0-4D91-8D71-50B70B3CE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3674A-BD2E-466C-B568-D84A0DB2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4D0-8D50-4305-BC48-9B9855767D2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39B1E-1784-464D-8388-A7AA5045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0EB4B-A288-4908-BDA8-27EC8B5F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796-07E9-4B6D-B033-DB11B703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56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AF947-93B4-455E-AD92-280374C0A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CFEA66-D417-4B65-964A-0530632FE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5F168-B85B-4032-99C8-5A2E616F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4D0-8D50-4305-BC48-9B9855767D2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937D2-D576-454E-99E7-548DB4DC5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2B9C2-39E8-4B10-95F6-0AD967C0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796-07E9-4B6D-B033-DB11B703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4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040801-C4F9-4BB7-A0A4-39608D0F1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1EDEF-63B2-4256-8111-B0DB9948F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1729C-1132-4797-90C5-E480A9746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4D0-8D50-4305-BC48-9B9855767D2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7B474-3267-48BD-AFB0-595E0E62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0F78D-AA60-4561-9B7D-64F75F3D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796-07E9-4B6D-B033-DB11B703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006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4319-27DB-410C-B567-D2248068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FE983-A8F3-45E1-A3D4-D0D79A2B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EE2039-C4BE-49C7-B5AA-0AD274704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4D0-8D50-4305-BC48-9B9855767D2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479AC-C692-47E1-A10A-443B667F2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8696A-E2BB-489B-ABC8-131FCA99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796-07E9-4B6D-B033-DB11B703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5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00066-7711-4A6F-A032-F4653C2A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7F73C-FFCF-4784-BF43-AFD3339F0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27744-5E67-4F8E-9F18-6A5510833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4D0-8D50-4305-BC48-9B9855767D2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2615A9-334A-4C82-B0A0-1062768C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4E776-0A91-4C9D-A547-616A3CCF0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796-07E9-4B6D-B033-DB11B703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2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BEAEC-BFE7-4F09-A5AE-5F093812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EF944-FA51-4CAF-90D7-769D826D41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AF4A2-6740-433A-B683-D3ECC7A68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106776-F387-419A-BFA3-31C1457A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4D0-8D50-4305-BC48-9B9855767D2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AEAC8-C441-406A-AE7B-3AD1C477C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4A198-8079-457B-8D7F-16DD40EB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796-07E9-4B6D-B033-DB11B703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50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B849-0A4D-4A79-82DF-916D631E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AD061-5804-472E-88CB-70FA6D086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3E5FC0-51CC-4448-8959-6C673FE97C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39E368-496F-4BBE-87B3-3893EF8AC3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A9A6EC-4FBC-4021-A1D5-1AEDBA12E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E3F562-0763-49E1-841B-09E6B93C6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4D0-8D50-4305-BC48-9B9855767D2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FF3D08-F8AF-4B54-B5ED-FDDB8865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56D0BF-CA1E-4FF4-902B-D1C93771B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796-07E9-4B6D-B033-DB11B703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32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4133B-F873-498C-B887-A86D1924F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91E9D3-0FE7-4E89-972B-FF63D7396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4D0-8D50-4305-BC48-9B9855767D2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DBAA6-39A4-4FD3-A4DF-3ABB91141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AFCC0-C9F5-4EB8-BDB2-63E0A2B0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796-07E9-4B6D-B033-DB11B703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9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68E383-4E9C-465F-82F3-3CB558023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4D0-8D50-4305-BC48-9B9855767D2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00C61-43DB-4460-8298-44B24F21D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89B67-B823-47FE-8577-433597637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796-07E9-4B6D-B033-DB11B703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2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810C-1660-4207-B714-216AA5CEB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EAD6D-735C-4F18-A6B6-8C992DDC6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864FB-F8AE-41D3-9F7B-F9AFD0B75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4ED17-1BEA-4A2F-82D2-AAEB61A33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4D0-8D50-4305-BC48-9B9855767D2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96B15-0C4A-4D44-A35A-D34650F14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4CAF01-634A-4340-AD49-20D0AD51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796-07E9-4B6D-B033-DB11B703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2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2D4C5-EEAE-43B5-99C9-91257AADF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D56966-72C7-4D2A-8FA3-952F98775E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8F18A-B3AE-437C-9A5F-600040A3A0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36AA7-2403-44AC-BE7D-91F2F8C97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B4D0-8D50-4305-BC48-9B9855767D2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DBB07-4ABF-4457-B9D0-FDB5A355A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190E88-4F9E-4867-BF1F-DA9923C7B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796-07E9-4B6D-B033-DB11B703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28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709B8F-8D9A-44DA-8FC9-437C15A4C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3CA65-D6DE-4255-A2AA-A2050BC2C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F83E6-2279-449D-AEB3-1F8C95D7F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8B4D0-8D50-4305-BC48-9B9855767D29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D9DCD-7BE9-4E11-BB75-453F7EE8B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E74B4-81CF-4AD8-9D3A-657DD10F1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C9796-07E9-4B6D-B033-DB11B7037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0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icolehiltibran.blogspot.com/2012/04/most-children-with-rapidly-shifting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eblog.uk/2019/11/07/the-specificity-of-emotion-dysregulation-in-adolescents-with-borderline-personality-disorder-comparison-with-psychiatric-and-healthy-controls-2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luster_B_personality_disorders.webm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anemoviegeek.blogspot.com/2011/12/clockwork-orange-cure-by-changing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kalong.ca/explore/encyclopedia/major-depressive-disorder-depressio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pring.org.uk/2015/05/this-confection-stops-songs-getting-stuck-in-your-head.php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vitriolvm.blogspot.com/2011/04/trastorno-bipolar-cuando-el-animo-se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tariame.deviantart.com/art/schizophrenia-109064654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stpartumprogress.com/postpartum-psychosis-dream-becomes-nightmare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nestumorang.blogspot.com/2011/12/sejarah-skizofrenia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pace_delusions,_Filip_Wierzbicki_Nowak,_Poznan_Rusalka_(2)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47B85-8214-4004-8528-1E2220555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4880" y="1249425"/>
            <a:ext cx="2926080" cy="246888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/>
              <a:t>Mood Disorders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31FEE-E0C0-4553-9F35-400DC355ED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4389" y="4078223"/>
            <a:ext cx="3723939" cy="2237429"/>
          </a:xfrm>
        </p:spPr>
        <p:txBody>
          <a:bodyPr>
            <a:noAutofit/>
          </a:bodyPr>
          <a:lstStyle/>
          <a:p>
            <a:pPr algn="l"/>
            <a:r>
              <a:rPr lang="en-US" sz="2500" dirty="0"/>
              <a:t>Psychological disorders in which the person’s mood negatively influences his or her physical, perceptual, social, and cognitive processes.</a:t>
            </a:r>
          </a:p>
        </p:txBody>
      </p:sp>
      <p:sp>
        <p:nvSpPr>
          <p:cNvPr id="64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A661A8-0B7F-4CE7-86DC-ED2DA17285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679"/>
          <a:stretch/>
        </p:blipFill>
        <p:spPr>
          <a:xfrm>
            <a:off x="3349752" y="2791968"/>
            <a:ext cx="4381867" cy="3016340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751AD1-B61A-4CF1-91CB-202FA86324DB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nicolehiltibran.blogspot.com/2012/04/most-children-with-rapidly-shifti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4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B68D7C-A7F3-4D50-A1C3-1441E84C5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247" b="51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9290F-E51A-4F76-9E50-82D59625A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8" y="1065862"/>
            <a:ext cx="4116910" cy="4726276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solidFill>
                  <a:srgbClr val="FFFFFF"/>
                </a:solidFill>
              </a:rPr>
              <a:t>Personality Disorder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2D897-187E-4DA6-B200-4AEAE5A46D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6768393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FFFFFF"/>
                </a:solidFill>
              </a:rPr>
              <a:t>A disorder characterized by inflexible patterns of thinking, feeling, or relating to others that cause problems in personal, social, and work situations.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33BBFF-929C-493E-A6A6-6D407ABE079F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psycheblog.uk/2019/11/07/the-specificity-of-emotion-dysregulation-in-adolescents-with-borderline-personality-disorder-comparison-with-psychiatric-and-healthy-controls-2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95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06BFA3-6266-4C32-99C9-E51835D50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chemeClr val="bg1"/>
                </a:solidFill>
              </a:rPr>
              <a:t>Borderline Personality Disorder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50E2C3-E031-43D1-8515-E6814A00D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25" r="3433" b="-3"/>
          <a:stretch/>
        </p:blipFill>
        <p:spPr>
          <a:xfrm>
            <a:off x="2875" y="2292096"/>
            <a:ext cx="7457391" cy="437692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0194F-FA05-4AD9-A695-D090A6C74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4486656" cy="3993752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700" dirty="0"/>
              <a:t>A psychological disorder characterized by a prolonged disturbance of personality accompanied by mood swings, unstable personal relationships, identity problems, threats of self-destructive </a:t>
            </a:r>
            <a:r>
              <a:rPr lang="en-US" sz="2700" dirty="0" err="1"/>
              <a:t>behaviour</a:t>
            </a:r>
            <a:r>
              <a:rPr lang="en-US" sz="2700" dirty="0"/>
              <a:t>, fears of abandonment, and impulsivity.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8D2B91-1189-4463-BFDB-00713F0F97AB}"/>
              </a:ext>
            </a:extLst>
          </p:cNvPr>
          <p:cNvSpPr txBox="1"/>
          <p:nvPr/>
        </p:nvSpPr>
        <p:spPr>
          <a:xfrm>
            <a:off x="4770414" y="5976907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mmons.wikimedia.org/wiki/File:Cluster_B_personality_disorders.web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427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142DC-9AD9-4274-A6C2-210691292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9639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4F803-FD9E-4908-A36C-03AE95B6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/>
              <a:t>Anti-Social Disorder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30B62-11D0-44EF-A644-749CD7DD9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500" dirty="0"/>
              <a:t>A pervasive pattern of violation of the rights of others that begins in childhood or early adolescence and continues into adulthood.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C093F-8640-4E43-953F-C0432AD590AF}"/>
              </a:ext>
            </a:extLst>
          </p:cNvPr>
          <p:cNvSpPr txBox="1"/>
          <p:nvPr/>
        </p:nvSpPr>
        <p:spPr>
          <a:xfrm>
            <a:off x="9732671" y="6657945"/>
            <a:ext cx="245932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insanemoviegeek.blogspot.com/2011/12/clockwork-orange-cure-by-changing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45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person&#10;&#10;Description automatically generated with medium confidence">
            <a:extLst>
              <a:ext uri="{FF2B5EF4-FFF2-40B4-BE49-F238E27FC236}">
                <a16:creationId xmlns:a16="http://schemas.microsoft.com/office/drawing/2014/main" id="{6DFDAB91-3B02-4567-9D5A-56B48B75B1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89C5A-C140-4678-ABE8-A9E20B3D3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Types of Mood Disorders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53086-6721-4CD3-BADD-8EADEBC7A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159404"/>
            <a:ext cx="9144000" cy="215605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5500" dirty="0">
                <a:solidFill>
                  <a:srgbClr val="FFFFFF"/>
                </a:solidFill>
              </a:rPr>
              <a:t>Dysthymia:</a:t>
            </a:r>
          </a:p>
          <a:p>
            <a:pPr marL="0" indent="0" algn="ctr">
              <a:buNone/>
            </a:pPr>
            <a:r>
              <a:rPr lang="en-US" dirty="0"/>
              <a:t>A </a:t>
            </a:r>
            <a:r>
              <a:rPr lang="en-US" sz="2800" dirty="0"/>
              <a:t>condition characterized by mild, but chronic, depressive symptoms that last for at least two years.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DBF28-96B6-4729-8791-0860468DF80B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walkalong.ca/explore/encyclopedia/major-depressive-disorder-depress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10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4654285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44E5FA-DC4A-496C-ABAB-B3C169902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3"/>
            <a:ext cx="2910051" cy="5576768"/>
          </a:xfrm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Major Depressive Disorder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2118" y="0"/>
            <a:ext cx="7529872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A423B9-EC9F-415F-B608-EB97A5ADE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560"/>
          <a:stretch/>
        </p:blipFill>
        <p:spPr>
          <a:xfrm>
            <a:off x="5439976" y="637761"/>
            <a:ext cx="6505666" cy="340486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9976" y="3996909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048FB-F9B1-4AA2-BB46-2568E07D7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331" y="4513289"/>
            <a:ext cx="5592818" cy="2011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mental disorder characterized by an all-encompassing low mood accompanied by low self-esteem and loss of interest or pleasure in normally enjoyable activities.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0FB38E-6B08-47B4-81F9-D396AEC8263F}"/>
              </a:ext>
            </a:extLst>
          </p:cNvPr>
          <p:cNvSpPr txBox="1"/>
          <p:nvPr/>
        </p:nvSpPr>
        <p:spPr>
          <a:xfrm>
            <a:off x="9625776" y="4056154"/>
            <a:ext cx="231986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spring.org.uk/2015/05/this-confection-stops-songs-getting-stuck-in-your-head.ph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1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D40418-E51C-4CAC-9D87-7A369DB8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sz="6000" b="1" dirty="0"/>
              <a:t>Bipolar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9F6A5-7816-4AD7-82CA-5A1438CD49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621"/>
          <a:stretch/>
        </p:blipFill>
        <p:spPr>
          <a:xfrm>
            <a:off x="20" y="10"/>
            <a:ext cx="6796167" cy="7619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693B4B-9737-44F6-851D-5386547E5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A psychological disorder characterized by swings in mood from overly “high” to sad and hopeless, and back again, with periods of near-normal mood in between.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B992D-7659-43B7-918C-498BA44745BD}"/>
              </a:ext>
            </a:extLst>
          </p:cNvPr>
          <p:cNvSpPr txBox="1"/>
          <p:nvPr/>
        </p:nvSpPr>
        <p:spPr>
          <a:xfrm>
            <a:off x="9732368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vitriolvm.blogspot.com/2011/04/trastorno-bipolar-cuando-el-animo-s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26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1C6348-502F-40FF-8FBC-632C15DC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Cycle of Depression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5D6C4A4-1BB9-4AD2-8477-A28E42722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928" b="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13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72CB46-AC2F-4CD3-89D6-F23BF6DEC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452" r="-1" b="2022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FD2E9-3EA8-4F69-BB48-F99E830A2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5009083"/>
            <a:ext cx="3113521" cy="134599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Schizophrenia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838DBBF-B86D-40F0-88A2-69A742CBADC2}"/>
              </a:ext>
            </a:extLst>
          </p:cNvPr>
          <p:cNvSpPr txBox="1"/>
          <p:nvPr/>
        </p:nvSpPr>
        <p:spPr>
          <a:xfrm>
            <a:off x="4165104" y="5009083"/>
            <a:ext cx="7703803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</a:rPr>
              <a:t>A serious psychological disorder marked by delusions, hallucinations, loss of contact with reality, inappropriate affect, disorganized speech, social withdrawal, and deterioration of adaptive behavior.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7314CC-C94E-4B8E-9888-F4B5F6083BA1}"/>
              </a:ext>
            </a:extLst>
          </p:cNvPr>
          <p:cNvSpPr txBox="1"/>
          <p:nvPr/>
        </p:nvSpPr>
        <p:spPr>
          <a:xfrm>
            <a:off x="9409585" y="4423447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atariame.deviantart.com/art/schizophrenia-10906465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81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D08F3-A147-4877-90A0-2194C7141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07" y="640081"/>
            <a:ext cx="3377183" cy="411289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Psychosis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 psychological condition characterized by a loss of contact with reality.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6D4D47-EF45-4236-97CC-2B7E3AE42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8100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3E9EAF-30F8-49E7-977F-8654840C9691}"/>
              </a:ext>
            </a:extLst>
          </p:cNvPr>
          <p:cNvSpPr txBox="1"/>
          <p:nvPr/>
        </p:nvSpPr>
        <p:spPr>
          <a:xfrm>
            <a:off x="9732673" y="6657945"/>
            <a:ext cx="2459328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postpartumprogress.com/postpartum-psychosis-dream-becomes-nightma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0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00E07-873E-4B8B-9358-FBD4EAFCE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922" b="1054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018D93-7663-4366-B709-5262D866E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03" y="1065862"/>
            <a:ext cx="3815165" cy="4726276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solidFill>
                  <a:srgbClr val="FFFFFF"/>
                </a:solidFill>
              </a:rPr>
              <a:t>Hallucinations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722C8-794C-43A1-81CF-86AE4E7CA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000" dirty="0">
                <a:solidFill>
                  <a:srgbClr val="FFFFFF"/>
                </a:solidFill>
              </a:rPr>
              <a:t>Imaginary sensations that occur in the absence of a real stimulus or which are gross distortions of a real stimulus.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DA64F1-DEA6-4EC7-A4CD-9DFE5C3190DB}"/>
              </a:ext>
            </a:extLst>
          </p:cNvPr>
          <p:cNvSpPr txBox="1"/>
          <p:nvPr/>
        </p:nvSpPr>
        <p:spPr>
          <a:xfrm>
            <a:off x="10005183" y="6657945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anestumorang.blogspot.com/2011/12/sejarah-skizofreni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14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9AC86-A7DB-42D7-A6DC-2174A16A2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4949" b="464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41CC00-D0BD-4D50-932D-677D60DB1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5000" b="1" dirty="0">
                <a:solidFill>
                  <a:srgbClr val="FFFFFF"/>
                </a:solidFill>
              </a:rPr>
              <a:t>Delusions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8A617-B7D0-4BF0-AD60-C1C69A8BC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500" dirty="0">
                <a:solidFill>
                  <a:srgbClr val="FFFFFF"/>
                </a:solidFill>
              </a:rPr>
              <a:t>False beliefs not commonly shared by others within one’s culture, and maintained even though they are obviously out of touch with reality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1D27ED-4764-4FCA-BD7E-CFA63C20F91A}"/>
              </a:ext>
            </a:extLst>
          </p:cNvPr>
          <p:cNvSpPr txBox="1"/>
          <p:nvPr/>
        </p:nvSpPr>
        <p:spPr>
          <a:xfrm>
            <a:off x="9884958" y="6657945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commons.wikimedia.org/wiki/File:Space_delusions,_Filip_Wierzbicki_Nowak,_Poznan_Rusalka_(2).JP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33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404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Rockwell</vt:lpstr>
      <vt:lpstr>Office Theme</vt:lpstr>
      <vt:lpstr>Mood Disorders</vt:lpstr>
      <vt:lpstr>Types of Mood Disorders</vt:lpstr>
      <vt:lpstr>Major Depressive Disorder</vt:lpstr>
      <vt:lpstr>Bipolar</vt:lpstr>
      <vt:lpstr>Cycle of Depression</vt:lpstr>
      <vt:lpstr>Schizophrenia</vt:lpstr>
      <vt:lpstr>Psychosis  A psychological condition characterized by a loss of contact with reality. </vt:lpstr>
      <vt:lpstr>Hallucinations</vt:lpstr>
      <vt:lpstr>Delusions</vt:lpstr>
      <vt:lpstr>Personality Disorder</vt:lpstr>
      <vt:lpstr>Borderline Personality Disorder</vt:lpstr>
      <vt:lpstr>Anti-Social Disorder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Mood Disorders</dc:title>
  <dc:creator>Mark Vandermeer</dc:creator>
  <cp:lastModifiedBy>Mark Vandermeer</cp:lastModifiedBy>
  <cp:revision>8</cp:revision>
  <dcterms:created xsi:type="dcterms:W3CDTF">2021-04-15T13:39:24Z</dcterms:created>
  <dcterms:modified xsi:type="dcterms:W3CDTF">2021-04-15T16:04:05Z</dcterms:modified>
</cp:coreProperties>
</file>