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7"/>
    <p:restoredTop sz="94467"/>
  </p:normalViewPr>
  <p:slideViewPr>
    <p:cSldViewPr snapToGrid="0" snapToObjects="1">
      <p:cViewPr varScale="1">
        <p:scale>
          <a:sx n="82" d="100"/>
          <a:sy n="82" d="100"/>
        </p:scale>
        <p:origin x="114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FC3E100E-33B3-BA4F-973F-76C59BF6DC24}" type="datetimeFigureOut">
              <a:rPr lang="en-US" smtClean="0"/>
              <a:t>9/10/19</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57B04A10-9F7D-044A-974D-7F1A954608D1}" type="slidenum">
              <a:rPr lang="en-US" smtClean="0"/>
              <a:t>‹#›</a:t>
            </a:fld>
            <a:endParaRPr lang="en-US"/>
          </a:p>
        </p:txBody>
      </p:sp>
    </p:spTree>
    <p:extLst>
      <p:ext uri="{BB962C8B-B14F-4D97-AF65-F5344CB8AC3E}">
        <p14:creationId xmlns:p14="http://schemas.microsoft.com/office/powerpoint/2010/main" val="1355167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3E100E-33B3-BA4F-973F-76C59BF6DC24}" type="datetimeFigureOut">
              <a:rPr lang="en-US" smtClean="0"/>
              <a:t>9/10/19</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7B04A10-9F7D-044A-974D-7F1A954608D1}" type="slidenum">
              <a:rPr lang="en-US" smtClean="0"/>
              <a:t>‹#›</a:t>
            </a:fld>
            <a:endParaRPr lang="en-US"/>
          </a:p>
        </p:txBody>
      </p:sp>
    </p:spTree>
    <p:extLst>
      <p:ext uri="{BB962C8B-B14F-4D97-AF65-F5344CB8AC3E}">
        <p14:creationId xmlns:p14="http://schemas.microsoft.com/office/powerpoint/2010/main" val="839318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3E100E-33B3-BA4F-973F-76C59BF6DC24}"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7B04A10-9F7D-044A-974D-7F1A954608D1}" type="slidenum">
              <a:rPr lang="en-US" smtClean="0"/>
              <a:t>‹#›</a:t>
            </a:fld>
            <a:endParaRPr lang="en-US"/>
          </a:p>
        </p:txBody>
      </p:sp>
    </p:spTree>
    <p:extLst>
      <p:ext uri="{BB962C8B-B14F-4D97-AF65-F5344CB8AC3E}">
        <p14:creationId xmlns:p14="http://schemas.microsoft.com/office/powerpoint/2010/main" val="17583940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smtClean="0"/>
              <a:t>9/10/19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066513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3E100E-33B3-BA4F-973F-76C59BF6DC24}"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7B04A10-9F7D-044A-974D-7F1A954608D1}" type="slidenum">
              <a:rPr lang="en-US" smtClean="0"/>
              <a:t>‹#›</a:t>
            </a:fld>
            <a:endParaRPr lang="en-US"/>
          </a:p>
        </p:txBody>
      </p:sp>
    </p:spTree>
    <p:extLst>
      <p:ext uri="{BB962C8B-B14F-4D97-AF65-F5344CB8AC3E}">
        <p14:creationId xmlns:p14="http://schemas.microsoft.com/office/powerpoint/2010/main" val="11173830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C3E100E-33B3-BA4F-973F-76C59BF6DC24}" type="datetimeFigureOut">
              <a:rPr lang="en-US" smtClean="0"/>
              <a:t>9/10/19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B04A10-9F7D-044A-974D-7F1A954608D1}" type="slidenum">
              <a:rPr lang="en-US" smtClean="0"/>
              <a:t>‹#›</a:t>
            </a:fld>
            <a:endParaRPr lang="en-US"/>
          </a:p>
        </p:txBody>
      </p:sp>
    </p:spTree>
    <p:extLst>
      <p:ext uri="{BB962C8B-B14F-4D97-AF65-F5344CB8AC3E}">
        <p14:creationId xmlns:p14="http://schemas.microsoft.com/office/powerpoint/2010/main" val="1129157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C3E100E-33B3-BA4F-973F-76C59BF6DC24}" type="datetimeFigureOut">
              <a:rPr lang="en-US" smtClean="0"/>
              <a:t>9/10/19</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57B04A10-9F7D-044A-974D-7F1A954608D1}" type="slidenum">
              <a:rPr lang="en-US" smtClean="0"/>
              <a:t>‹#›</a:t>
            </a:fld>
            <a:endParaRPr lang="en-US"/>
          </a:p>
        </p:txBody>
      </p:sp>
    </p:spTree>
    <p:extLst>
      <p:ext uri="{BB962C8B-B14F-4D97-AF65-F5344CB8AC3E}">
        <p14:creationId xmlns:p14="http://schemas.microsoft.com/office/powerpoint/2010/main" val="15467482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FC3E100E-33B3-BA4F-973F-76C59BF6DC24}"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B04A10-9F7D-044A-974D-7F1A954608D1}" type="slidenum">
              <a:rPr lang="en-US" smtClean="0"/>
              <a:t>‹#›</a:t>
            </a:fld>
            <a:endParaRPr lang="en-US"/>
          </a:p>
        </p:txBody>
      </p:sp>
    </p:spTree>
    <p:extLst>
      <p:ext uri="{BB962C8B-B14F-4D97-AF65-F5344CB8AC3E}">
        <p14:creationId xmlns:p14="http://schemas.microsoft.com/office/powerpoint/2010/main" val="9085429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FC3E100E-33B3-BA4F-973F-76C59BF6DC24}"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7B04A10-9F7D-044A-974D-7F1A954608D1}" type="slidenum">
              <a:rPr lang="en-US" smtClean="0"/>
              <a:t>‹#›</a:t>
            </a:fld>
            <a:endParaRPr lang="en-US"/>
          </a:p>
        </p:txBody>
      </p:sp>
    </p:spTree>
    <p:extLst>
      <p:ext uri="{BB962C8B-B14F-4D97-AF65-F5344CB8AC3E}">
        <p14:creationId xmlns:p14="http://schemas.microsoft.com/office/powerpoint/2010/main" val="127212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3E100E-33B3-BA4F-973F-76C59BF6DC24}"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B04A10-9F7D-044A-974D-7F1A954608D1}" type="slidenum">
              <a:rPr lang="en-US" smtClean="0"/>
              <a:t>‹#›</a:t>
            </a:fld>
            <a:endParaRPr lang="en-US"/>
          </a:p>
        </p:txBody>
      </p:sp>
    </p:spTree>
    <p:extLst>
      <p:ext uri="{BB962C8B-B14F-4D97-AF65-F5344CB8AC3E}">
        <p14:creationId xmlns:p14="http://schemas.microsoft.com/office/powerpoint/2010/main" val="93049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3E100E-33B3-BA4F-973F-76C59BF6DC24}"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7B04A10-9F7D-044A-974D-7F1A954608D1}" type="slidenum">
              <a:rPr lang="en-US" smtClean="0"/>
              <a:t>‹#›</a:t>
            </a:fld>
            <a:endParaRPr lang="en-US"/>
          </a:p>
        </p:txBody>
      </p:sp>
    </p:spTree>
    <p:extLst>
      <p:ext uri="{BB962C8B-B14F-4D97-AF65-F5344CB8AC3E}">
        <p14:creationId xmlns:p14="http://schemas.microsoft.com/office/powerpoint/2010/main" val="514280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C3E100E-33B3-BA4F-973F-76C59BF6DC24}" type="datetimeFigureOut">
              <a:rPr lang="en-US" smtClean="0"/>
              <a:t>9/10/19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B04A10-9F7D-044A-974D-7F1A954608D1}" type="slidenum">
              <a:rPr lang="en-US" smtClean="0"/>
              <a:t>‹#›</a:t>
            </a:fld>
            <a:endParaRPr lang="en-US"/>
          </a:p>
        </p:txBody>
      </p:sp>
    </p:spTree>
    <p:extLst>
      <p:ext uri="{BB962C8B-B14F-4D97-AF65-F5344CB8AC3E}">
        <p14:creationId xmlns:p14="http://schemas.microsoft.com/office/powerpoint/2010/main" val="2030537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C3E100E-33B3-BA4F-973F-76C59BF6DC24}" type="datetimeFigureOut">
              <a:rPr lang="en-US" smtClean="0"/>
              <a:t>9/10/19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B04A10-9F7D-044A-974D-7F1A954608D1}" type="slidenum">
              <a:rPr lang="en-US" smtClean="0"/>
              <a:t>‹#›</a:t>
            </a:fld>
            <a:endParaRPr lang="en-US"/>
          </a:p>
        </p:txBody>
      </p:sp>
    </p:spTree>
    <p:extLst>
      <p:ext uri="{BB962C8B-B14F-4D97-AF65-F5344CB8AC3E}">
        <p14:creationId xmlns:p14="http://schemas.microsoft.com/office/powerpoint/2010/main" val="1582707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C3E100E-33B3-BA4F-973F-76C59BF6DC24}" type="datetimeFigureOut">
              <a:rPr lang="en-US" smtClean="0"/>
              <a:t>9/10/19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B04A10-9F7D-044A-974D-7F1A954608D1}" type="slidenum">
              <a:rPr lang="en-US" smtClean="0"/>
              <a:t>‹#›</a:t>
            </a:fld>
            <a:endParaRPr lang="en-US"/>
          </a:p>
        </p:txBody>
      </p:sp>
    </p:spTree>
    <p:extLst>
      <p:ext uri="{BB962C8B-B14F-4D97-AF65-F5344CB8AC3E}">
        <p14:creationId xmlns:p14="http://schemas.microsoft.com/office/powerpoint/2010/main" val="1838904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3E100E-33B3-BA4F-973F-76C59BF6DC24}" type="datetimeFigureOut">
              <a:rPr lang="en-US" smtClean="0"/>
              <a:t>9/10/19</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57B04A10-9F7D-044A-974D-7F1A954608D1}" type="slidenum">
              <a:rPr lang="en-US" smtClean="0"/>
              <a:t>‹#›</a:t>
            </a:fld>
            <a:endParaRPr lang="en-US"/>
          </a:p>
        </p:txBody>
      </p:sp>
    </p:spTree>
    <p:extLst>
      <p:ext uri="{BB962C8B-B14F-4D97-AF65-F5344CB8AC3E}">
        <p14:creationId xmlns:p14="http://schemas.microsoft.com/office/powerpoint/2010/main" val="2026145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3E100E-33B3-BA4F-973F-76C59BF6DC24}" type="datetimeFigureOut">
              <a:rPr lang="en-US" smtClean="0"/>
              <a:t>9/10/19</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7B04A10-9F7D-044A-974D-7F1A954608D1}" type="slidenum">
              <a:rPr lang="en-US" smtClean="0"/>
              <a:t>‹#›</a:t>
            </a:fld>
            <a:endParaRPr lang="en-US"/>
          </a:p>
        </p:txBody>
      </p:sp>
    </p:spTree>
    <p:extLst>
      <p:ext uri="{BB962C8B-B14F-4D97-AF65-F5344CB8AC3E}">
        <p14:creationId xmlns:p14="http://schemas.microsoft.com/office/powerpoint/2010/main" val="780875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Drag picture to placeholder or click icon to add</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3E100E-33B3-BA4F-973F-76C59BF6DC24}" type="datetimeFigureOut">
              <a:rPr lang="en-US" smtClean="0"/>
              <a:t>9/10/19</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7B04A10-9F7D-044A-974D-7F1A954608D1}" type="slidenum">
              <a:rPr lang="en-US" smtClean="0"/>
              <a:t>‹#›</a:t>
            </a:fld>
            <a:endParaRPr lang="en-US"/>
          </a:p>
        </p:txBody>
      </p:sp>
    </p:spTree>
    <p:extLst>
      <p:ext uri="{BB962C8B-B14F-4D97-AF65-F5344CB8AC3E}">
        <p14:creationId xmlns:p14="http://schemas.microsoft.com/office/powerpoint/2010/main" val="89535653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FC3E100E-33B3-BA4F-973F-76C59BF6DC24}" type="datetimeFigureOut">
              <a:rPr lang="en-US" smtClean="0"/>
              <a:t>9/10/19</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57B04A10-9F7D-044A-974D-7F1A954608D1}" type="slidenum">
              <a:rPr lang="en-US" smtClean="0"/>
              <a:t>‹#›</a:t>
            </a:fld>
            <a:endParaRPr lang="en-US"/>
          </a:p>
        </p:txBody>
      </p:sp>
    </p:spTree>
    <p:extLst>
      <p:ext uri="{BB962C8B-B14F-4D97-AF65-F5344CB8AC3E}">
        <p14:creationId xmlns:p14="http://schemas.microsoft.com/office/powerpoint/2010/main" val="120319278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F823FE7-6887-459B-A7DE-D64D2AF12441}"/>
              </a:ext>
            </a:extLst>
          </p:cNvPr>
          <p:cNvSpPr>
            <a:spLocks noGrp="1"/>
          </p:cNvSpPr>
          <p:nvPr>
            <p:ph type="ctrTitle"/>
          </p:nvPr>
        </p:nvSpPr>
        <p:spPr/>
        <p:txBody>
          <a:bodyPr/>
          <a:lstStyle/>
          <a:p>
            <a:r>
              <a:rPr lang="en-US" sz="3200" dirty="0"/>
              <a:t>Most common answer given when people are asked about their relationships today: it’s complicated.</a:t>
            </a:r>
          </a:p>
        </p:txBody>
      </p:sp>
      <p:sp>
        <p:nvSpPr>
          <p:cNvPr id="3" name="Subtitle 2">
            <a:extLst>
              <a:ext uri="{FF2B5EF4-FFF2-40B4-BE49-F238E27FC236}">
                <a16:creationId xmlns:a16="http://schemas.microsoft.com/office/drawing/2014/main" xmlns="" id="{4CA9439C-E527-4A57-B6FB-DEC012C26BEB}"/>
              </a:ext>
            </a:extLst>
          </p:cNvPr>
          <p:cNvSpPr>
            <a:spLocks noGrp="1"/>
          </p:cNvSpPr>
          <p:nvPr>
            <p:ph type="subTitle" idx="1"/>
          </p:nvPr>
        </p:nvSpPr>
        <p:spPr/>
        <p:txBody>
          <a:bodyPr/>
          <a:lstStyle/>
          <a:p>
            <a:r>
              <a:rPr lang="en-US" dirty="0"/>
              <a:t>Kristina Lynn</a:t>
            </a:r>
          </a:p>
        </p:txBody>
      </p:sp>
    </p:spTree>
    <p:extLst>
      <p:ext uri="{BB962C8B-B14F-4D97-AF65-F5344CB8AC3E}">
        <p14:creationId xmlns:p14="http://schemas.microsoft.com/office/powerpoint/2010/main" val="279840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F93F141-830B-4D64-8358-BAEFE59AE1FE}"/>
              </a:ext>
            </a:extLst>
          </p:cNvPr>
          <p:cNvSpPr>
            <a:spLocks noGrp="1"/>
          </p:cNvSpPr>
          <p:nvPr>
            <p:ph type="ctrTitle"/>
          </p:nvPr>
        </p:nvSpPr>
        <p:spPr/>
        <p:txBody>
          <a:bodyPr/>
          <a:lstStyle/>
          <a:p>
            <a:r>
              <a:rPr lang="en-US" sz="2800" dirty="0"/>
              <a:t>- 85% break up or divorce in 10 years</a:t>
            </a:r>
            <a:br>
              <a:rPr lang="en-US" sz="2800" dirty="0"/>
            </a:br>
            <a:r>
              <a:rPr lang="en-US" sz="2800" dirty="0"/>
              <a:t>- Women more likely to suffer domestic abuse and</a:t>
            </a:r>
            <a:br>
              <a:rPr lang="en-US" sz="2800" dirty="0"/>
            </a:br>
            <a:r>
              <a:rPr lang="en-US" sz="2800" dirty="0"/>
              <a:t>  mental health conditions</a:t>
            </a:r>
            <a:br>
              <a:rPr lang="en-US" sz="2800" dirty="0"/>
            </a:br>
            <a:r>
              <a:rPr lang="en-US" sz="2800" dirty="0"/>
              <a:t>- 65% of Hispanic women co-habituating before</a:t>
            </a:r>
            <a:br>
              <a:rPr lang="en-US" sz="2800" dirty="0"/>
            </a:br>
            <a:r>
              <a:rPr lang="en-US" sz="2800" dirty="0"/>
              <a:t>  age 25</a:t>
            </a:r>
            <a:br>
              <a:rPr lang="en-US" sz="2800" dirty="0"/>
            </a:br>
            <a:r>
              <a:rPr lang="en-US" sz="2800" dirty="0"/>
              <a:t>- 3 of 4 third marriages or cohabitation end in</a:t>
            </a:r>
            <a:br>
              <a:rPr lang="en-US" sz="2800" dirty="0"/>
            </a:br>
            <a:r>
              <a:rPr lang="en-US" sz="2800" dirty="0"/>
              <a:t>  divorce / separation</a:t>
            </a:r>
          </a:p>
        </p:txBody>
      </p:sp>
      <p:sp>
        <p:nvSpPr>
          <p:cNvPr id="3" name="Subtitle 2">
            <a:extLst>
              <a:ext uri="{FF2B5EF4-FFF2-40B4-BE49-F238E27FC236}">
                <a16:creationId xmlns:a16="http://schemas.microsoft.com/office/drawing/2014/main" xmlns="" id="{4F4E3ACE-D267-4A29-B5E9-EC6F32EF7506}"/>
              </a:ext>
            </a:extLst>
          </p:cNvPr>
          <p:cNvSpPr>
            <a:spLocks noGrp="1"/>
          </p:cNvSpPr>
          <p:nvPr>
            <p:ph type="subTitle" idx="1"/>
          </p:nvPr>
        </p:nvSpPr>
        <p:spPr/>
        <p:txBody>
          <a:bodyPr/>
          <a:lstStyle/>
          <a:p>
            <a:r>
              <a:rPr lang="en-US" dirty="0"/>
              <a:t>BrandonGaille.com</a:t>
            </a:r>
          </a:p>
        </p:txBody>
      </p:sp>
    </p:spTree>
    <p:extLst>
      <p:ext uri="{BB962C8B-B14F-4D97-AF65-F5344CB8AC3E}">
        <p14:creationId xmlns:p14="http://schemas.microsoft.com/office/powerpoint/2010/main" val="3557937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9B8DCD8-FE48-4FC9-86E0-7D9E2A92A8C6}"/>
              </a:ext>
            </a:extLst>
          </p:cNvPr>
          <p:cNvSpPr>
            <a:spLocks noGrp="1"/>
          </p:cNvSpPr>
          <p:nvPr>
            <p:ph type="ctrTitle"/>
          </p:nvPr>
        </p:nvSpPr>
        <p:spPr/>
        <p:txBody>
          <a:bodyPr/>
          <a:lstStyle/>
          <a:p>
            <a:r>
              <a:rPr lang="en-US" sz="2800" dirty="0"/>
              <a:t>- Most googled terms “How Do I Get Him To   </a:t>
            </a:r>
            <a:br>
              <a:rPr lang="en-US" sz="2800" dirty="0"/>
            </a:br>
            <a:r>
              <a:rPr lang="en-US" sz="2800" dirty="0"/>
              <a:t>  Commit” and “I Hate My Husband”</a:t>
            </a:r>
            <a:br>
              <a:rPr lang="en-US" sz="2800" dirty="0"/>
            </a:br>
            <a:r>
              <a:rPr lang="en-US" sz="2800" dirty="0"/>
              <a:t/>
            </a:r>
            <a:br>
              <a:rPr lang="en-US" sz="2800" dirty="0"/>
            </a:br>
            <a:r>
              <a:rPr lang="en-US" sz="2800" dirty="0"/>
              <a:t>- 70% of Divorce filed by women</a:t>
            </a:r>
            <a:br>
              <a:rPr lang="en-US" sz="2800" dirty="0"/>
            </a:br>
            <a:r>
              <a:rPr lang="en-US" sz="2800" dirty="0"/>
              <a:t/>
            </a:r>
            <a:br>
              <a:rPr lang="en-US" sz="2800" dirty="0"/>
            </a:br>
            <a:r>
              <a:rPr lang="en-US" sz="2800" dirty="0"/>
              <a:t>- When both college educated 90% divorce filed</a:t>
            </a:r>
            <a:br>
              <a:rPr lang="en-US" sz="2800" dirty="0"/>
            </a:br>
            <a:r>
              <a:rPr lang="en-US" sz="2800" dirty="0"/>
              <a:t>  by woman</a:t>
            </a:r>
            <a:br>
              <a:rPr lang="en-US" sz="2800" dirty="0"/>
            </a:br>
            <a:r>
              <a:rPr lang="en-US" sz="2800" dirty="0"/>
              <a:t/>
            </a:r>
            <a:br>
              <a:rPr lang="en-US" sz="2800" dirty="0"/>
            </a:br>
            <a:endParaRPr lang="en-US" sz="2800" dirty="0"/>
          </a:p>
        </p:txBody>
      </p:sp>
      <p:sp>
        <p:nvSpPr>
          <p:cNvPr id="3" name="Subtitle 2">
            <a:extLst>
              <a:ext uri="{FF2B5EF4-FFF2-40B4-BE49-F238E27FC236}">
                <a16:creationId xmlns:a16="http://schemas.microsoft.com/office/drawing/2014/main" xmlns="" id="{BAB44703-3042-4433-8F7B-17EC4BDC0D6A}"/>
              </a:ext>
            </a:extLst>
          </p:cNvPr>
          <p:cNvSpPr>
            <a:spLocks noGrp="1"/>
          </p:cNvSpPr>
          <p:nvPr>
            <p:ph type="subTitle" idx="1"/>
          </p:nvPr>
        </p:nvSpPr>
        <p:spPr/>
        <p:txBody>
          <a:bodyPr/>
          <a:lstStyle/>
          <a:p>
            <a:r>
              <a:rPr lang="en-US" dirty="0"/>
              <a:t>American Sociological Association</a:t>
            </a:r>
          </a:p>
        </p:txBody>
      </p:sp>
    </p:spTree>
    <p:extLst>
      <p:ext uri="{BB962C8B-B14F-4D97-AF65-F5344CB8AC3E}">
        <p14:creationId xmlns:p14="http://schemas.microsoft.com/office/powerpoint/2010/main" val="12304443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52A417B-EA59-4B7C-97B4-DCC56C7BEF03}"/>
              </a:ext>
            </a:extLst>
          </p:cNvPr>
          <p:cNvSpPr>
            <a:spLocks noGrp="1"/>
          </p:cNvSpPr>
          <p:nvPr>
            <p:ph type="ctrTitle"/>
          </p:nvPr>
        </p:nvSpPr>
        <p:spPr/>
        <p:txBody>
          <a:bodyPr/>
          <a:lstStyle/>
          <a:p>
            <a:r>
              <a:rPr lang="en-US" sz="2800" dirty="0"/>
              <a:t>- 43% children living without their father involved in their lives</a:t>
            </a:r>
            <a:br>
              <a:rPr lang="en-US" sz="2800" dirty="0"/>
            </a:br>
            <a:endParaRPr lang="en-US" sz="2800" dirty="0"/>
          </a:p>
        </p:txBody>
      </p:sp>
      <p:sp>
        <p:nvSpPr>
          <p:cNvPr id="3" name="Subtitle 2">
            <a:extLst>
              <a:ext uri="{FF2B5EF4-FFF2-40B4-BE49-F238E27FC236}">
                <a16:creationId xmlns:a16="http://schemas.microsoft.com/office/drawing/2014/main" xmlns="" id="{6F670F16-FDD5-4520-9819-C173ABADC7AB}"/>
              </a:ext>
            </a:extLst>
          </p:cNvPr>
          <p:cNvSpPr>
            <a:spLocks noGrp="1"/>
          </p:cNvSpPr>
          <p:nvPr>
            <p:ph type="subTitle" idx="1"/>
          </p:nvPr>
        </p:nvSpPr>
        <p:spPr/>
        <p:txBody>
          <a:bodyPr/>
          <a:lstStyle/>
          <a:p>
            <a:r>
              <a:rPr lang="en-US" dirty="0"/>
              <a:t>Divorcelawyersformen.com</a:t>
            </a:r>
          </a:p>
        </p:txBody>
      </p:sp>
    </p:spTree>
    <p:extLst>
      <p:ext uri="{BB962C8B-B14F-4D97-AF65-F5344CB8AC3E}">
        <p14:creationId xmlns:p14="http://schemas.microsoft.com/office/powerpoint/2010/main" val="1957918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B4F55FE-7ECC-4626-9474-3D139DCAFD78}"/>
              </a:ext>
            </a:extLst>
          </p:cNvPr>
          <p:cNvSpPr>
            <a:spLocks noGrp="1"/>
          </p:cNvSpPr>
          <p:nvPr>
            <p:ph type="title"/>
          </p:nvPr>
        </p:nvSpPr>
        <p:spPr/>
        <p:txBody>
          <a:bodyPr/>
          <a:lstStyle/>
          <a:p>
            <a:r>
              <a:rPr lang="en-US" sz="2800" dirty="0"/>
              <a:t>Children born out of wedlock are disadvantaged and fail to receive the necessary protections, support and assistance to ensure their health, development and wellbeing.  This challenge, too often ignored to the detriment of the children, communities and countries, must be addressed.</a:t>
            </a:r>
          </a:p>
        </p:txBody>
      </p:sp>
      <p:sp>
        <p:nvSpPr>
          <p:cNvPr id="3" name="Text Placeholder 2">
            <a:extLst>
              <a:ext uri="{FF2B5EF4-FFF2-40B4-BE49-F238E27FC236}">
                <a16:creationId xmlns:a16="http://schemas.microsoft.com/office/drawing/2014/main" xmlns="" id="{65919B9D-C095-4D05-9E18-AA13CA0597AD}"/>
              </a:ext>
            </a:extLst>
          </p:cNvPr>
          <p:cNvSpPr>
            <a:spLocks noGrp="1"/>
          </p:cNvSpPr>
          <p:nvPr>
            <p:ph type="body" sz="half" idx="2"/>
          </p:nvPr>
        </p:nvSpPr>
        <p:spPr>
          <a:xfrm>
            <a:off x="1943221" y="4011808"/>
            <a:ext cx="7731219" cy="342174"/>
          </a:xfrm>
        </p:spPr>
        <p:txBody>
          <a:bodyPr/>
          <a:lstStyle/>
          <a:p>
            <a:r>
              <a:rPr lang="en-US" dirty="0"/>
              <a:t>Joseph </a:t>
            </a:r>
            <a:r>
              <a:rPr lang="en-US" dirty="0" err="1"/>
              <a:t>Chamie</a:t>
            </a:r>
            <a:r>
              <a:rPr lang="en-US" dirty="0"/>
              <a:t>, Former Director UN Population Division</a:t>
            </a:r>
          </a:p>
        </p:txBody>
      </p:sp>
    </p:spTree>
    <p:extLst>
      <p:ext uri="{BB962C8B-B14F-4D97-AF65-F5344CB8AC3E}">
        <p14:creationId xmlns:p14="http://schemas.microsoft.com/office/powerpoint/2010/main" val="839079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7160E62-7680-41EC-A0D0-ECC6CBAAA3BD}"/>
              </a:ext>
            </a:extLst>
          </p:cNvPr>
          <p:cNvSpPr>
            <a:spLocks noGrp="1"/>
          </p:cNvSpPr>
          <p:nvPr>
            <p:ph type="title"/>
          </p:nvPr>
        </p:nvSpPr>
        <p:spPr>
          <a:xfrm>
            <a:off x="1154954" y="973668"/>
            <a:ext cx="9743418" cy="706964"/>
          </a:xfrm>
        </p:spPr>
        <p:txBody>
          <a:bodyPr/>
          <a:lstStyle/>
          <a:p>
            <a:r>
              <a:rPr lang="en-US" dirty="0"/>
              <a:t>People Are Confused About Relationships</a:t>
            </a:r>
          </a:p>
        </p:txBody>
      </p:sp>
      <p:sp>
        <p:nvSpPr>
          <p:cNvPr id="3" name="Content Placeholder 2">
            <a:extLst>
              <a:ext uri="{FF2B5EF4-FFF2-40B4-BE49-F238E27FC236}">
                <a16:creationId xmlns:a16="http://schemas.microsoft.com/office/drawing/2014/main" xmlns="" id="{1E75D82A-9F9C-4AC9-9971-AEFD2816DED1}"/>
              </a:ext>
            </a:extLst>
          </p:cNvPr>
          <p:cNvSpPr>
            <a:spLocks noGrp="1"/>
          </p:cNvSpPr>
          <p:nvPr>
            <p:ph idx="1"/>
          </p:nvPr>
        </p:nvSpPr>
        <p:spPr/>
        <p:txBody>
          <a:bodyPr>
            <a:normAutofit/>
          </a:bodyPr>
          <a:lstStyle/>
          <a:p>
            <a:r>
              <a:rPr lang="en-US" dirty="0"/>
              <a:t>Single cannot find someone commitment-minded and sensible to marry</a:t>
            </a:r>
          </a:p>
          <a:p>
            <a:r>
              <a:rPr lang="en-US" dirty="0"/>
              <a:t>Married people are trying to figure out what they’ve gotten themselves into</a:t>
            </a:r>
          </a:p>
          <a:p>
            <a:r>
              <a:rPr lang="en-US" dirty="0"/>
              <a:t>Divorcees are afraid to try again because of broken hearts, fear, distrust and betrayal</a:t>
            </a:r>
          </a:p>
          <a:p>
            <a:r>
              <a:rPr lang="en-US" dirty="0"/>
              <a:t>The widowed are struggling to decide if they have it in them to live with someone again</a:t>
            </a:r>
          </a:p>
          <a:p>
            <a:r>
              <a:rPr lang="en-US" dirty="0"/>
              <a:t>So many are products of relationships that didn’t work or are barely working</a:t>
            </a:r>
          </a:p>
          <a:p>
            <a:endParaRPr lang="en-US" dirty="0"/>
          </a:p>
        </p:txBody>
      </p:sp>
    </p:spTree>
    <p:extLst>
      <p:ext uri="{BB962C8B-B14F-4D97-AF65-F5344CB8AC3E}">
        <p14:creationId xmlns:p14="http://schemas.microsoft.com/office/powerpoint/2010/main" val="923011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2D7E0BC-7026-4546-98F1-C500CCADA751}"/>
              </a:ext>
            </a:extLst>
          </p:cNvPr>
          <p:cNvSpPr>
            <a:spLocks noGrp="1"/>
          </p:cNvSpPr>
          <p:nvPr>
            <p:ph type="ctrTitle"/>
          </p:nvPr>
        </p:nvSpPr>
        <p:spPr/>
        <p:txBody>
          <a:bodyPr/>
          <a:lstStyle/>
          <a:p>
            <a:r>
              <a:rPr lang="en-US" sz="3200" dirty="0"/>
              <a:t>We’re producing generations without respect for marriage, who are afraid of marriage, don’t understand marriage…yet we want love.</a:t>
            </a:r>
          </a:p>
        </p:txBody>
      </p:sp>
    </p:spTree>
    <p:extLst>
      <p:ext uri="{BB962C8B-B14F-4D97-AF65-F5344CB8AC3E}">
        <p14:creationId xmlns:p14="http://schemas.microsoft.com/office/powerpoint/2010/main" val="1785931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038A75E-4615-41EA-94E8-3C37DEF4204A}"/>
              </a:ext>
            </a:extLst>
          </p:cNvPr>
          <p:cNvSpPr>
            <a:spLocks noGrp="1"/>
          </p:cNvSpPr>
          <p:nvPr>
            <p:ph type="title"/>
          </p:nvPr>
        </p:nvSpPr>
        <p:spPr/>
        <p:txBody>
          <a:bodyPr/>
          <a:lstStyle/>
          <a:p>
            <a:r>
              <a:rPr lang="en-US" dirty="0"/>
              <a:t>God is not the author of confusion.</a:t>
            </a:r>
          </a:p>
        </p:txBody>
      </p:sp>
      <p:sp>
        <p:nvSpPr>
          <p:cNvPr id="3" name="Text Placeholder 2">
            <a:extLst>
              <a:ext uri="{FF2B5EF4-FFF2-40B4-BE49-F238E27FC236}">
                <a16:creationId xmlns:a16="http://schemas.microsoft.com/office/drawing/2014/main" xmlns="" id="{9C24AFF4-911E-4A36-A818-B51BCB8C0452}"/>
              </a:ext>
            </a:extLst>
          </p:cNvPr>
          <p:cNvSpPr>
            <a:spLocks noGrp="1"/>
          </p:cNvSpPr>
          <p:nvPr>
            <p:ph type="body" sz="half" idx="2"/>
          </p:nvPr>
        </p:nvSpPr>
        <p:spPr/>
        <p:txBody>
          <a:bodyPr/>
          <a:lstStyle/>
          <a:p>
            <a:r>
              <a:rPr lang="en-US" dirty="0"/>
              <a:t>1 Corinthians 14:33</a:t>
            </a:r>
          </a:p>
        </p:txBody>
      </p:sp>
    </p:spTree>
    <p:extLst>
      <p:ext uri="{BB962C8B-B14F-4D97-AF65-F5344CB8AC3E}">
        <p14:creationId xmlns:p14="http://schemas.microsoft.com/office/powerpoint/2010/main" val="381131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0A77C4-55C4-43B7-91C6-327D3D27D8F2}"/>
              </a:ext>
            </a:extLst>
          </p:cNvPr>
          <p:cNvSpPr>
            <a:spLocks noGrp="1"/>
          </p:cNvSpPr>
          <p:nvPr>
            <p:ph type="title"/>
          </p:nvPr>
        </p:nvSpPr>
        <p:spPr/>
        <p:txBody>
          <a:bodyPr/>
          <a:lstStyle/>
          <a:p>
            <a:r>
              <a:rPr lang="en-US" sz="2800" dirty="0"/>
              <a:t>Confusion and impotence are the inevitable results when the wisdom and resources of the world are substituted for the presence and power of the Spirit.</a:t>
            </a:r>
          </a:p>
        </p:txBody>
      </p:sp>
      <p:sp>
        <p:nvSpPr>
          <p:cNvPr id="3" name="Text Placeholder 2">
            <a:extLst>
              <a:ext uri="{FF2B5EF4-FFF2-40B4-BE49-F238E27FC236}">
                <a16:creationId xmlns:a16="http://schemas.microsoft.com/office/drawing/2014/main" xmlns="" id="{85DE0B5C-3FF2-41E6-8324-3283842EA6A1}"/>
              </a:ext>
            </a:extLst>
          </p:cNvPr>
          <p:cNvSpPr>
            <a:spLocks noGrp="1"/>
          </p:cNvSpPr>
          <p:nvPr>
            <p:ph type="body" sz="half" idx="2"/>
          </p:nvPr>
        </p:nvSpPr>
        <p:spPr/>
        <p:txBody>
          <a:bodyPr/>
          <a:lstStyle/>
          <a:p>
            <a:r>
              <a:rPr lang="en-US" dirty="0" err="1"/>
              <a:t>Samual</a:t>
            </a:r>
            <a:r>
              <a:rPr lang="en-US" dirty="0"/>
              <a:t> Chadwick</a:t>
            </a:r>
          </a:p>
        </p:txBody>
      </p:sp>
    </p:spTree>
    <p:extLst>
      <p:ext uri="{BB962C8B-B14F-4D97-AF65-F5344CB8AC3E}">
        <p14:creationId xmlns:p14="http://schemas.microsoft.com/office/powerpoint/2010/main" val="1889255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561C456-0CB3-4E22-B47B-7B62E53D44A2}"/>
              </a:ext>
            </a:extLst>
          </p:cNvPr>
          <p:cNvSpPr>
            <a:spLocks noGrp="1"/>
          </p:cNvSpPr>
          <p:nvPr>
            <p:ph type="title"/>
          </p:nvPr>
        </p:nvSpPr>
        <p:spPr/>
        <p:txBody>
          <a:bodyPr/>
          <a:lstStyle/>
          <a:p>
            <a:r>
              <a:rPr lang="en-US" dirty="0"/>
              <a:t>The World’s 5 Types of Relationships</a:t>
            </a:r>
          </a:p>
        </p:txBody>
      </p:sp>
      <p:sp>
        <p:nvSpPr>
          <p:cNvPr id="3" name="Content Placeholder 2">
            <a:extLst>
              <a:ext uri="{FF2B5EF4-FFF2-40B4-BE49-F238E27FC236}">
                <a16:creationId xmlns:a16="http://schemas.microsoft.com/office/drawing/2014/main" xmlns="" id="{017353E9-E0F0-4876-A177-EC83A42952B4}"/>
              </a:ext>
            </a:extLst>
          </p:cNvPr>
          <p:cNvSpPr>
            <a:spLocks noGrp="1"/>
          </p:cNvSpPr>
          <p:nvPr>
            <p:ph idx="1"/>
          </p:nvPr>
        </p:nvSpPr>
        <p:spPr/>
        <p:txBody>
          <a:bodyPr>
            <a:normAutofit lnSpcReduction="10000"/>
          </a:bodyPr>
          <a:lstStyle/>
          <a:p>
            <a:r>
              <a:rPr lang="en-US" dirty="0"/>
              <a:t>1. Intimacy without commitment – I’ll have sex with you, but don’t expect anything from me.  I want you to have my baby, but not my money.</a:t>
            </a:r>
          </a:p>
          <a:p>
            <a:r>
              <a:rPr lang="en-US" dirty="0"/>
              <a:t>2. Co-habit – let’s not get too committed or complicated and just enjoy each other for a while.  Free sex and pay rent.</a:t>
            </a:r>
          </a:p>
          <a:p>
            <a:r>
              <a:rPr lang="en-US" dirty="0"/>
              <a:t>3.  Trial Marriage – before we get married, let’s live together and see if we’re compatible.</a:t>
            </a:r>
          </a:p>
          <a:p>
            <a:r>
              <a:rPr lang="en-US" dirty="0"/>
              <a:t>4. Marriage with pre-conditions – I’ll marry you, but you have no right to put your name on my house, property or assets.  My first wife and children get everything.</a:t>
            </a:r>
          </a:p>
          <a:p>
            <a:r>
              <a:rPr lang="en-US" dirty="0"/>
              <a:t>5. Prenuptials – I’ll marry you, but you have to sign a contract that </a:t>
            </a:r>
            <a:r>
              <a:rPr lang="en-US" dirty="0" err="1"/>
              <a:t>nyou</a:t>
            </a:r>
            <a:r>
              <a:rPr lang="en-US" dirty="0"/>
              <a:t> don’t want any of my stuff.  I don’t trust you already.  Let’s get married.</a:t>
            </a:r>
          </a:p>
        </p:txBody>
      </p:sp>
    </p:spTree>
    <p:extLst>
      <p:ext uri="{BB962C8B-B14F-4D97-AF65-F5344CB8AC3E}">
        <p14:creationId xmlns:p14="http://schemas.microsoft.com/office/powerpoint/2010/main" val="16118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38869C-B1E9-40BC-89B1-C9E11ADFF1E8}"/>
              </a:ext>
            </a:extLst>
          </p:cNvPr>
          <p:cNvSpPr>
            <a:spLocks noGrp="1"/>
          </p:cNvSpPr>
          <p:nvPr>
            <p:ph type="ctrTitle"/>
          </p:nvPr>
        </p:nvSpPr>
        <p:spPr/>
        <p:txBody>
          <a:bodyPr/>
          <a:lstStyle/>
          <a:p>
            <a:r>
              <a:rPr lang="en-US" sz="3200" dirty="0"/>
              <a:t>How can we love without trust.  How can we base love on suspicion of what you came to take from me instead of what I came to give to you.</a:t>
            </a:r>
          </a:p>
        </p:txBody>
      </p:sp>
    </p:spTree>
    <p:extLst>
      <p:ext uri="{BB962C8B-B14F-4D97-AF65-F5344CB8AC3E}">
        <p14:creationId xmlns:p14="http://schemas.microsoft.com/office/powerpoint/2010/main" val="3170260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5FADE1-C2BB-4F4F-BFEA-96EFFCCFEFBF}"/>
              </a:ext>
            </a:extLst>
          </p:cNvPr>
          <p:cNvSpPr>
            <a:spLocks noGrp="1"/>
          </p:cNvSpPr>
          <p:nvPr>
            <p:ph type="ctrTitle"/>
          </p:nvPr>
        </p:nvSpPr>
        <p:spPr/>
        <p:txBody>
          <a:bodyPr/>
          <a:lstStyle/>
          <a:p>
            <a:r>
              <a:rPr lang="en-US" sz="2800" dirty="0"/>
              <a:t>- Decreased stigma</a:t>
            </a:r>
            <a:br>
              <a:rPr lang="en-US" sz="2800" dirty="0"/>
            </a:br>
            <a:r>
              <a:rPr lang="en-US" sz="2800" dirty="0"/>
              <a:t>- Try first / Test compatibility</a:t>
            </a:r>
            <a:br>
              <a:rPr lang="en-US" sz="2800" dirty="0"/>
            </a:br>
            <a:r>
              <a:rPr lang="en-US" sz="2800" dirty="0"/>
              <a:t>- Avoid wedding expense</a:t>
            </a:r>
            <a:br>
              <a:rPr lang="en-US" sz="2800" dirty="0"/>
            </a:br>
            <a:r>
              <a:rPr lang="en-US" sz="2800" dirty="0"/>
              <a:t>- Avoid divorce, legal complications, family entanglements, emotional stress, financial costs</a:t>
            </a:r>
            <a:br>
              <a:rPr lang="en-US" sz="2800" dirty="0"/>
            </a:br>
            <a:r>
              <a:rPr lang="en-US" sz="2800" dirty="0"/>
              <a:t>- Women in control of reproduction</a:t>
            </a:r>
            <a:br>
              <a:rPr lang="en-US" sz="2800" dirty="0"/>
            </a:br>
            <a:r>
              <a:rPr lang="en-US" sz="2800" dirty="0"/>
              <a:t>- Women making more money / higher educated</a:t>
            </a:r>
          </a:p>
        </p:txBody>
      </p:sp>
      <p:sp>
        <p:nvSpPr>
          <p:cNvPr id="3" name="Subtitle 2">
            <a:extLst>
              <a:ext uri="{FF2B5EF4-FFF2-40B4-BE49-F238E27FC236}">
                <a16:creationId xmlns:a16="http://schemas.microsoft.com/office/drawing/2014/main" xmlns="" id="{E3F04FD1-449A-4B39-96AF-AC53631E83BD}"/>
              </a:ext>
            </a:extLst>
          </p:cNvPr>
          <p:cNvSpPr>
            <a:spLocks noGrp="1"/>
          </p:cNvSpPr>
          <p:nvPr>
            <p:ph type="subTitle" idx="1"/>
          </p:nvPr>
        </p:nvSpPr>
        <p:spPr/>
        <p:txBody>
          <a:bodyPr/>
          <a:lstStyle/>
          <a:p>
            <a:r>
              <a:rPr lang="en-US" dirty="0"/>
              <a:t>Yale</a:t>
            </a:r>
          </a:p>
        </p:txBody>
      </p:sp>
    </p:spTree>
    <p:extLst>
      <p:ext uri="{BB962C8B-B14F-4D97-AF65-F5344CB8AC3E}">
        <p14:creationId xmlns:p14="http://schemas.microsoft.com/office/powerpoint/2010/main" val="349927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9E03520-CE4A-4E39-8E0B-5B4AA0847933}"/>
              </a:ext>
            </a:extLst>
          </p:cNvPr>
          <p:cNvSpPr>
            <a:spLocks noGrp="1"/>
          </p:cNvSpPr>
          <p:nvPr>
            <p:ph type="ctrTitle"/>
          </p:nvPr>
        </p:nvSpPr>
        <p:spPr/>
        <p:txBody>
          <a:bodyPr/>
          <a:lstStyle/>
          <a:p>
            <a:r>
              <a:rPr lang="en-US" sz="2800" dirty="0"/>
              <a:t>- 55% cohabitating couples get married within 5</a:t>
            </a:r>
            <a:br>
              <a:rPr lang="en-US" sz="2800" dirty="0"/>
            </a:br>
            <a:r>
              <a:rPr lang="en-US" sz="2800" dirty="0"/>
              <a:t>  years</a:t>
            </a:r>
            <a:br>
              <a:rPr lang="en-US" sz="2800" dirty="0"/>
            </a:br>
            <a:r>
              <a:rPr lang="en-US" sz="2800" dirty="0"/>
              <a:t>- 40% split up</a:t>
            </a:r>
            <a:br>
              <a:rPr lang="en-US" sz="2800" dirty="0"/>
            </a:br>
            <a:r>
              <a:rPr lang="en-US" sz="2800" dirty="0"/>
              <a:t>- 5% stay living together</a:t>
            </a:r>
            <a:br>
              <a:rPr lang="en-US" sz="2800" dirty="0"/>
            </a:br>
            <a:r>
              <a:rPr lang="en-US" sz="2800" dirty="0"/>
              <a:t>- 20% of women get pregnant in fort 12 months</a:t>
            </a:r>
            <a:br>
              <a:rPr lang="en-US" sz="2800" dirty="0"/>
            </a:br>
            <a:r>
              <a:rPr lang="en-US" sz="2800" dirty="0"/>
              <a:t>- No benefit to reducing divorce rates</a:t>
            </a:r>
          </a:p>
        </p:txBody>
      </p:sp>
      <p:sp>
        <p:nvSpPr>
          <p:cNvPr id="3" name="Subtitle 2">
            <a:extLst>
              <a:ext uri="{FF2B5EF4-FFF2-40B4-BE49-F238E27FC236}">
                <a16:creationId xmlns:a16="http://schemas.microsoft.com/office/drawing/2014/main" xmlns="" id="{A55DF916-6665-4CA9-9876-DE3BE7E22631}"/>
              </a:ext>
            </a:extLst>
          </p:cNvPr>
          <p:cNvSpPr>
            <a:spLocks noGrp="1"/>
          </p:cNvSpPr>
          <p:nvPr>
            <p:ph type="subTitle" idx="1"/>
          </p:nvPr>
        </p:nvSpPr>
        <p:spPr/>
        <p:txBody>
          <a:bodyPr/>
          <a:lstStyle/>
          <a:p>
            <a:r>
              <a:rPr lang="en-US" dirty="0"/>
              <a:t>BrandonGaille.com</a:t>
            </a:r>
          </a:p>
          <a:p>
            <a:endParaRPr lang="en-US" dirty="0"/>
          </a:p>
        </p:txBody>
      </p:sp>
    </p:spTree>
    <p:extLst>
      <p:ext uri="{BB962C8B-B14F-4D97-AF65-F5344CB8AC3E}">
        <p14:creationId xmlns:p14="http://schemas.microsoft.com/office/powerpoint/2010/main" val="14255864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otalTime>0</TotalTime>
  <Words>442</Words>
  <Application>Microsoft Macintosh PowerPoint</Application>
  <PresentationFormat>Widescreen</PresentationFormat>
  <Paragraphs>32</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Century Gothic</vt:lpstr>
      <vt:lpstr>Wingdings 3</vt:lpstr>
      <vt:lpstr>Ion Boardroom</vt:lpstr>
      <vt:lpstr>Most common answer given when people are asked about their relationships today: it’s complicated.</vt:lpstr>
      <vt:lpstr>People Are Confused About Relationships</vt:lpstr>
      <vt:lpstr>We’re producing generations without respect for marriage, who are afraid of marriage, don’t understand marriage…yet we want love.</vt:lpstr>
      <vt:lpstr>God is not the author of confusion.</vt:lpstr>
      <vt:lpstr>Confusion and impotence are the inevitable results when the wisdom and resources of the world are substituted for the presence and power of the Spirit.</vt:lpstr>
      <vt:lpstr>The World’s 5 Types of Relationships</vt:lpstr>
      <vt:lpstr>How can we love without trust.  How can we base love on suspicion of what you came to take from me instead of what I came to give to you.</vt:lpstr>
      <vt:lpstr>- Decreased stigma - Try first / Test compatibility - Avoid wedding expense - Avoid divorce, legal complications, family entanglements, emotional stress, financial costs - Women in control of reproduction - Women making more money / higher educated</vt:lpstr>
      <vt:lpstr>- 55% cohabitating couples get married within 5   years - 40% split up - 5% stay living together - 20% of women get pregnant in fort 12 months - No benefit to reducing divorce rates</vt:lpstr>
      <vt:lpstr>- 85% break up or divorce in 10 years - Women more likely to suffer domestic abuse and   mental health conditions - 65% of Hispanic women co-habituating before   age 25 - 3 of 4 third marriages or cohabitation end in   divorce / separation</vt:lpstr>
      <vt:lpstr>- Most googled terms “How Do I Get Him To      Commit” and “I Hate My Husband”  - 70% of Divorce filed by women  - When both college educated 90% divorce filed   by woman  </vt:lpstr>
      <vt:lpstr>- 43% children living without their father involved in their lives </vt:lpstr>
      <vt:lpstr>Children born out of wedlock are disadvantaged and fail to receive the necessary protections, support and assistance to ensure their health, development and wellbeing.  This challenge, too often ignored to the detriment of the children, communities and countries, must be addressed.</vt:lpstr>
    </vt:vector>
  </TitlesOfParts>
  <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Most common answer given when people are asked about their relationships today: it’s complicated.</dc:title>
  <dc:creator>Wally DELAFUENTE</dc:creator>
  <cp:lastModifiedBy>Wally DELAFUENTE</cp:lastModifiedBy>
  <cp:revision>1</cp:revision>
  <dcterms:created xsi:type="dcterms:W3CDTF">2019-09-10T14:24:42Z</dcterms:created>
  <dcterms:modified xsi:type="dcterms:W3CDTF">2019-09-10T14:25:17Z</dcterms:modified>
</cp:coreProperties>
</file>